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64"/>
  </p:notesMasterIdLst>
  <p:handoutMasterIdLst>
    <p:handoutMasterId r:id="rId65"/>
  </p:handoutMasterIdLst>
  <p:sldIdLst>
    <p:sldId id="256" r:id="rId3"/>
    <p:sldId id="276" r:id="rId4"/>
    <p:sldId id="492" r:id="rId5"/>
    <p:sldId id="298" r:id="rId6"/>
    <p:sldId id="665" r:id="rId7"/>
    <p:sldId id="260" r:id="rId8"/>
    <p:sldId id="517" r:id="rId9"/>
    <p:sldId id="263" r:id="rId10"/>
    <p:sldId id="264" r:id="rId11"/>
    <p:sldId id="265" r:id="rId12"/>
    <p:sldId id="547" r:id="rId13"/>
    <p:sldId id="549" r:id="rId14"/>
    <p:sldId id="658" r:id="rId15"/>
    <p:sldId id="269" r:id="rId16"/>
    <p:sldId id="522" r:id="rId17"/>
    <p:sldId id="659" r:id="rId18"/>
    <p:sldId id="523" r:id="rId19"/>
    <p:sldId id="531" r:id="rId20"/>
    <p:sldId id="267" r:id="rId21"/>
    <p:sldId id="544" r:id="rId22"/>
    <p:sldId id="664" r:id="rId23"/>
    <p:sldId id="533" r:id="rId24"/>
    <p:sldId id="271" r:id="rId25"/>
    <p:sldId id="527" r:id="rId26"/>
    <p:sldId id="494" r:id="rId27"/>
    <p:sldId id="525" r:id="rId28"/>
    <p:sldId id="550" r:id="rId29"/>
    <p:sldId id="289" r:id="rId30"/>
    <p:sldId id="543" r:id="rId31"/>
    <p:sldId id="535" r:id="rId32"/>
    <p:sldId id="536" r:id="rId33"/>
    <p:sldId id="537" r:id="rId34"/>
    <p:sldId id="294" r:id="rId35"/>
    <p:sldId id="284" r:id="rId36"/>
    <p:sldId id="285" r:id="rId37"/>
    <p:sldId id="270" r:id="rId38"/>
    <p:sldId id="660" r:id="rId39"/>
    <p:sldId id="532" r:id="rId40"/>
    <p:sldId id="288" r:id="rId41"/>
    <p:sldId id="324" r:id="rId42"/>
    <p:sldId id="325" r:id="rId43"/>
    <p:sldId id="326" r:id="rId44"/>
    <p:sldId id="266" r:id="rId45"/>
    <p:sldId id="661" r:id="rId46"/>
    <p:sldId id="272" r:id="rId47"/>
    <p:sldId id="635" r:id="rId48"/>
    <p:sldId id="297" r:id="rId49"/>
    <p:sldId id="302" r:id="rId50"/>
    <p:sldId id="303" r:id="rId51"/>
    <p:sldId id="662" r:id="rId52"/>
    <p:sldId id="327" r:id="rId53"/>
    <p:sldId id="328" r:id="rId54"/>
    <p:sldId id="329" r:id="rId55"/>
    <p:sldId id="367" r:id="rId56"/>
    <p:sldId id="663" r:id="rId57"/>
    <p:sldId id="296" r:id="rId58"/>
    <p:sldId id="401" r:id="rId59"/>
    <p:sldId id="627" r:id="rId60"/>
    <p:sldId id="628" r:id="rId61"/>
    <p:sldId id="493" r:id="rId62"/>
    <p:sldId id="40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The DOM API" id="{13E3D103-C7FA-460E-B154-9780807BD676}">
          <p14:sldIdLst>
            <p14:sldId id="298"/>
            <p14:sldId id="665"/>
            <p14:sldId id="260"/>
            <p14:sldId id="517"/>
            <p14:sldId id="263"/>
            <p14:sldId id="264"/>
            <p14:sldId id="265"/>
            <p14:sldId id="547"/>
            <p14:sldId id="549"/>
            <p14:sldId id="658"/>
            <p14:sldId id="269"/>
            <p14:sldId id="522"/>
            <p14:sldId id="659"/>
            <p14:sldId id="523"/>
            <p14:sldId id="531"/>
            <p14:sldId id="267"/>
            <p14:sldId id="544"/>
            <p14:sldId id="664"/>
            <p14:sldId id="533"/>
          </p14:sldIdLst>
        </p14:section>
        <p14:section name="Targeting &amp; Selecting Elements" id="{AE78F607-4658-4E00-A37E-A8EAC23B4570}">
          <p14:sldIdLst>
            <p14:sldId id="271"/>
            <p14:sldId id="527"/>
            <p14:sldId id="494"/>
            <p14:sldId id="525"/>
            <p14:sldId id="550"/>
            <p14:sldId id="289"/>
            <p14:sldId id="543"/>
            <p14:sldId id="535"/>
            <p14:sldId id="536"/>
            <p14:sldId id="537"/>
          </p14:sldIdLst>
        </p14:section>
        <p14:section name="DOM Manipulation" id="{87E73861-7BA2-4CCC-9935-CF9D3FEA79F3}">
          <p14:sldIdLst>
            <p14:sldId id="294"/>
            <p14:sldId id="284"/>
            <p14:sldId id="285"/>
            <p14:sldId id="270"/>
            <p14:sldId id="660"/>
            <p14:sldId id="532"/>
            <p14:sldId id="288"/>
            <p14:sldId id="324"/>
            <p14:sldId id="325"/>
            <p14:sldId id="326"/>
            <p14:sldId id="266"/>
            <p14:sldId id="661"/>
            <p14:sldId id="272"/>
          </p14:sldIdLst>
        </p14:section>
        <p14:section name="Handling Events" id="{3231E37F-7B8A-405A-B40A-0DA04530B3FE}">
          <p14:sldIdLst>
            <p14:sldId id="635"/>
            <p14:sldId id="297"/>
            <p14:sldId id="302"/>
            <p14:sldId id="303"/>
            <p14:sldId id="662"/>
            <p14:sldId id="327"/>
            <p14:sldId id="328"/>
            <p14:sldId id="329"/>
            <p14:sldId id="367"/>
            <p14:sldId id="663"/>
          </p14:sldIdLst>
        </p14:section>
        <p14:section name="Conclusion" id="{E19D07F1-86E2-47E9-B2AB-7ADC4F89DC12}">
          <p14:sldIdLst>
            <p14:sldId id="296"/>
            <p14:sldId id="401"/>
            <p14:sldId id="627"/>
            <p14:sldId id="62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 autoAdjust="0"/>
    <p:restoredTop sz="95214" autoAdjust="0"/>
  </p:normalViewPr>
  <p:slideViewPr>
    <p:cSldViewPr showGuides="1">
      <p:cViewPr varScale="1">
        <p:scale>
          <a:sx n="54" d="100"/>
          <a:sy n="54" d="100"/>
        </p:scale>
        <p:origin x="1140" y="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2625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8479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28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007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1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949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6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93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38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126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162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0876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16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Compete/Index/3794#0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Compete/Index/3794#2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Compete/Index/3794#3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Compete/Index/3794#4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Compete/Index/3794#5" TargetMode="Externa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71.jpeg"/><Relationship Id="rId21" Type="http://schemas.openxmlformats.org/officeDocument/2006/relationships/image" Target="../media/image80.png"/><Relationship Id="rId7" Type="http://schemas.openxmlformats.org/officeDocument/2006/relationships/image" Target="../media/image7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8.png"/><Relationship Id="rId25" Type="http://schemas.openxmlformats.org/officeDocument/2006/relationships/image" Target="../media/image8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8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7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72.png"/><Relationship Id="rId15" Type="http://schemas.openxmlformats.org/officeDocument/2006/relationships/image" Target="../media/image77.jpeg"/><Relationship Id="rId23" Type="http://schemas.openxmlformats.org/officeDocument/2006/relationships/image" Target="../media/image8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7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hyperlink" Target="https://softuni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290" y="1300576"/>
            <a:ext cx="8551420" cy="1315728"/>
          </a:xfrm>
        </p:spPr>
        <p:txBody>
          <a:bodyPr>
            <a:normAutofit/>
          </a:bodyPr>
          <a:lstStyle/>
          <a:p>
            <a:r>
              <a:rPr lang="en-US" dirty="0"/>
              <a:t>DOM API. Targeting, Creating &amp; Manipulating Elements. Handling 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DOM and Events</a:t>
            </a:r>
          </a:p>
        </p:txBody>
      </p:sp>
      <p:pic>
        <p:nvPicPr>
          <p:cNvPr id="2" name="Picture 2" descr="Резултат с изображение за js dom">
            <a:extLst>
              <a:ext uri="{FF2B5EF4-FFF2-40B4-BE49-F238E27FC236}">
                <a16:creationId xmlns:a16="http://schemas.microsoft.com/office/drawing/2014/main" id="{A18501F5-1508-5172-1035-FF68CCE7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3" y="256176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6000" y="3839000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08911"/>
            <a:ext cx="9878013" cy="5546589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/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21000" y="2082853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element.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innerHTML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let text = element.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element.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948904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element.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360284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1000" y="4573665"/>
            <a:ext cx="3247055" cy="18926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https://judge.softuni.org/Contests/Compete/Index/3794#0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API</a:t>
            </a:r>
          </a:p>
          <a:p>
            <a:r>
              <a:rPr lang="en-US" dirty="0"/>
              <a:t>Targeting &amp; Selecting Elements</a:t>
            </a:r>
          </a:p>
          <a:p>
            <a:r>
              <a:rPr lang="en-US" dirty="0"/>
              <a:t>Creating &amp; Manipulating Elements</a:t>
            </a:r>
          </a:p>
          <a:p>
            <a:r>
              <a:rPr lang="en-US" dirty="0"/>
              <a:t>Handling Events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 = document.getElementById('main');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element.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style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display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'none'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element.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style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display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''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</a:t>
            </a: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B1612EC-5F9D-4843-95E1-16A1F02E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23" y="2740568"/>
            <a:ext cx="4281493" cy="35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356000" y="2913209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 the DOM tree here: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http://software.hixie.ch/utilities/js/live-dom-viewer/?saved=4275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Welcome to the "Show More Text Example".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&lt;a href="#" id="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more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 onclick= 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showText()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"&gt;Read more …&lt;/a&gt;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&lt;span id="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 style= 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display:none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"&gt;Welcome to …&lt;/span&gt;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&lt;script&gt;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function 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showText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// TODO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Id, Class, Tag and Query Selectors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&amp; Selecting Elements</a:t>
            </a:r>
          </a:p>
        </p:txBody>
      </p:sp>
      <p:pic>
        <p:nvPicPr>
          <p:cNvPr id="7" name="Picture 6" descr="A red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62EBC3B-4072-1125-38D8-BAEA24826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84" y="1269000"/>
            <a:ext cx="2768432" cy="27684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element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 =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getElementById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('main');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console.log(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element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393214" y="2947562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594865" y="4271766"/>
              <a:ext cx="7200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elements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getElementsByTagName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('p');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elements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getElementsByClassName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('list');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elements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querySelectorAll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('article.list');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the element with ID 'main'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('p');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elements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querySelectorAll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('p');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first = elements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[0]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the first paragraph on the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 (let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of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elements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 { </a:t>
            </a: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… */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elementArray =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Array.from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(elements);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elementArr2 = [...elements]; </a:t>
            </a: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id="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items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&gt;first item&lt;/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&gt;second item&lt;/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&gt;third item&lt;/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textarea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id="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result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</a:t>
            </a:r>
            <a:b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textarea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&lt;br&gt;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&lt;button onclick="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extractText()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</a:t>
            </a:r>
            <a:b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Extract Text&lt;/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button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it-IT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function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extractText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 {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let itemNodes = 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document.querySelectorAll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("ul#items li");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let textarea = 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document.querySelector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("#result");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(let node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of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itemNodes) {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textarea.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+= node.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+ 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\n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it-IT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https://judge.softuni.org/Contests/Compete/Index/3794#2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Parents &amp; Children. CRUD Operations.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 dirty="0"/>
              <a:t>DOM Manipulation</a:t>
            </a:r>
          </a:p>
        </p:txBody>
      </p:sp>
      <p:pic>
        <p:nvPicPr>
          <p:cNvPr id="6" name="Picture 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1B92EBB2-E6B6-346F-0DCC-1DB5F08502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02180"/>
            <a:ext cx="2485794" cy="248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firstP = document.getElementsByTagName('p')[0];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console.log(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firstP.parentElement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8571000" y="3712481"/>
            <a:ext cx="2046514" cy="726714"/>
          </a:xfrm>
          <a:prstGeom prst="wedgeRoundRectCallout">
            <a:avLst>
              <a:gd name="adj1" fmla="val 57055"/>
              <a:gd name="adj2" fmla="val 488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Accessing the first child</a:t>
            </a:r>
            <a:endParaRPr kumimoji="0" lang="bg-BG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Accessing the child's parent</a:t>
            </a:r>
            <a:endParaRPr kumimoji="0" lang="bg-BG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pElements = document.getElementsByTagName('div')[0]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.children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8479769" y="5976009"/>
            <a:ext cx="2486855" cy="706241"/>
          </a:xfrm>
          <a:prstGeom prst="wedgeRoundRectCallout">
            <a:avLst>
              <a:gd name="adj1" fmla="val -62905"/>
              <a:gd name="adj2" fmla="val -6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Returns live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HTMLCollection</a:t>
            </a:r>
            <a:endParaRPr kumimoji="0" lang="bg-BG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We can </a:t>
            </a:r>
            <a:r>
              <a:rPr lang="en-US" sz="3400" b="1" noProof="1">
                <a:solidFill>
                  <a:schemeClr val="bg1"/>
                </a:solidFill>
              </a:rPr>
              <a:t>create</a:t>
            </a:r>
            <a:r>
              <a:rPr lang="en-US" sz="3400" noProof="1"/>
              <a:t>,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append</a:t>
            </a:r>
            <a:r>
              <a:rPr lang="en-US" sz="3400" b="1" noProof="1"/>
              <a:t> </a:t>
            </a:r>
            <a:r>
              <a:rPr lang="en-US" sz="3400" noProof="1"/>
              <a:t>and </a:t>
            </a:r>
            <a:r>
              <a:rPr lang="en-US" sz="3400" b="1" noProof="1">
                <a:solidFill>
                  <a:schemeClr val="bg1"/>
                </a:solidFill>
              </a:rPr>
              <a:t>remove</a:t>
            </a:r>
            <a:r>
              <a:rPr lang="en-US" sz="34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000" y="1196124"/>
            <a:ext cx="12015000" cy="5661875"/>
          </a:xfrm>
        </p:spPr>
        <p:txBody>
          <a:bodyPr>
            <a:normAutofit/>
          </a:bodyPr>
          <a:lstStyle/>
          <a:p>
            <a:r>
              <a:rPr lang="en-US" sz="3400" dirty="0"/>
              <a:t>HTML elements are created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r>
              <a:rPr lang="en-US" sz="3400" dirty="0"/>
              <a:t>Variables holding HTML elements are </a:t>
            </a:r>
            <a:r>
              <a:rPr lang="en-US" sz="3400" b="1" dirty="0">
                <a:solidFill>
                  <a:schemeClr val="bg1"/>
                </a:solidFill>
              </a:rPr>
              <a:t>live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parsed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 turned into actual HTML elements </a:t>
            </a:r>
            <a:r>
              <a:rPr lang="en-US" sz="3400" dirty="0">
                <a:sym typeface="Wingdings" panose="05000000000000000000" pitchFamily="2" charset="2"/>
              </a:rPr>
              <a:t> beware of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400" dirty="0">
                <a:sym typeface="Wingdings" panose="05000000000000000000" pitchFamily="2" charset="2"/>
              </a:rPr>
              <a:t>!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p = 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document.createElement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"p"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li = document.createElement("li");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01000" y="1854000"/>
            <a:ext cx="1917476" cy="605908"/>
          </a:xfrm>
          <a:prstGeom prst="wedgeRoundRectCallout">
            <a:avLst>
              <a:gd name="adj1" fmla="val -59328"/>
              <a:gd name="adj2" fmla="val 30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Tag name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li = 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("my-list");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newLi = li.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cloneNode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p = document.createElement("p");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li = document.createElement("li");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li.appendChild(p);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ul = document.getElementById("my-list");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li = document.createElement("li");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ul.prepend(li);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API</a:t>
            </a:r>
          </a:p>
        </p:txBody>
      </p:sp>
      <p:pic>
        <p:nvPicPr>
          <p:cNvPr id="3" name="Picture 2" descr="Резултат с изображение за js dom">
            <a:extLst>
              <a:ext uri="{FF2B5EF4-FFF2-40B4-BE49-F238E27FC236}">
                <a16:creationId xmlns:a16="http://schemas.microsoft.com/office/drawing/2014/main" id="{5B0F0545-F0AB-8E42-A7C4-9FE23E509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4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&lt;h1&gt;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List of Items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&lt;ul id="items"&gt;&lt;li&gt;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First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&lt;/li&gt;&lt;li&gt;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Second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&lt;/li&gt;&lt;/ul&gt;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&lt;input type="text" id="newItemText"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&lt;input type="button" value="Add"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onclick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addItem()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function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addItem()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 TODO: Add new item to the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function addItem()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let text =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('newItemText').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let li =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createElement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("li");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li.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appendChild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createTextNode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(text));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("items").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appendChild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(li);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	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//clearing the input: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('newItemText').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= '';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84869-08F5-446B-7E8B-F4296C167B74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https://judge.softuni.org/Contests/Compete/Index/3794#3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&lt;ul id="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items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&lt;li class="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red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"&gt;Red&lt;/li&gt;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&lt;li class="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blue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"&gt;Blue&lt;/li&gt;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2948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redElements =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document.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querySelectorAll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#items li.red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");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redElements.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forEach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(li =&gt; {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li.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parentNode.removeChild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(li);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1225" y="1267304"/>
            <a:ext cx="4030987" cy="175839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00"/>
            <a:ext cx="3535986" cy="1269829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border="1" id="customers"&gt;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th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&gt;Name&lt;/th&gt;&lt;th&gt;Email&lt;/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th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&gt;Eve&lt;/td&gt;&lt;td&gt;eve@gmail.com&lt;/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&gt;Nick&lt;/td&gt;&lt;td&gt;nick@yahooo.com&lt;/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&gt;Didi&lt;/td&gt;&lt;td&gt;didi@didi.net&lt;/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&gt;Tedy&lt;/td&gt;&lt;td&gt;tedy@tedy.com&lt;/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Email: &lt;input type="text" name="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email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 /&gt;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&lt;button onclick="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deleteByEmail()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"&gt;Delete&lt;/button&gt;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&lt;div id="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result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39133" y="113400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function deleteByEmail()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let email =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getElementsByName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email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")[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0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let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secondColumn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querySelectorAll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#customers tr td:nth-child(2)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for (let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of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secondColumn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if (td.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== email)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let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row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 td.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parentNode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row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parentNode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removeChild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row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document.getElementById('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result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"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Deleted.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return;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document.getElementById('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result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Not found.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DE6D67-C9EE-36F3-1AC1-30B48D3600CD}"/>
              </a:ext>
            </a:extLst>
          </p:cNvPr>
          <p:cNvSpPr txBox="1"/>
          <p:nvPr/>
        </p:nvSpPr>
        <p:spPr>
          <a:xfrm>
            <a:off x="741000" y="64886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"/>
                <a:hlinkClick r:id="rId3"/>
              </a:rPr>
              <a:t>https://judge.softuni.org/Contests/Compete/Index/3794#</a:t>
            </a:r>
            <a:r>
              <a:rPr lang="bg-BG" dirty="0">
                <a:solidFill>
                  <a:srgbClr val="234465"/>
                </a:solidFill>
                <a:latin typeface="Calibri"/>
                <a:hlinkClick r:id="rId3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Types, Handling Events, Delegation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76D4B-3581-1E6F-0A04-D2498EFBE9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load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unload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resize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dragstart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/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click</a:t>
            </a:r>
          </a:p>
          <a:p>
            <a:pPr marL="0" lvl="1"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mouseover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mousmouseoutedown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mouseup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keydown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Keypress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focus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(got focus)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blur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Mouse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 / UI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Keyboard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Focus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touchstart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touchend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touchmove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Touch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change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submit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reset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handler</a:t>
            </a:r>
            <a:r>
              <a:rPr lang="en-US" sz="3200" dirty="0"/>
              <a:t> – preferred method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function handler(event){</a:t>
            </a:r>
            <a:b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  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 --&gt; object, html reference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  // event --&gt; object, event configuration</a:t>
            </a:r>
            <a:b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htmlRef.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addEventListener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('click', handler , false);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htmlRef.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removeEventListener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('click',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472" y="1108911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6000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7773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&lt;h1&gt;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List of Items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&lt;ul id="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items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"&gt;&lt;/ul&gt;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&lt;input type="text" id="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newText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&lt;input type="button" value="Add"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onclick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solve()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function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solve()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  <a:b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 TODO...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function solve()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let newElement = document.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("newText").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value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let list = document.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("items");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b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if (newElement.length === 0) return;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b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let listItem = document.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createElement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("li");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listItem.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textContent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= newElement;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b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let remove = document.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createElement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("a");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let linkText = document.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createTextNode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("[Delete]");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</a:t>
            </a:r>
            <a:r>
              <a:rPr kumimoji="0" lang="en-US" sz="22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remove.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appendChild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(linkText);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remove.href = "#";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remove.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addEventListener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click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", 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deleteItem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2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listItem.appendChild(remove);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list.appendChild(listItem);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2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function 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deleteItem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listItem.remove();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2FD98-98C6-5DA7-794A-0B32F1D771EA}"/>
              </a:ext>
            </a:extLst>
          </p:cNvPr>
          <p:cNvSpPr txBox="1"/>
          <p:nvPr/>
        </p:nvSpPr>
        <p:spPr>
          <a:xfrm>
            <a:off x="817592" y="620814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"/>
                <a:hlinkClick r:id="rId2"/>
              </a:rPr>
              <a:t>https://judge.softuni.org/Contests/Compete/Index/3794#</a:t>
            </a:r>
            <a:r>
              <a:rPr lang="bg-BG" dirty="0">
                <a:solidFill>
                  <a:srgbClr val="234465"/>
                </a:solidFill>
                <a:latin typeface="Calibri"/>
                <a:hlinkClick r:id="rId2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2"/>
                </a:solidFill>
              </a:rPr>
              <a:t>DOM – programming </a:t>
            </a:r>
            <a:r>
              <a:rPr lang="en-US" sz="2800" b="1" dirty="0">
                <a:solidFill>
                  <a:schemeClr val="bg1"/>
                </a:solidFill>
              </a:rPr>
              <a:t>API</a:t>
            </a:r>
            <a:r>
              <a:rPr lang="en-US" sz="2800" b="1" dirty="0">
                <a:solidFill>
                  <a:schemeClr val="bg2"/>
                </a:solidFill>
              </a:rPr>
              <a:t> for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b="1" dirty="0">
                <a:solidFill>
                  <a:schemeClr val="bg2"/>
                </a:solidFill>
              </a:rPr>
              <a:t> documents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lvl="1"/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Id</a:t>
            </a:r>
            <a:r>
              <a:rPr lang="en-US" sz="2600" b="1" dirty="0">
                <a:solidFill>
                  <a:schemeClr val="bg2"/>
                </a:solidFill>
              </a:rPr>
              <a:t>, By </a:t>
            </a:r>
            <a:r>
              <a:rPr lang="en-US" sz="2600" b="1" dirty="0">
                <a:solidFill>
                  <a:schemeClr val="bg1"/>
                </a:solidFill>
              </a:rPr>
              <a:t>Class</a:t>
            </a:r>
            <a:r>
              <a:rPr lang="en-US" sz="2600" b="1" dirty="0">
                <a:solidFill>
                  <a:schemeClr val="bg2"/>
                </a:solidFill>
              </a:rPr>
              <a:t> Name, By </a:t>
            </a:r>
            <a:r>
              <a:rPr lang="en-US" sz="2600" b="1" dirty="0">
                <a:solidFill>
                  <a:schemeClr val="bg1"/>
                </a:solidFill>
              </a:rPr>
              <a:t>Tag</a:t>
            </a:r>
            <a:r>
              <a:rPr lang="en-US" sz="2600" b="1" dirty="0">
                <a:solidFill>
                  <a:schemeClr val="bg2"/>
                </a:solidFill>
              </a:rPr>
              <a:t> Name</a:t>
            </a:r>
          </a:p>
          <a:p>
            <a:pPr lvl="1"/>
            <a:r>
              <a:rPr lang="en-US" sz="2600" b="1" dirty="0">
                <a:solidFill>
                  <a:schemeClr val="bg2"/>
                </a:solidFill>
              </a:rPr>
              <a:t>Query Selectors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The DOM Tree can be </a:t>
            </a:r>
            <a:r>
              <a:rPr lang="en-US" sz="2800" b="1" dirty="0">
                <a:solidFill>
                  <a:schemeClr val="bg1"/>
                </a:solidFill>
              </a:rPr>
              <a:t>manipulated</a:t>
            </a:r>
          </a:p>
          <a:p>
            <a:pPr lvl="1"/>
            <a:r>
              <a:rPr lang="en-US" sz="2600" b="1" dirty="0">
                <a:solidFill>
                  <a:schemeClr val="bg2"/>
                </a:solidFill>
              </a:rPr>
              <a:t>Creating, Updating, Deleting </a:t>
            </a:r>
            <a:r>
              <a:rPr lang="en-US" sz="2600" b="1" dirty="0">
                <a:solidFill>
                  <a:schemeClr val="bg1"/>
                </a:solidFill>
              </a:rPr>
              <a:t>Children/Parent</a:t>
            </a:r>
            <a:r>
              <a:rPr lang="en-US" sz="2600" b="1" dirty="0">
                <a:solidFill>
                  <a:schemeClr val="bg2"/>
                </a:solidFill>
              </a:rPr>
              <a:t> Elements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DOM Events</a:t>
            </a:r>
          </a:p>
          <a:p>
            <a:pPr lvl="1"/>
            <a:r>
              <a:rPr lang="en-US" sz="2600" b="1" dirty="0">
                <a:solidFill>
                  <a:schemeClr val="bg2"/>
                </a:solidFill>
              </a:rPr>
              <a:t>Select </a:t>
            </a:r>
            <a:r>
              <a:rPr lang="en-US" sz="2600" b="1" dirty="0">
                <a:solidFill>
                  <a:schemeClr val="bg1"/>
                </a:solidFill>
              </a:rPr>
              <a:t>Type</a:t>
            </a:r>
            <a:r>
              <a:rPr lang="en-US" sz="2600" b="1" dirty="0">
                <a:solidFill>
                  <a:schemeClr val="bg2"/>
                </a:solidFill>
              </a:rPr>
              <a:t> &amp; </a:t>
            </a:r>
            <a:r>
              <a:rPr lang="en-US" sz="2600" b="1" dirty="0">
                <a:solidFill>
                  <a:schemeClr val="bg1"/>
                </a:solidFill>
              </a:rPr>
              <a:t>Handler</a:t>
            </a:r>
            <a:r>
              <a:rPr lang="en-US" sz="2600" b="1" dirty="0">
                <a:solidFill>
                  <a:schemeClr val="bg2"/>
                </a:solidFill>
              </a:rPr>
              <a:t> Function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HTML DOM </a:t>
            </a:r>
            <a:r>
              <a:rPr lang="en-US" sz="3400" dirty="0"/>
              <a:t>is an </a:t>
            </a:r>
            <a:r>
              <a:rPr lang="en-US" sz="3400" b="1" dirty="0">
                <a:solidFill>
                  <a:schemeClr val="bg1"/>
                </a:solidFill>
              </a:rPr>
              <a:t>Object Model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A2CC3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html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4732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head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title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3953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 Heading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title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4732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head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4732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body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h1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3953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 Heading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h1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16174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href="/about"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3953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Click Here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4732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body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A2CC3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html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000" y="3519000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5990</TotalTime>
  <Words>3368</Words>
  <Application>Microsoft Office PowerPoint</Application>
  <PresentationFormat>Widescreen</PresentationFormat>
  <Paragraphs>494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DOM and Events</vt:lpstr>
      <vt:lpstr>Table of Contents</vt:lpstr>
      <vt:lpstr>Have a Question?</vt:lpstr>
      <vt:lpstr>DOM API</vt:lpstr>
      <vt:lpstr>JavaScript in the Browser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Targeting &amp; Selecting Elements</vt:lpstr>
      <vt:lpstr>Targeting Elements</vt:lpstr>
      <vt:lpstr>Targeting by ID - Example</vt:lpstr>
      <vt:lpstr>Targeting by Tag and Class Names – Example</vt:lpstr>
      <vt:lpstr>Query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DOM Manipulation</vt:lpstr>
      <vt:lpstr>Parents and Child Elements</vt:lpstr>
      <vt:lpstr>Parents and Child Elements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Delete from Table</vt:lpstr>
      <vt:lpstr>Solution: Delete from Table</vt:lpstr>
      <vt:lpstr>DOM Events</vt:lpstr>
      <vt:lpstr>Event Types in DOM API</vt:lpstr>
      <vt:lpstr>Event Handler</vt:lpstr>
      <vt:lpstr>Event Listener</vt:lpstr>
      <vt:lpstr>Attaching Click Handler</vt:lpstr>
      <vt:lpstr>Problem: Add / Delete Items</vt:lpstr>
      <vt:lpstr>Problem: Add / Delete Items – HTML</vt:lpstr>
      <vt:lpstr>Solution: Add / Delete Items</vt:lpstr>
      <vt:lpstr>Solution: Add / Delete Items</vt:lpstr>
      <vt:lpstr>Events Handler Execution Context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Kiril Kirilov</cp:lastModifiedBy>
  <cp:revision>160</cp:revision>
  <dcterms:created xsi:type="dcterms:W3CDTF">2018-05-23T13:08:44Z</dcterms:created>
  <dcterms:modified xsi:type="dcterms:W3CDTF">2023-03-14T21:25:52Z</dcterms:modified>
  <cp:category>computer programming;programming;software development;software engineering</cp:category>
</cp:coreProperties>
</file>