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05" r:id="rId7"/>
    <p:sldId id="343" r:id="rId8"/>
    <p:sldId id="369" r:id="rId9"/>
    <p:sldId id="588" r:id="rId10"/>
    <p:sldId id="371" r:id="rId11"/>
    <p:sldId id="589" r:id="rId12"/>
    <p:sldId id="373" r:id="rId13"/>
    <p:sldId id="374" r:id="rId14"/>
    <p:sldId id="575" r:id="rId15"/>
    <p:sldId id="623" r:id="rId16"/>
    <p:sldId id="578" r:id="rId17"/>
    <p:sldId id="580" r:id="rId18"/>
    <p:sldId id="555" r:id="rId19"/>
    <p:sldId id="630" r:id="rId20"/>
    <p:sldId id="631" r:id="rId21"/>
    <p:sldId id="584" r:id="rId22"/>
    <p:sldId id="586" r:id="rId23"/>
    <p:sldId id="655" r:id="rId24"/>
    <p:sldId id="664" r:id="rId25"/>
    <p:sldId id="614" r:id="rId26"/>
    <p:sldId id="558" r:id="rId27"/>
    <p:sldId id="615" r:id="rId28"/>
    <p:sldId id="636" r:id="rId29"/>
    <p:sldId id="617" r:id="rId30"/>
    <p:sldId id="665" r:id="rId31"/>
    <p:sldId id="618" r:id="rId32"/>
    <p:sldId id="560" r:id="rId33"/>
    <p:sldId id="559" r:id="rId34"/>
    <p:sldId id="545" r:id="rId35"/>
    <p:sldId id="546" r:id="rId36"/>
    <p:sldId id="403" r:id="rId37"/>
    <p:sldId id="404" r:id="rId38"/>
    <p:sldId id="567" r:id="rId39"/>
    <p:sldId id="406" r:id="rId40"/>
    <p:sldId id="349" r:id="rId41"/>
    <p:sldId id="401" r:id="rId42"/>
    <p:sldId id="627" r:id="rId43"/>
    <p:sldId id="628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623"/>
            <p14:sldId id="578"/>
            <p14:sldId id="580"/>
            <p14:sldId id="555"/>
            <p14:sldId id="630"/>
            <p14:sldId id="631"/>
            <p14:sldId id="584"/>
            <p14:sldId id="586"/>
            <p14:sldId id="655"/>
            <p14:sldId id="664"/>
          </p14:sldIdLst>
        </p14:section>
        <p14:section name="Margin, Padding, Border" id="{526EF8C7-605B-47E9-9293-1AA8C08BB288}">
          <p14:sldIdLst>
            <p14:sldId id="614"/>
            <p14:sldId id="558"/>
            <p14:sldId id="615"/>
            <p14:sldId id="636"/>
            <p14:sldId id="617"/>
            <p14:sldId id="665"/>
            <p14:sldId id="618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299CC4F7-1E3B-419B-BDEA-8EA9761B9ED3}">
          <p14:sldIdLst>
            <p14:sldId id="349"/>
            <p14:sldId id="401"/>
            <p14:sldId id="627"/>
            <p14:sldId id="62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3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8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28A1604-1413-4C39-82CA-07B7149A7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4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78F6F3-EBD5-4D96-862D-A0A9AB7B6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7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229C-B4A4-4C08-B9A2-BD0F56F36D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87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03BC47-BAA6-46F8-86BA-8E5F8F11A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01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A778C-93E4-4EFE-868B-5516AC903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272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0721-7BB0-4E75-AB95-29F00E797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99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B90E2F-5049-42C6-839F-174A53436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99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FB90F0-1CEC-4326-AC1A-9AC4E3A5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300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0EF9A-46A3-4161-8467-7C50308A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54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2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67.jpeg"/><Relationship Id="rId21" Type="http://schemas.openxmlformats.org/officeDocument/2006/relationships/image" Target="../media/image76.png"/><Relationship Id="rId7" Type="http://schemas.openxmlformats.org/officeDocument/2006/relationships/image" Target="../media/image69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8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71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68.png"/><Relationship Id="rId15" Type="http://schemas.openxmlformats.org/officeDocument/2006/relationships/image" Target="../media/image73.jpeg"/><Relationship Id="rId23" Type="http://schemas.openxmlformats.org/officeDocument/2006/relationships/image" Target="../media/image77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75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70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4FEC5-A751-4463-9FEF-4456E2B58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794A4B-5C75-4A40-8AA6-A9C2451C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D631A3F9-F68C-400D-9C2C-9144BBB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268923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71002EE9-4CC6-424D-A120-3A30449C8681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12" name="Rounded Rectangle 41">
              <a:extLst>
                <a:ext uri="{FF2B5EF4-FFF2-40B4-BE49-F238E27FC236}">
                  <a16:creationId xmlns:a16="http://schemas.microsoft.com/office/drawing/2014/main" id="{1465D06A-F6A1-4D1A-8EE6-7B4A74AAB88C}"/>
                </a:ext>
              </a:extLst>
            </p:cNvPr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B034C6-B3CC-432F-9A0F-F1B4D74028CB}"/>
                </a:ext>
              </a:extLst>
            </p:cNvPr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87F715-CBC7-4EFA-90CC-F087CB2F3AB1}"/>
                </a:ext>
              </a:extLst>
            </p:cNvPr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F02F93-1414-433A-954A-8E219DCC0A5D}"/>
                </a:ext>
              </a:extLst>
            </p:cNvPr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AB5320-58D8-4F90-AA86-6E9B93E20914}"/>
                </a:ext>
              </a:extLst>
            </p:cNvPr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17" name="Picture 37">
              <a:extLst>
                <a:ext uri="{FF2B5EF4-FFF2-40B4-BE49-F238E27FC236}">
                  <a16:creationId xmlns:a16="http://schemas.microsoft.com/office/drawing/2014/main" id="{5FCA16C3-D863-44D0-8760-6FB84A28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18" name="Picture 40">
              <a:extLst>
                <a:ext uri="{FF2B5EF4-FFF2-40B4-BE49-F238E27FC236}">
                  <a16:creationId xmlns:a16="http://schemas.microsoft.com/office/drawing/2014/main" id="{E44C5985-42CA-4DD5-B218-F44FE52D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19" name="Picture 43">
              <a:extLst>
                <a:ext uri="{FF2B5EF4-FFF2-40B4-BE49-F238E27FC236}">
                  <a16:creationId xmlns:a16="http://schemas.microsoft.com/office/drawing/2014/main" id="{E4B5E23F-6441-4314-832B-08CDAF5B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20" name="TextBox 5">
            <a:extLst>
              <a:ext uri="{FF2B5EF4-FFF2-40B4-BE49-F238E27FC236}">
                <a16:creationId xmlns:a16="http://schemas.microsoft.com/office/drawing/2014/main" id="{CCB46B9E-A73B-4D29-A469-30E7D45E0FAF}"/>
              </a:ext>
            </a:extLst>
          </p:cNvPr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4F991-4B55-4F09-991E-43A0A015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5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915FB23-3393-4CE3-A60E-A2928A063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2C3774CC-D601-4EFD-B0FD-2580C495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66" y="2296660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A48CF3B-4273-4E1B-87A5-1037D6117A37}"/>
              </a:ext>
            </a:extLst>
          </p:cNvPr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41">
            <a:extLst>
              <a:ext uri="{FF2B5EF4-FFF2-40B4-BE49-F238E27FC236}">
                <a16:creationId xmlns:a16="http://schemas.microsoft.com/office/drawing/2014/main" id="{0406A78F-66D8-40EB-B9A4-8E42627FC657}"/>
              </a:ext>
            </a:extLst>
          </p:cNvPr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44EE5B0-C049-4F2A-85B6-7646A7B83446}"/>
              </a:ext>
            </a:extLst>
          </p:cNvPr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8EAF1BD-0807-4910-BE00-A70A578CEFF1}"/>
              </a:ext>
            </a:extLst>
          </p:cNvPr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89D48D85-393B-478F-BABA-E31A60E4FD5D}"/>
              </a:ext>
            </a:extLst>
          </p:cNvPr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B5CE5F79-5429-4245-BACF-D7B96E16E953}"/>
              </a:ext>
            </a:extLst>
          </p:cNvPr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8EA08FA1-81F5-4A34-9702-0B7DEE7B8911}"/>
              </a:ext>
            </a:extLst>
          </p:cNvPr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1D8118B-23FE-41E8-AB45-562F86C07A74}"/>
              </a:ext>
            </a:extLst>
          </p:cNvPr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19650711-A1BA-4535-B2C3-3DFB4AFCC41B}"/>
              </a:ext>
            </a:extLst>
          </p:cNvPr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5" name="Rounded Rectangle 19">
              <a:extLst>
                <a:ext uri="{FF2B5EF4-FFF2-40B4-BE49-F238E27FC236}">
                  <a16:creationId xmlns:a16="http://schemas.microsoft.com/office/drawing/2014/main" id="{FDF18A6E-B61D-4B7A-8AE8-A84C4584F09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0C60134B-0273-4690-8882-96FA1AB9F314}"/>
                </a:ext>
              </a:extLst>
            </p:cNvPr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D4EAF60C-976F-438F-AC74-F35076314857}"/>
              </a:ext>
            </a:extLst>
          </p:cNvPr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0D68380F-ACC0-4C6D-B4DB-DD946007D1FA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7721506-FCFD-4EC4-B615-A449A8918459}"/>
                </a:ext>
              </a:extLst>
            </p:cNvPr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511CA0ED-2A50-43DB-834A-B810A9E2A00A}"/>
              </a:ext>
            </a:extLst>
          </p:cNvPr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BAE3CD18-3DEA-4C03-B55E-69071391FA48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A0396950-79BA-48A8-B909-A63AC3EFDF35}"/>
                </a:ext>
              </a:extLst>
            </p:cNvPr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6409FF1-2CB7-4805-B688-A05BF5E8588C}"/>
              </a:ext>
            </a:extLst>
          </p:cNvPr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34" name="Rounded Rectangle 28">
              <a:extLst>
                <a:ext uri="{FF2B5EF4-FFF2-40B4-BE49-F238E27FC236}">
                  <a16:creationId xmlns:a16="http://schemas.microsoft.com/office/drawing/2014/main" id="{D4659A17-47BC-4B43-961B-5EE2599B6B3D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604735D5-7BED-4F19-B601-326B47ABA5BC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ABF4CE9-8B5C-47FC-8C7C-942E3F91878B}"/>
              </a:ext>
            </a:extLst>
          </p:cNvPr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7" name="Rounded Rectangle 38">
              <a:extLst>
                <a:ext uri="{FF2B5EF4-FFF2-40B4-BE49-F238E27FC236}">
                  <a16:creationId xmlns:a16="http://schemas.microsoft.com/office/drawing/2014/main" id="{F80030E7-BE69-4626-9302-A48374ACD05C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E093A9DD-7912-4F44-972C-43DB49FE525F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D11D7C76-273D-4EBF-B0E4-728CC31FB20A}"/>
              </a:ext>
            </a:extLst>
          </p:cNvPr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40" name="Rounded Rectangle 34">
              <a:extLst>
                <a:ext uri="{FF2B5EF4-FFF2-40B4-BE49-F238E27FC236}">
                  <a16:creationId xmlns:a16="http://schemas.microsoft.com/office/drawing/2014/main" id="{70D0D2BC-DE6D-41DE-B877-652DBBF6F9F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8D968D06-789D-488D-99A7-A492B2AEA616}"/>
                </a:ext>
              </a:extLst>
            </p:cNvPr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42" name="Group 30">
            <a:extLst>
              <a:ext uri="{FF2B5EF4-FFF2-40B4-BE49-F238E27FC236}">
                <a16:creationId xmlns:a16="http://schemas.microsoft.com/office/drawing/2014/main" id="{B9C1581D-8CC7-4E52-B1E1-DD96EBF431A3}"/>
              </a:ext>
            </a:extLst>
          </p:cNvPr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43" name="Rounded Rectangle 31">
              <a:extLst>
                <a:ext uri="{FF2B5EF4-FFF2-40B4-BE49-F238E27FC236}">
                  <a16:creationId xmlns:a16="http://schemas.microsoft.com/office/drawing/2014/main" id="{524C1B78-5638-4762-BBB1-9FD5E7A69023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C5B9A28C-9C12-4627-A6E2-A0FF7B1B1286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45" name="Picture 50">
            <a:extLst>
              <a:ext uri="{FF2B5EF4-FFF2-40B4-BE49-F238E27FC236}">
                <a16:creationId xmlns:a16="http://schemas.microsoft.com/office/drawing/2014/main" id="{29B0F79E-3F5D-4868-BB40-17403184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287604"/>
            <a:ext cx="2840242" cy="16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ED6848-EAFE-42F0-ABE8-9EA08D2D44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</a:p>
        </p:txBody>
      </p:sp>
    </p:spTree>
    <p:extLst>
      <p:ext uri="{BB962C8B-B14F-4D97-AF65-F5344CB8AC3E}">
        <p14:creationId xmlns:p14="http://schemas.microsoft.com/office/powerpoint/2010/main" val="1321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6189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Width</a:t>
            </a:r>
            <a:r>
              <a:rPr lang="en-US" sz="3499" dirty="0"/>
              <a:t> – defines the width of the element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60" y="4796888"/>
            <a:ext cx="4349163" cy="63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983" y="4688672"/>
            <a:ext cx="3278969" cy="1635396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4357818" y="3096384"/>
            <a:ext cx="3387011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240px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321930" y="3096384"/>
            <a:ext cx="3559799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843" y="1852341"/>
            <a:ext cx="4199650" cy="1036800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2799" dirty="0"/>
              <a:t> (default)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Auto-calculated width</a:t>
            </a:r>
            <a:endParaRPr lang="bg-BG" sz="2799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521410" y="1852341"/>
            <a:ext cx="3298828" cy="1036800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noProof="1">
                <a:solidFill>
                  <a:schemeClr val="bg1"/>
                </a:solidFill>
              </a:rPr>
              <a:t>pixels</a:t>
            </a:r>
            <a:r>
              <a:rPr lang="en-US" sz="2799" noProof="1"/>
              <a:t> / </a:t>
            </a:r>
            <a:r>
              <a:rPr lang="en-US" sz="2799" b="1" noProof="1">
                <a:solidFill>
                  <a:schemeClr val="bg1"/>
                </a:solidFill>
              </a:rPr>
              <a:t>em </a:t>
            </a:r>
            <a:r>
              <a:rPr lang="en-US" sz="2799" noProof="1"/>
              <a:t>/ </a:t>
            </a:r>
            <a:r>
              <a:rPr lang="en-US" sz="2799" b="1" noProof="1">
                <a:solidFill>
                  <a:schemeClr val="bg1"/>
                </a:solidFill>
              </a:rPr>
              <a:t>rem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Fixed width</a:t>
            </a:r>
            <a:endParaRPr lang="en-US" sz="2799" noProof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711" y="4827278"/>
            <a:ext cx="3597974" cy="179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8178378" y="1434017"/>
            <a:ext cx="3586146" cy="1467575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percentages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Relative to container's width</a:t>
            </a:r>
          </a:p>
        </p:txBody>
      </p:sp>
      <p:sp>
        <p:nvSpPr>
          <p:cNvPr id="19" name="Текстово поле 10"/>
          <p:cNvSpPr txBox="1"/>
          <p:nvPr/>
        </p:nvSpPr>
        <p:spPr>
          <a:xfrm>
            <a:off x="8220916" y="3096384"/>
            <a:ext cx="3586146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BF73689-07A3-4A8B-BCB3-676DCF4EA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6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3" y="1719000"/>
            <a:ext cx="3623562" cy="441481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95FA01F-589D-444A-BD68-FF8F4FAB1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F77A7CD-6A31-46A7-A392-6D034BCB6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0" y="1817779"/>
            <a:ext cx="3217456" cy="17520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9F3E01F-74C2-48C4-81E1-C00BEFEC5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0" y="4305455"/>
            <a:ext cx="2968988" cy="161677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3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marL="442912" lvl="1" indent="0">
              <a:buClr>
                <a:schemeClr val="tx1"/>
              </a:buClr>
              <a:buNone/>
            </a:pP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4915100"/>
            <a:ext cx="5915629" cy="149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E1541E-E02A-4B18-944D-657D418FE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AF883-2CE1-4BC5-9FA8-BF7993CA5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9" y="4321530"/>
            <a:ext cx="5379776" cy="134494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6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5EB8589-076E-415E-81DF-101A473E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8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–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802" y="4988358"/>
            <a:ext cx="5831116" cy="1095156"/>
          </a:xfrm>
          <a:prstGeom prst="rect">
            <a:avLst/>
          </a:prstGeom>
        </p:spPr>
      </p:pic>
      <p:sp>
        <p:nvSpPr>
          <p:cNvPr id="8" name="Текстово поле 10"/>
          <p:cNvSpPr txBox="1"/>
          <p:nvPr/>
        </p:nvSpPr>
        <p:spPr>
          <a:xfrm>
            <a:off x="609139" y="3231348"/>
            <a:ext cx="5742435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03" y="4968448"/>
            <a:ext cx="4031780" cy="1654720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6872141" y="3231348"/>
            <a:ext cx="3961773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79801" y="1944029"/>
            <a:ext cx="5831116" cy="1108595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(default)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Auto-calculated height</a:t>
            </a:r>
            <a:endParaRPr lang="bg-BG" sz="3199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836" y="1944028"/>
            <a:ext cx="4813746" cy="1057313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numeric values like </a:t>
            </a:r>
            <a:r>
              <a:rPr lang="en-US" sz="3199" b="1" noProof="1">
                <a:solidFill>
                  <a:schemeClr val="bg1"/>
                </a:solidFill>
              </a:rPr>
              <a:t>px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pt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em </a:t>
            </a:r>
            <a:r>
              <a:rPr lang="en-US" sz="3199" noProof="1"/>
              <a:t>/ </a:t>
            </a: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%</a:t>
            </a:r>
            <a:endParaRPr lang="en-US" sz="3199" noProof="1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77A788E-82A7-42FD-8FB2-76A263E5A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9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23CDE-50F7-4C56-8F12-A64550B6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overflow</a:t>
            </a:r>
            <a:r>
              <a:rPr lang="en-US" sz="3199" dirty="0"/>
              <a:t> property specifies what should happen if </a:t>
            </a:r>
            <a:r>
              <a:rPr lang="en-US" sz="3199" b="1" dirty="0">
                <a:solidFill>
                  <a:schemeClr val="bg1"/>
                </a:solidFill>
              </a:rPr>
              <a:t>content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overflows</a:t>
            </a:r>
            <a:r>
              <a:rPr lang="en-US" sz="3199" dirty="0"/>
              <a:t> an element's box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visible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auto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scroll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hidden</a:t>
            </a:r>
            <a:endParaRPr lang="bg-BG" dirty="0"/>
          </a:p>
        </p:txBody>
      </p:sp>
      <p:sp>
        <p:nvSpPr>
          <p:cNvPr id="16" name="Текстово поле 10"/>
          <p:cNvSpPr txBox="1"/>
          <p:nvPr/>
        </p:nvSpPr>
        <p:spPr>
          <a:xfrm>
            <a:off x="3531669" y="2503723"/>
            <a:ext cx="3844069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visible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721880" y="4140664"/>
            <a:ext cx="1079719" cy="473427"/>
          </a:xfrm>
          <a:prstGeom prst="wedgeRoundRectCallout">
            <a:avLst>
              <a:gd name="adj1" fmla="val -74516"/>
              <a:gd name="adj2" fmla="val 7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auto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942239" y="4139549"/>
            <a:ext cx="1233480" cy="473427"/>
          </a:xfrm>
          <a:prstGeom prst="wedgeRoundRectCallout">
            <a:avLst>
              <a:gd name="adj1" fmla="val -70930"/>
              <a:gd name="adj2" fmla="val 61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scroll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9515110" y="4139549"/>
            <a:ext cx="1341228" cy="473427"/>
          </a:xfrm>
          <a:prstGeom prst="wedgeRoundRectCallout">
            <a:avLst>
              <a:gd name="adj1" fmla="val -69859"/>
              <a:gd name="adj2" fmla="val 58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hidden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AE36C-03BE-4D48-80FD-7EC42E41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8" y="2508853"/>
            <a:ext cx="2969227" cy="1495410"/>
          </a:xfrm>
          <a:prstGeom prst="rect">
            <a:avLst/>
          </a:prstGeom>
        </p:spPr>
      </p:pic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316360" y="1889857"/>
            <a:ext cx="1233480" cy="473427"/>
          </a:xfrm>
          <a:prstGeom prst="wedgeRoundRectCallout">
            <a:avLst>
              <a:gd name="adj1" fmla="val -73719"/>
              <a:gd name="adj2" fmla="val 635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visible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CEE67-E4F4-4322-9F92-FF9D5163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0" y="4792872"/>
            <a:ext cx="3657416" cy="1515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930C7-6026-4E6E-A9AC-6CDBD51E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416" y="4792872"/>
            <a:ext cx="3122765" cy="1527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4E8CB1-154A-4B16-8B57-AD0A8CF4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00" y="4788246"/>
            <a:ext cx="3272401" cy="152712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C753B58-3888-4A6F-8F47-D83206C06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5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D0831-6AEB-4E8E-9468-C9119AAA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DDAEF73-D1EA-4E13-A7AB-7998FBB0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4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articles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Exercise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90" b="4614"/>
          <a:stretch/>
        </p:blipFill>
        <p:spPr>
          <a:xfrm>
            <a:off x="1614344" y="2493332"/>
            <a:ext cx="8845521" cy="38149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268924-E0D5-4D60-89A3-4DDA9D299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9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F5B9D-53DC-42F5-84C5-F5FF986B2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constraints: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&lt;</a:t>
            </a:r>
            <a:r>
              <a:rPr lang="en-US" sz="3000" b="1" dirty="0">
                <a:solidFill>
                  <a:schemeClr val="bg1"/>
                </a:solidFill>
              </a:rPr>
              <a:t>section</a:t>
            </a:r>
            <a:r>
              <a:rPr lang="en-US" sz="3000" dirty="0"/>
              <a:t>&gt; with &lt;</a:t>
            </a:r>
            <a:r>
              <a:rPr lang="en-US" sz="3000" b="1" dirty="0">
                <a:solidFill>
                  <a:schemeClr val="bg1"/>
                </a:solidFill>
              </a:rPr>
              <a:t>article</a:t>
            </a:r>
            <a:r>
              <a:rPr lang="en-US" sz="3000" dirty="0"/>
              <a:t>&gt;, which contains: &lt;</a:t>
            </a:r>
            <a:r>
              <a:rPr lang="en-US" sz="3000" b="1" dirty="0">
                <a:solidFill>
                  <a:schemeClr val="bg1"/>
                </a:solidFill>
              </a:rPr>
              <a:t>h2</a:t>
            </a:r>
            <a:r>
              <a:rPr lang="en-US" sz="3000" dirty="0"/>
              <a:t>&gt;, &lt;</a:t>
            </a:r>
            <a:r>
              <a:rPr lang="en-US" sz="3000" b="1" dirty="0">
                <a:solidFill>
                  <a:schemeClr val="bg1"/>
                </a:solidFill>
              </a:rPr>
              <a:t>h3</a:t>
            </a:r>
            <a:r>
              <a:rPr lang="en-US" sz="3000" dirty="0"/>
              <a:t>&gt; and &lt;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&gt;</a:t>
            </a:r>
          </a:p>
          <a:p>
            <a:pPr>
              <a:buClr>
                <a:schemeClr val="tx1"/>
              </a:buClr>
            </a:pPr>
            <a:r>
              <a:rPr lang="en-US" sz="3199" dirty="0"/>
              <a:t>Hints: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1D60BC-CB70-4FC8-84A3-63A485C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Solution</a:t>
            </a:r>
          </a:p>
        </p:txBody>
      </p:sp>
      <p:sp>
        <p:nvSpPr>
          <p:cNvPr id="9" name="Текстово поле 7"/>
          <p:cNvSpPr txBox="1"/>
          <p:nvPr/>
        </p:nvSpPr>
        <p:spPr>
          <a:xfrm>
            <a:off x="2476168" y="3114082"/>
            <a:ext cx="7239664" cy="31257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article 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lightgray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auto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2073F-2243-41C7-88C1-A469A97AE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6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9127" y="729703"/>
            <a:ext cx="4813746" cy="37790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40270" y="1584481"/>
            <a:ext cx="4111460" cy="2084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B5FCFB2-4CE3-43F4-B5A5-8E9A0D0C72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5D3CF-355C-4823-9CA0-8F66F74B4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Margin, Padding and Borders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D18E6D-59D0-46D5-8CFD-3D78BDBB73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6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B612751-A5D8-49FA-91DB-8F01617C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3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308955" cy="5527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</a:t>
            </a:r>
            <a:r>
              <a:rPr lang="en-US" sz="3199" dirty="0"/>
              <a:t>defines the space </a:t>
            </a:r>
            <a:r>
              <a:rPr lang="en-US" sz="3199" b="1" dirty="0">
                <a:solidFill>
                  <a:schemeClr val="bg1"/>
                </a:solidFill>
              </a:rPr>
              <a:t>outside</a:t>
            </a:r>
            <a:r>
              <a:rPr lang="en-US" sz="3199" dirty="0"/>
              <a:t> the element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Margins and Paddings</a:t>
            </a:r>
            <a:endParaRPr lang="en-GB" dirty="0"/>
          </a:p>
        </p:txBody>
      </p:sp>
      <p:pic>
        <p:nvPicPr>
          <p:cNvPr id="2054" name="Picture 6" descr="https://blog.hubspot.com/hs-fs/hubfs/Google%20Drive%20Integration/Update%20css%20margin%20vs%20padding-4.png?width=400&amp;name=Update%20css%20margin%20vs%20padding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65" y="2489701"/>
            <a:ext cx="4088478" cy="4088478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6230965" y="1196708"/>
            <a:ext cx="5352234" cy="5176581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Padding</a:t>
            </a:r>
            <a:r>
              <a:rPr lang="en-US" sz="3397" dirty="0"/>
              <a:t> – defines the space </a:t>
            </a:r>
            <a:r>
              <a:rPr lang="en-US" sz="3397" b="1" dirty="0">
                <a:solidFill>
                  <a:schemeClr val="bg1"/>
                </a:solidFill>
              </a:rPr>
              <a:t>inside</a:t>
            </a:r>
            <a:r>
              <a:rPr lang="en-US" sz="3397" dirty="0"/>
              <a:t> the element</a:t>
            </a:r>
          </a:p>
          <a:p>
            <a:pPr marL="0" indent="0">
              <a:buNone/>
            </a:pPr>
            <a:endParaRPr lang="en-US" sz="3397" dirty="0"/>
          </a:p>
        </p:txBody>
      </p:sp>
      <p:pic>
        <p:nvPicPr>
          <p:cNvPr id="2056" name="Picture 8" descr="https://blog.hubspot.com/hs-fs/hubfs/Google%20Drive%20Integration/Update%20css%20margin%20vs%20padding.png?width=500&amp;name=Update%20css%20margin%20vs%20pad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5" y="2484246"/>
            <a:ext cx="4093934" cy="4093935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2E7274E-34D8-42DE-BCF3-5D2EB524B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</a:t>
            </a:r>
            <a:endParaRPr lang="en-US" dirty="0"/>
          </a:p>
        </p:txBody>
      </p:sp>
      <p:sp>
        <p:nvSpPr>
          <p:cNvPr id="11" name="Текстово поле 7"/>
          <p:cNvSpPr txBox="1"/>
          <p:nvPr/>
        </p:nvSpPr>
        <p:spPr>
          <a:xfrm>
            <a:off x="451276" y="1469176"/>
            <a:ext cx="7219315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class="first"&gt;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class="second"&gt;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class="third"&gt;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418"/>
          <a:stretch/>
        </p:blipFill>
        <p:spPr>
          <a:xfrm>
            <a:off x="5589690" y="3635187"/>
            <a:ext cx="2171134" cy="2208526"/>
          </a:xfrm>
          <a:prstGeom prst="rect">
            <a:avLst/>
          </a:prstGeom>
        </p:spPr>
      </p:pic>
      <p:sp>
        <p:nvSpPr>
          <p:cNvPr id="13" name="Текстово поле 7"/>
          <p:cNvSpPr txBox="1"/>
          <p:nvPr/>
        </p:nvSpPr>
        <p:spPr>
          <a:xfrm>
            <a:off x="451274" y="3038095"/>
            <a:ext cx="4790310" cy="34027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 { 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block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1400" b="1" noProof="1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5905" y="1557481"/>
            <a:ext cx="2323819" cy="488573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7951744" y="4511697"/>
            <a:ext cx="599930" cy="4555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08CAD-8FCA-46F1-92B8-C386F77EA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3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Padding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2419" y="1584481"/>
            <a:ext cx="6478313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652420" y="2569878"/>
            <a:ext cx="6478313" cy="38457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#85c1e9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inline-block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center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0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9245" y="1442291"/>
            <a:ext cx="2028297" cy="93320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9298451" y="2666341"/>
            <a:ext cx="449883" cy="7187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4537" y="3472883"/>
            <a:ext cx="2837711" cy="246633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909DDE-5E15-4AED-B642-63905AB98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F50259-D243-4E36-ABFE-348A22559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B912DAA-217F-4F52-8E4D-6604A2BCE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Shorthand margin rules: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Shorthand padding rules: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FA082-8065-496E-95EB-8062A3D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Shorthand Margin / Padding</a:t>
            </a:r>
          </a:p>
        </p:txBody>
      </p:sp>
      <p:sp>
        <p:nvSpPr>
          <p:cNvPr id="7" name="Текстово поле 20">
            <a:extLst>
              <a:ext uri="{FF2B5EF4-FFF2-40B4-BE49-F238E27FC236}">
                <a16:creationId xmlns:a16="http://schemas.microsoft.com/office/drawing/2014/main" id="{85564FDD-48FE-47E2-9957-E970A987A9EF}"/>
              </a:ext>
            </a:extLst>
          </p:cNvPr>
          <p:cNvSpPr txBox="1"/>
          <p:nvPr/>
        </p:nvSpPr>
        <p:spPr>
          <a:xfrm>
            <a:off x="635596" y="2079353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978D562-02FC-49C3-A2EC-31909523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0" y="3025431"/>
            <a:ext cx="863996" cy="415997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1B55171-2C95-4BD5-A3D8-4B01D646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04" y="3031781"/>
            <a:ext cx="1089636" cy="409056"/>
          </a:xfrm>
          <a:prstGeom prst="wedgeRoundRectCallout">
            <a:avLst>
              <a:gd name="adj1" fmla="val 31529"/>
              <a:gd name="adj2" fmla="val -78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FDE3FE8-4B35-451D-93CA-8BA907B7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323" y="2110191"/>
            <a:ext cx="954361" cy="401068"/>
          </a:xfrm>
          <a:prstGeom prst="wedgeRoundRectCallout">
            <a:avLst>
              <a:gd name="adj1" fmla="val -35519"/>
              <a:gd name="adj2" fmla="val 74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79BF2C5-48F4-4A03-B2C6-C705EFC3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1" y="2110191"/>
            <a:ext cx="1306660" cy="401068"/>
          </a:xfrm>
          <a:prstGeom prst="wedgeRoundRectCallout">
            <a:avLst>
              <a:gd name="adj1" fmla="val 34810"/>
              <a:gd name="adj2" fmla="val 80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bottom</a:t>
            </a:r>
          </a:p>
        </p:txBody>
      </p:sp>
      <p:sp>
        <p:nvSpPr>
          <p:cNvPr id="24" name="Текстово поле 20">
            <a:extLst>
              <a:ext uri="{FF2B5EF4-FFF2-40B4-BE49-F238E27FC236}">
                <a16:creationId xmlns:a16="http://schemas.microsoft.com/office/drawing/2014/main" id="{0224BE4E-8126-40B4-B328-EE9B56CA1002}"/>
              </a:ext>
            </a:extLst>
          </p:cNvPr>
          <p:cNvSpPr txBox="1"/>
          <p:nvPr/>
        </p:nvSpPr>
        <p:spPr>
          <a:xfrm>
            <a:off x="7265695" y="2079353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313AA8FA-CF50-4BAE-9830-A62EE02B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1" y="3025431"/>
            <a:ext cx="1429997" cy="808464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 &amp; bottom</a:t>
            </a: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8EAD124E-A75B-4F02-8765-CC32F945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657" y="3025431"/>
            <a:ext cx="1429997" cy="808464"/>
          </a:xfrm>
          <a:prstGeom prst="wedgeRoundRectCallout">
            <a:avLst>
              <a:gd name="adj1" fmla="val 22437"/>
              <a:gd name="adj2" fmla="val -65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 &amp; right</a:t>
            </a:r>
          </a:p>
        </p:txBody>
      </p:sp>
      <p:sp>
        <p:nvSpPr>
          <p:cNvPr id="44" name="Текстово поле 20">
            <a:extLst>
              <a:ext uri="{FF2B5EF4-FFF2-40B4-BE49-F238E27FC236}">
                <a16:creationId xmlns:a16="http://schemas.microsoft.com/office/drawing/2014/main" id="{2A33F509-CC01-427B-878C-F59A07879D60}"/>
              </a:ext>
            </a:extLst>
          </p:cNvPr>
          <p:cNvSpPr txBox="1"/>
          <p:nvPr/>
        </p:nvSpPr>
        <p:spPr>
          <a:xfrm>
            <a:off x="635596" y="4701161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8px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Текстово поле 20">
            <a:extLst>
              <a:ext uri="{FF2B5EF4-FFF2-40B4-BE49-F238E27FC236}">
                <a16:creationId xmlns:a16="http://schemas.microsoft.com/office/drawing/2014/main" id="{32584A92-1410-49AC-8076-A30A57296733}"/>
              </a:ext>
            </a:extLst>
          </p:cNvPr>
          <p:cNvSpPr txBox="1"/>
          <p:nvPr/>
        </p:nvSpPr>
        <p:spPr>
          <a:xfrm>
            <a:off x="7265695" y="4701161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li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D9920E0-79A3-4043-BBA7-8492D5180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9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4" grpId="0" animBg="1"/>
      <p:bldP spid="25" grpId="0" animBg="1"/>
      <p:bldP spid="28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Border</a:t>
            </a:r>
            <a:r>
              <a:rPr lang="en-US" sz="3399" dirty="0"/>
              <a:t> – define the style of the borders: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1px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3px</a:t>
            </a:r>
            <a:r>
              <a:rPr lang="en-US" sz="3199" dirty="0"/>
              <a:t>)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solid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dashed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dotted</a:t>
            </a:r>
            <a:r>
              <a:rPr lang="en-US" sz="3199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blue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#eee</a:t>
            </a:r>
            <a:r>
              <a:rPr lang="en-US" sz="3199" dirty="0"/>
              <a:t>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654" y="1242953"/>
            <a:ext cx="2738709" cy="2384565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790092" y="4515871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dashed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navy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790092" y="5479469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solid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lightblue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192" y="3825144"/>
            <a:ext cx="2626423" cy="239313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327243" y="3900341"/>
            <a:ext cx="1299830" cy="537116"/>
          </a:xfrm>
          <a:prstGeom prst="wedgeRoundRectCallout">
            <a:avLst>
              <a:gd name="adj1" fmla="val 35062"/>
              <a:gd name="adj2" fmla="val 9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67167" y="3900341"/>
            <a:ext cx="1299830" cy="537116"/>
          </a:xfrm>
          <a:prstGeom prst="wedgeRoundRectCallout">
            <a:avLst>
              <a:gd name="adj1" fmla="val 15778"/>
              <a:gd name="adj2" fmla="val 84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24007" y="3900341"/>
            <a:ext cx="1299830" cy="537116"/>
          </a:xfrm>
          <a:prstGeom prst="wedgeRoundRectCallout">
            <a:avLst>
              <a:gd name="adj1" fmla="val -44342"/>
              <a:gd name="adj2" fmla="val 95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9CD584-14BD-45F9-A0A5-D6C5F8818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F47BCC3-2641-440A-A727-984EB27B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BC5EFE9-E07D-423B-BB8E-240E0B032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9F164D-8553-412D-93D9-B6CA23641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Include the Padding and Border in an Element's Total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8588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5FEDF5C-5D6B-4EA4-B8A5-BFE26CAB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5899E-51D5-462D-9EEC-69DEDA2A6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E5698D0-02A7-4557-BAD1-D9F75476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E62CAA7-E06A-4240-B5A4-33E56E60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7F86A-E132-4098-BB83-FF7EBB9F1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EA3EF1-F667-4E64-B00E-60F18E5A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</a:p>
        </p:txBody>
      </p:sp>
    </p:spTree>
    <p:extLst>
      <p:ext uri="{BB962C8B-B14F-4D97-AF65-F5344CB8AC3E}">
        <p14:creationId xmlns:p14="http://schemas.microsoft.com/office/powerpoint/2010/main" val="2023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3567EE-6E95-4CB9-8EA7-39B6A2D96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51903-2848-4FC3-9DE4-A0EA5625E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962FD-6D90-42E0-BE30-FD6DFB5B44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HTML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/>
            <a:r>
              <a:rPr lang="en-US" dirty="0"/>
              <a:t>Visible from the browser Dev Tools: </a:t>
            </a:r>
            <a:r>
              <a:rPr lang="en-US" b="1" dirty="0">
                <a:solidFill>
                  <a:schemeClr val="bg1"/>
                </a:solidFill>
              </a:rPr>
              <a:t>[F12]</a:t>
            </a:r>
          </a:p>
          <a:p>
            <a:r>
              <a:rPr lang="en-US" dirty="0"/>
              <a:t>HTML elements have: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the HTML element itself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 – transparent area around the content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</a:t>
            </a:r>
            <a:r>
              <a:rPr lang="en-US" dirty="0"/>
              <a:t> – line that goes around the padding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transparent area outside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C992C-7E6A-47E9-94C3-5700C245D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What is the difference between padding and margins?">
            <a:extLst>
              <a:ext uri="{FF2B5EF4-FFF2-40B4-BE49-F238E27FC236}">
                <a16:creationId xmlns:a16="http://schemas.microsoft.com/office/drawing/2014/main" id="{2AC38879-61C6-4C4C-BA7B-B4FA3148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73" y="1419365"/>
            <a:ext cx="3223000" cy="28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8647D0-660C-4DC6-9A8F-66FEE6D03F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165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A8A730-494B-4D4A-97D1-F148A51D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3823C1-5775-494A-9D6C-84A1D29B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D3A451-9D6F-4127-9791-7B38F8D0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1EE7616C-3FF8-44EB-95EC-9C029153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3" y="2388220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426E7000-6B2E-41ED-B2A4-E215EDBC8117}"/>
              </a:ext>
            </a:extLst>
          </p:cNvPr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738E6A50-8CD4-47D7-8529-C337FE5C0661}"/>
                </a:ext>
              </a:extLst>
            </p:cNvPr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09FA4FD0-12A0-4F75-B32C-78D89BE0F942}"/>
                </a:ext>
              </a:extLst>
            </p:cNvPr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FED938ED-4832-4CAC-B786-5640DCDFBD6D}"/>
                </a:ext>
              </a:extLst>
            </p:cNvPr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56AB9F5-0E39-411F-8AC5-A32B611238ED}"/>
                </a:ext>
              </a:extLst>
            </p:cNvPr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24CC670F-41E4-4DC3-B315-A940316A114D}"/>
                </a:ext>
              </a:extLst>
            </p:cNvPr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2AC03A52-D447-4DD8-8FB1-9E1CB3D2E3C7}"/>
                </a:ext>
              </a:extLst>
            </p:cNvPr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1981DA19-667E-41B3-A054-6417A64BFF1E}"/>
                </a:ext>
              </a:extLst>
            </p:cNvPr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87042BC3-61D8-401D-A30E-6235D17534F3}"/>
                </a:ext>
              </a:extLst>
            </p:cNvPr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5BCC9D0-1D79-478F-BE97-9D01DA33F047}"/>
                </a:ext>
              </a:extLst>
            </p:cNvPr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615C70B-3271-412F-B4FA-EF3CDDFE1A88}"/>
                </a:ext>
              </a:extLst>
            </p:cNvPr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E1069FEB-EDFE-4DB7-A9E1-B316A2CDF7AC}"/>
                </a:ext>
              </a:extLst>
            </p:cNvPr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ADD5D61F-45D6-417F-9D1B-6E22B2757978}"/>
                </a:ext>
              </a:extLst>
            </p:cNvPr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0860E12-2CCD-4C55-B044-BBF93ED49BE1}"/>
                </a:ext>
              </a:extLst>
            </p:cNvPr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E8F05448-4394-43C3-81EA-93B66B0A5E67}"/>
                </a:ext>
              </a:extLst>
            </p:cNvPr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25" name="Picture 27">
            <a:extLst>
              <a:ext uri="{FF2B5EF4-FFF2-40B4-BE49-F238E27FC236}">
                <a16:creationId xmlns:a16="http://schemas.microsoft.com/office/drawing/2014/main" id="{83BF1990-3D39-4A05-97DC-87244B10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042" y="3235299"/>
            <a:ext cx="3147183" cy="1385280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89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3778</TotalTime>
  <Words>1978</Words>
  <Application>Microsoft Office PowerPoint</Application>
  <PresentationFormat>Широк екран</PresentationFormat>
  <Paragraphs>428</Paragraphs>
  <Slides>45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Max-width</vt:lpstr>
      <vt:lpstr>Min-width</vt:lpstr>
      <vt:lpstr>Width – Example </vt:lpstr>
      <vt:lpstr>Height</vt:lpstr>
      <vt:lpstr>Overflow</vt:lpstr>
      <vt:lpstr>Max-height</vt:lpstr>
      <vt:lpstr>Min-height</vt:lpstr>
      <vt:lpstr>Scrolling Article – Exercise</vt:lpstr>
      <vt:lpstr>Scrolling Article – Solution</vt:lpstr>
      <vt:lpstr>Margin, Padding and Borders</vt:lpstr>
      <vt:lpstr>Margins and Paddings</vt:lpstr>
      <vt:lpstr>Margins and Paddings</vt:lpstr>
      <vt:lpstr>Margin</vt:lpstr>
      <vt:lpstr>Padding</vt:lpstr>
      <vt:lpstr>Shorthand Margin / 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27</cp:revision>
  <dcterms:created xsi:type="dcterms:W3CDTF">2018-05-23T13:08:44Z</dcterms:created>
  <dcterms:modified xsi:type="dcterms:W3CDTF">2022-12-19T13:45:42Z</dcterms:modified>
  <cp:category>computer programming;programming;software development;software engineering</cp:category>
</cp:coreProperties>
</file>