
<file path=[Content_Types].xml><?xml version="1.0" encoding="utf-8"?>
<Types xmlns="http://schemas.openxmlformats.org/package/2006/content-types">
  <Default Extension="emf" ContentType="image/x-emf"/>
  <Default Extension="jfif" ContentType="image/pn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0"/>
  </p:notesMasterIdLst>
  <p:handoutMasterIdLst>
    <p:handoutMasterId r:id="rId31"/>
  </p:handoutMasterIdLst>
  <p:sldIdLst>
    <p:sldId id="274" r:id="rId2"/>
    <p:sldId id="276" r:id="rId3"/>
    <p:sldId id="492" r:id="rId4"/>
    <p:sldId id="309" r:id="rId5"/>
    <p:sldId id="316" r:id="rId6"/>
    <p:sldId id="553" r:id="rId7"/>
    <p:sldId id="554" r:id="rId8"/>
    <p:sldId id="580" r:id="rId9"/>
    <p:sldId id="583" r:id="rId10"/>
    <p:sldId id="546" r:id="rId11"/>
    <p:sldId id="615" r:id="rId12"/>
    <p:sldId id="549" r:id="rId13"/>
    <p:sldId id="550" r:id="rId14"/>
    <p:sldId id="564" r:id="rId15"/>
    <p:sldId id="576" r:id="rId16"/>
    <p:sldId id="579" r:id="rId17"/>
    <p:sldId id="578" r:id="rId18"/>
    <p:sldId id="614" r:id="rId19"/>
    <p:sldId id="556" r:id="rId20"/>
    <p:sldId id="594" r:id="rId21"/>
    <p:sldId id="282" r:id="rId22"/>
    <p:sldId id="585" r:id="rId23"/>
    <p:sldId id="587" r:id="rId24"/>
    <p:sldId id="586" r:id="rId25"/>
    <p:sldId id="588" r:id="rId26"/>
    <p:sldId id="401" r:id="rId27"/>
    <p:sldId id="405" r:id="rId28"/>
    <p:sldId id="49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D921D70-7945-4187-BCEE-A85189CBCA25}">
          <p14:sldIdLst>
            <p14:sldId id="274"/>
            <p14:sldId id="276"/>
            <p14:sldId id="492"/>
          </p14:sldIdLst>
        </p14:section>
        <p14:section name="Diamond Partners" id="{9ED12927-3CAF-4E7D-AE27-9AF4DD391407}">
          <p14:sldIdLst>
            <p14:sldId id="309"/>
            <p14:sldId id="316"/>
          </p14:sldIdLst>
        </p14:section>
        <p14:section name="Course Introduction" id="{112F3CBE-F37C-418F-A646-BEFF76763FEB}">
          <p14:sldIdLst>
            <p14:sldId id="553"/>
            <p14:sldId id="554"/>
            <p14:sldId id="580"/>
            <p14:sldId id="583"/>
          </p14:sldIdLst>
        </p14:section>
        <p14:section name="Trainers and Team" id="{8ED1C443-6841-4969-8679-8267FDD48C46}">
          <p14:sldIdLst>
            <p14:sldId id="546"/>
            <p14:sldId id="615"/>
          </p14:sldIdLst>
        </p14:section>
        <p14:section name="Course Objectives" id="{FEDAEBB4-C802-4521-B416-26C610E38CFE}">
          <p14:sldIdLst>
            <p14:sldId id="549"/>
            <p14:sldId id="550"/>
            <p14:sldId id="564"/>
            <p14:sldId id="576"/>
            <p14:sldId id="579"/>
            <p14:sldId id="578"/>
            <p14:sldId id="614"/>
          </p14:sldIdLst>
        </p14:section>
        <p14:section name="Course Organization and Resources" id="{28F00B63-3A11-4838-A068-B2A087E383C3}">
          <p14:sldIdLst>
            <p14:sldId id="556"/>
            <p14:sldId id="594"/>
            <p14:sldId id="282"/>
            <p14:sldId id="585"/>
            <p14:sldId id="587"/>
            <p14:sldId id="586"/>
            <p14:sldId id="588"/>
            <p14:sldId id="401"/>
            <p14:sldId id="405"/>
            <p14:sldId id="493"/>
          </p14:sldIdLst>
        </p14:section>
        <p14:section name="Conclusion" id="{C5DE8C78-8F77-48F1-9FC2-A07FFA31730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D73C81-DDB3-4848-818C-0B69BFD463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24571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7530DE6-9418-4912-BE9B-B6E985F0C2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71118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76E3EF4-3114-4FB1-A7D6-8A50B5A95C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10137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6391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05501F0-1723-4EA3-B857-2FCA30E260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36715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719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641A808-27EF-4BEA-8285-BE40D2B8E8E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56184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27880A7-3B5C-47DA-9894-24904A105E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04714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234F8C3-2B0A-40FA-8A5E-55A597FB0F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67961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>
            <a:extLst>
              <a:ext uri="{FF2B5EF4-FFF2-40B4-BE49-F238E27FC236}">
                <a16:creationId xmlns:a16="http://schemas.microsoft.com/office/drawing/2014/main" id="{CE04608A-B251-4E00-8BE0-8F8541D99CD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753030" y="6506998"/>
            <a:ext cx="367415" cy="296997"/>
          </a:xfrm>
        </p:spPr>
        <p:txBody>
          <a:bodyPr anchor="b"/>
          <a:lstStyle>
            <a:lvl1pPr>
              <a:defRPr sz="1000"/>
            </a:lvl1pPr>
          </a:lstStyle>
          <a:p>
            <a:pPr lvl="0"/>
            <a:fld id="{B432714A-24EA-4D86-9306-41BDCB226C3A}" type="slidenum">
              <a:t>‹#›</a:t>
            </a:fld>
            <a:endParaRPr lang="en-US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7FC7B7DF-CEC7-44B9-855D-F8995DBEC94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90405" y="1196126"/>
            <a:ext cx="11818098" cy="552876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Top">
            <a:extLst>
              <a:ext uri="{FF2B5EF4-FFF2-40B4-BE49-F238E27FC236}">
                <a16:creationId xmlns:a16="http://schemas.microsoft.com/office/drawing/2014/main" id="{923E55A0-7F0D-4EF6-80CF-60C4DB3AAF17}"/>
              </a:ext>
            </a:extLst>
          </p:cNvPr>
          <p:cNvSpPr/>
          <p:nvPr/>
        </p:nvSpPr>
        <p:spPr>
          <a:xfrm>
            <a:off x="0" y="0"/>
            <a:ext cx="12196797" cy="1095378"/>
          </a:xfrm>
          <a:prstGeom prst="rect">
            <a:avLst/>
          </a:prstGeom>
          <a:solidFill>
            <a:srgbClr val="44546A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3851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398" b="0" i="0" u="none" strike="noStrike" kern="1200" cap="none" spc="0" baseline="0">
              <a:solidFill>
                <a:srgbClr val="F7C86D"/>
              </a:solidFill>
              <a:uFillTx/>
              <a:latin typeface="Calibri"/>
              <a:ea typeface="맑은 고딕" pitchFamily="34"/>
            </a:endParaRPr>
          </a:p>
        </p:txBody>
      </p:sp>
      <p:pic>
        <p:nvPicPr>
          <p:cNvPr id="5" name="Logo Software University" descr="Software University logo">
            <a:extLst>
              <a:ext uri="{FF2B5EF4-FFF2-40B4-BE49-F238E27FC236}">
                <a16:creationId xmlns:a16="http://schemas.microsoft.com/office/drawing/2014/main" id="{911D96A2-4819-4BB6-801E-4DC177FDC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7955" y="253938"/>
            <a:ext cx="1915704" cy="55923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64EAD7CA-7828-4CC4-898D-552A414251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05" y="100748"/>
            <a:ext cx="9715591" cy="882652"/>
          </a:xfrm>
        </p:spPr>
        <p:txBody>
          <a:bodyPr/>
          <a:lstStyle>
            <a:lvl1pPr>
              <a:defRPr>
                <a:solidFill>
                  <a:srgbClr val="E7E6E6"/>
                </a:solidFill>
              </a:defRPr>
            </a:lvl1pPr>
          </a:lstStyle>
          <a:p>
            <a:pPr lvl="0"/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12837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forum/categories/671/Front-End-Development" TargetMode="External"/><Relationship Id="rId2" Type="http://schemas.openxmlformats.org/officeDocument/2006/relationships/hyperlink" Target="https://softuni.bg/trainings/3359/html-and-css-may-2021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acebook.com/groups/htmlandcssmay2021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27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29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24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6.png"/><Relationship Id="rId20" Type="http://schemas.openxmlformats.org/officeDocument/2006/relationships/image" Target="../media/image28.jfi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23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20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25.png"/><Relationship Id="rId22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hyperlink" Target="https://codexio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" y="1482265"/>
            <a:ext cx="12192000" cy="882654"/>
          </a:xfrm>
        </p:spPr>
        <p:txBody>
          <a:bodyPr>
            <a:normAutofit/>
          </a:bodyPr>
          <a:lstStyle/>
          <a:p>
            <a:r>
              <a:rPr lang="en-US" sz="4000" dirty="0"/>
              <a:t>Course Overview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1696720"/>
          </a:xfrm>
        </p:spPr>
        <p:txBody>
          <a:bodyPr>
            <a:normAutofit/>
          </a:bodyPr>
          <a:lstStyle/>
          <a:p>
            <a:r>
              <a:rPr lang="en-US" sz="6600" dirty="0"/>
              <a:t>HTML and CSS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8643853" y="5813533"/>
            <a:ext cx="2951518" cy="413822"/>
          </a:xfrm>
        </p:spPr>
        <p:txBody>
          <a:bodyPr/>
          <a:lstStyle/>
          <a:p>
            <a:r>
              <a:rPr lang="en-US" sz="22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27355"/>
            <a:ext cx="2951518" cy="413822"/>
          </a:xfrm>
        </p:spPr>
        <p:txBody>
          <a:bodyPr/>
          <a:lstStyle/>
          <a:p>
            <a:r>
              <a:rPr lang="en-US" sz="2200">
                <a:hlinkClick r:id="rId3"/>
              </a:rPr>
              <a:t>https://softuni.bg</a:t>
            </a:r>
            <a:endParaRPr lang="en-US" sz="22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1147" y="4838039"/>
            <a:ext cx="2951518" cy="584318"/>
          </a:xfrm>
        </p:spPr>
        <p:txBody>
          <a:bodyPr/>
          <a:lstStyle/>
          <a:p>
            <a:r>
              <a:rPr lang="en-US" sz="3300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1147" y="5345497"/>
            <a:ext cx="2951518" cy="491279"/>
          </a:xfrm>
        </p:spPr>
        <p:txBody>
          <a:bodyPr/>
          <a:lstStyle/>
          <a:p>
            <a:r>
              <a:rPr lang="en-US" sz="2700" dirty="0"/>
              <a:t>Technical Trainers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00" y="3345570"/>
            <a:ext cx="2229853" cy="148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45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 ÐµÐ·ÑÐ»ÑÐ°Ñ Ñ Ð¸Ð·Ð¾Ð±ÑÐ°Ð¶ÐµÐ½Ð¸Ðµ Ð·Ð° trainer 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385" y="1259021"/>
            <a:ext cx="3049098" cy="230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ED39F69-9227-4C0F-8302-18A39333D1A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Trainers and Team</a:t>
            </a:r>
          </a:p>
        </p:txBody>
      </p:sp>
    </p:spTree>
    <p:extLst>
      <p:ext uri="{BB962C8B-B14F-4D97-AF65-F5344CB8AC3E}">
        <p14:creationId xmlns:p14="http://schemas.microsoft.com/office/powerpoint/2010/main" val="115479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030598" cy="552876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600" dirty="0"/>
              <a:t>Front End </a:t>
            </a:r>
            <a:r>
              <a:rPr lang="en-US" sz="3600"/>
              <a:t>Developer @ </a:t>
            </a:r>
            <a:r>
              <a:rPr lang="en-US" sz="3600" dirty="0" err="1"/>
              <a:t>Devexperts</a:t>
            </a:r>
            <a:r>
              <a:rPr lang="en-US" sz="3600" dirty="0"/>
              <a:t> &amp; Technical Trainer @ </a:t>
            </a:r>
            <a:r>
              <a:rPr lang="en-US" sz="3600" dirty="0" err="1"/>
              <a:t>SoftUni</a:t>
            </a:r>
            <a:endParaRPr lang="en-US" sz="3600" dirty="0"/>
          </a:p>
          <a:p>
            <a:pPr>
              <a:lnSpc>
                <a:spcPct val="120000"/>
              </a:lnSpc>
            </a:pPr>
            <a:r>
              <a:rPr lang="en-US" sz="3600" noProof="1"/>
              <a:t>Web Development/Design Freelancer</a:t>
            </a:r>
          </a:p>
          <a:p>
            <a:pPr>
              <a:lnSpc>
                <a:spcPct val="120000"/>
              </a:lnSpc>
            </a:pPr>
            <a:r>
              <a:rPr lang="en-US" sz="3600" noProof="1"/>
              <a:t>Host @ SoftUni Podcast: IT Talks</a:t>
            </a:r>
          </a:p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en-US" sz="3600" noProof="1"/>
              <a:t>See more at </a:t>
            </a:r>
            <a:r>
              <a:rPr lang="en-US" sz="3600" b="1" noProof="1">
                <a:solidFill>
                  <a:schemeClr val="bg1"/>
                </a:solidFill>
              </a:rPr>
              <a:t>antoniaat.com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noProof="1"/>
              <a:t>Antonia Atanasova</a:t>
            </a:r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7" name="Picture 6" descr="A girl posing for a picture&#10;&#10;Description automatically generated">
            <a:extLst>
              <a:ext uri="{FF2B5EF4-FFF2-40B4-BE49-F238E27FC236}">
                <a16:creationId xmlns:a16="http://schemas.microsoft.com/office/drawing/2014/main" id="{6CFB173D-BA8D-4725-91BF-63F04FD80BE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188"/>
          <a:stretch/>
        </p:blipFill>
        <p:spPr>
          <a:xfrm>
            <a:off x="7420257" y="1772240"/>
            <a:ext cx="4146155" cy="37859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0691A55B-D3FF-4A9D-AAFE-5CF60C62BC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502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Ð ÐµÐ·ÑÐ»ÑÐ°Ñ Ñ Ð¸Ð·Ð¾Ð±ÑÐ°Ð¶ÐµÐ½Ð¸Ðµ Ð·Ð° tick png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087" y="1094307"/>
            <a:ext cx="3091826" cy="309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9A1DA41-F15A-4A36-BC07-5ABC6728BF4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Course Objectives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84CD94B-A7BF-4ACE-8560-15AB6D790AD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Course Details and Schedule</a:t>
            </a:r>
          </a:p>
        </p:txBody>
      </p:sp>
    </p:spTree>
    <p:extLst>
      <p:ext uri="{BB962C8B-B14F-4D97-AF65-F5344CB8AC3E}">
        <p14:creationId xmlns:p14="http://schemas.microsoft.com/office/powerpoint/2010/main" val="107269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HTML &amp; CSS - standard for Web User Interface (UI)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Web-based applications</a:t>
            </a:r>
            <a:r>
              <a:rPr lang="en-US" sz="3200" dirty="0"/>
              <a:t> are very popular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200" dirty="0"/>
              <a:t>Runs on </a:t>
            </a:r>
            <a:r>
              <a:rPr lang="en-US" sz="3200" b="1" dirty="0">
                <a:solidFill>
                  <a:schemeClr val="bg1"/>
                </a:solidFill>
              </a:rPr>
              <a:t>any device</a:t>
            </a:r>
            <a:r>
              <a:rPr lang="en-US" sz="3200" dirty="0"/>
              <a:t> with a web browser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HTML5</a:t>
            </a:r>
            <a:r>
              <a:rPr lang="en-US" sz="3200" dirty="0"/>
              <a:t> is currently the #1 job trend based on the fastest growing keywords found in online job postings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200" dirty="0"/>
              <a:t>HTML5 takes bigger chunk of the mobile application market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200" dirty="0"/>
              <a:t>Every IT professional should know HTML &amp; CSS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HTML &amp; CSS?</a:t>
            </a:r>
            <a:endParaRPr lang="bg-BG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1B6159A-A420-4A6E-B062-5A81C4AA61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64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14000"/>
              </a:lnSpc>
              <a:buClr>
                <a:schemeClr val="tx1"/>
              </a:buClr>
              <a:buNone/>
            </a:pPr>
            <a:r>
              <a:rPr lang="en-US" sz="3200" dirty="0">
                <a:cs typeface="Times New Roman" panose="02020603050405020304" pitchFamily="18" charset="0"/>
              </a:rPr>
              <a:t>Structure: </a:t>
            </a:r>
            <a:r>
              <a:rPr lang="bg-BG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3</a:t>
            </a:r>
            <a:r>
              <a:rPr lang="en-US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 problems </a:t>
            </a:r>
            <a:r>
              <a:rPr lang="en-US" sz="3200" dirty="0">
                <a:cs typeface="Times New Roman" panose="02020603050405020304" pitchFamily="18" charset="0"/>
              </a:rPr>
              <a:t>for </a:t>
            </a:r>
            <a:r>
              <a:rPr lang="bg-BG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4</a:t>
            </a:r>
            <a:r>
              <a:rPr lang="en-US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 hours</a:t>
            </a:r>
          </a:p>
          <a:p>
            <a:pPr marL="892237" lvl="1" indent="-514350">
              <a:buFont typeface="+mj-lt"/>
              <a:buAutoNum type="arabicPeriod"/>
            </a:pPr>
            <a:r>
              <a:rPr lang="en-US" sz="3200" dirty="0">
                <a:cs typeface="Times New Roman" panose="02020603050405020304" pitchFamily="18" charset="0"/>
              </a:rPr>
              <a:t>Slice a screenshot to </a:t>
            </a:r>
            <a:r>
              <a:rPr lang="en-US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HTML + CSS</a:t>
            </a:r>
            <a:endParaRPr lang="bg-BG" sz="32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892237" lvl="1" indent="-514350">
              <a:buFont typeface="+mj-lt"/>
              <a:buAutoNum type="arabicPeriod"/>
            </a:pPr>
            <a:r>
              <a:rPr lang="en-US" sz="3200" dirty="0">
                <a:cs typeface="Times New Roman" panose="02020603050405020304" pitchFamily="18" charset="0"/>
              </a:rPr>
              <a:t>Make a </a:t>
            </a:r>
            <a:r>
              <a:rPr lang="en-US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responsive</a:t>
            </a:r>
            <a:r>
              <a:rPr lang="bg-BG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page</a:t>
            </a:r>
          </a:p>
          <a:p>
            <a:pPr marL="892237" lvl="1" indent="-514350">
              <a:buFont typeface="+mj-lt"/>
              <a:buAutoNum type="arabicPeriod"/>
            </a:pPr>
            <a:r>
              <a:rPr lang="en-US" sz="3200" dirty="0">
                <a:cs typeface="Times New Roman" panose="02020603050405020304" pitchFamily="18" charset="0"/>
              </a:rPr>
              <a:t>Create a simple </a:t>
            </a:r>
            <a:r>
              <a:rPr lang="en-US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landing page </a:t>
            </a:r>
            <a:r>
              <a:rPr lang="en-US" sz="3200" dirty="0">
                <a:cs typeface="Times New Roman" panose="02020603050405020304" pitchFamily="18" charset="0"/>
              </a:rPr>
              <a:t>from screenshot</a:t>
            </a:r>
            <a:br>
              <a:rPr lang="en-US" sz="3200" dirty="0">
                <a:cs typeface="Times New Roman" panose="02020603050405020304" pitchFamily="18" charset="0"/>
              </a:rPr>
            </a:br>
            <a:r>
              <a:rPr lang="en-US" sz="3200" dirty="0">
                <a:cs typeface="Times New Roman" panose="02020603050405020304" pitchFamily="18" charset="0"/>
              </a:rPr>
              <a:t>(header + menu + sidebar + form elements + footer)</a:t>
            </a:r>
          </a:p>
          <a:p>
            <a:pPr>
              <a:lnSpc>
                <a:spcPct val="114000"/>
              </a:lnSpc>
              <a:buClr>
                <a:schemeClr val="tx1"/>
              </a:buClr>
            </a:pPr>
            <a:endParaRPr lang="en-US" sz="3200" dirty="0">
              <a:cs typeface="Times New Roman" panose="02020603050405020304" pitchFamily="18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Practical Exam</a:t>
            </a:r>
            <a:endParaRPr lang="bg-BG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890" y="1660106"/>
            <a:ext cx="1722140" cy="1768894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FB072E03-5D0C-43EE-83F8-899F890ADB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086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AE0C10-1A52-43CE-B7C2-CFB3A791E2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Slice a </a:t>
            </a:r>
            <a:r>
              <a:rPr lang="en-US" sz="3600" b="1" dirty="0">
                <a:solidFill>
                  <a:schemeClr val="bg1"/>
                </a:solidFill>
              </a:rPr>
              <a:t>screenshot</a:t>
            </a:r>
            <a:r>
              <a:rPr lang="en-US" sz="3600" dirty="0"/>
              <a:t> to HTML + CSS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Exam: First Problem Demo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4375" y="1996402"/>
            <a:ext cx="8298106" cy="426881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B79EDDA5-ADD8-4058-90A0-511C2BE8B9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11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B21751-8BCC-4307-BE57-EA212BAE45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Make a website </a:t>
            </a:r>
            <a:r>
              <a:rPr lang="en-US" sz="3600" b="1" dirty="0">
                <a:solidFill>
                  <a:schemeClr val="bg1"/>
                </a:solidFill>
              </a:rPr>
              <a:t>responsive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Exam: Second Problem Demo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64521" y="1451728"/>
            <a:ext cx="2539785" cy="485838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FED8CA-FDEE-4104-9F2D-E287A1AD10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8497" y="3289881"/>
            <a:ext cx="2861660" cy="3320031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8540AC72-974B-4889-A77A-B52D569A2E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727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E3855-22BA-4D50-B3F9-7CABECD2BA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Create a simple </a:t>
            </a:r>
            <a:r>
              <a:rPr lang="en-US" sz="3600" b="1" dirty="0">
                <a:solidFill>
                  <a:schemeClr val="bg1"/>
                </a:solidFill>
              </a:rPr>
              <a:t>web page </a:t>
            </a:r>
            <a:r>
              <a:rPr lang="en-US" sz="3600" dirty="0"/>
              <a:t>from screenshot</a:t>
            </a:r>
            <a:endParaRPr lang="bg-BG" sz="36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Exam: Third Problem Demo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63282" y="1941922"/>
            <a:ext cx="3065436" cy="466799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71BBA351-2E98-47F9-9C97-C8D2B2B6A6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116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At least </a:t>
            </a:r>
            <a:r>
              <a:rPr lang="en-GB" b="1" dirty="0">
                <a:solidFill>
                  <a:schemeClr val="bg1"/>
                </a:solidFill>
              </a:rPr>
              <a:t>15 questions</a:t>
            </a:r>
            <a:r>
              <a:rPr lang="en-GB" dirty="0"/>
              <a:t> for </a:t>
            </a:r>
            <a:r>
              <a:rPr lang="en-GB" b="1" dirty="0">
                <a:solidFill>
                  <a:schemeClr val="bg1"/>
                </a:solidFill>
              </a:rPr>
              <a:t>30 minutes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Multiple-choice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English</a:t>
            </a:r>
            <a:endParaRPr lang="en-GB" b="1" dirty="0">
              <a:solidFill>
                <a:schemeClr val="bg1"/>
              </a:solidFill>
            </a:endParaRPr>
          </a:p>
          <a:p>
            <a:r>
              <a:rPr lang="en-GB" dirty="0"/>
              <a:t>Automated quiz system</a:t>
            </a:r>
          </a:p>
          <a:p>
            <a:r>
              <a:rPr lang="en-GB" dirty="0"/>
              <a:t>Available online on the day of the practical exam</a:t>
            </a:r>
          </a:p>
          <a:p>
            <a:pPr lvl="1"/>
            <a:r>
              <a:rPr lang="en-GB" dirty="0"/>
              <a:t>You can submit your answers just one time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00E9154-993A-4512-9685-8BF5F3E98F4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kesypsy.web.auth.gr/images/icons/calendar-icon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797" y="861154"/>
            <a:ext cx="3604405" cy="3604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2863ECC-FEAA-4B91-8A7E-CD9C123FC9E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Course Organization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D89C114-378D-4399-A376-40FF69E646C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559248207"/>
      </p:ext>
    </p:extLst>
  </p:cSld>
  <p:clrMapOvr>
    <a:masterClrMapping/>
  </p:clrMapOvr>
  <p:transition spd="slow" advClick="0" advTm="5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dirty="0"/>
              <a:t> Introduction</a:t>
            </a:r>
            <a:endParaRPr lang="bg-BG" sz="4000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dirty="0"/>
              <a:t> Training and Team</a:t>
            </a:r>
            <a:endParaRPr lang="bg-BG" sz="4000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dirty="0"/>
              <a:t> Course Objectives</a:t>
            </a:r>
            <a:endParaRPr lang="bg-BG" sz="4000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dirty="0"/>
              <a:t> Course Organization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/>
              <a:t>Table of Contents</a:t>
            </a:r>
            <a:endParaRPr lang="bg-BG" sz="43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D2478F1-232F-4615-87B7-217A5D2F6A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871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1650693"/>
            <a:ext cx="5207308" cy="52073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263029">
            <a:off x="1265381" y="1879027"/>
            <a:ext cx="2948472" cy="34559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1394244" y="2786253"/>
            <a:ext cx="1959520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Practical </a:t>
            </a:r>
            <a:br>
              <a:rPr kumimoji="0" lang="en-US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</a:t>
            </a:r>
            <a:br>
              <a:rPr kumimoji="0" lang="bg-BG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bg-BG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100%</a:t>
            </a:r>
            <a:endParaRPr kumimoji="0" lang="en-US" sz="2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721263" y="3961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245302">
            <a:off x="7120999" y="2270282"/>
            <a:ext cx="2948472" cy="3455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8004904" y="3276300"/>
            <a:ext cx="1911099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Homework</a:t>
            </a:r>
            <a:br>
              <a:rPr kumimoji="0" lang="bg-BG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bg-BG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5%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SoftUni Certificate</a:t>
            </a:r>
            <a:endParaRPr lang="bg-BG" dirty="0">
              <a:latin typeface="+mn-lt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7845F02-140E-4F70-8B72-5AE3A59B77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411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000" y="1596693"/>
            <a:ext cx="5207308" cy="52073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406263" y="3907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471004">
            <a:off x="6959276" y="1843712"/>
            <a:ext cx="2948472" cy="3455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7905389" y="2928955"/>
            <a:ext cx="1911099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Theoretical </a:t>
            </a:r>
            <a:br>
              <a:rPr lang="en-US" sz="2400" b="1" dirty="0"/>
            </a:br>
            <a:r>
              <a:rPr lang="en-US" sz="2400" b="1" dirty="0"/>
              <a:t>Exam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CPE Certificate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263029">
            <a:off x="947889" y="1447916"/>
            <a:ext cx="2948472" cy="34559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1056000" y="2577971"/>
            <a:ext cx="1959520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00" b="1" dirty="0"/>
              <a:t>Practical </a:t>
            </a:r>
            <a:br>
              <a:rPr lang="en-US" sz="2300" b="1" dirty="0"/>
            </a:br>
            <a:r>
              <a:rPr lang="en-US" sz="2300" b="1" dirty="0"/>
              <a:t>Exam</a:t>
            </a:r>
          </a:p>
        </p:txBody>
      </p:sp>
    </p:spTree>
    <p:extLst>
      <p:ext uri="{BB962C8B-B14F-4D97-AF65-F5344CB8AC3E}">
        <p14:creationId xmlns:p14="http://schemas.microsoft.com/office/powerpoint/2010/main" val="277484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089000"/>
            <a:ext cx="11818096" cy="5528766"/>
          </a:xfrm>
        </p:spPr>
        <p:txBody>
          <a:bodyPr>
            <a:noAutofit/>
          </a:bodyPr>
          <a:lstStyle/>
          <a:p>
            <a:r>
              <a:rPr lang="en-US" sz="3200" dirty="0"/>
              <a:t>Doing your homework is very important!</a:t>
            </a:r>
          </a:p>
          <a:p>
            <a:pPr lvl="1"/>
            <a:r>
              <a:rPr lang="en-US" sz="3200" dirty="0"/>
              <a:t>HTML and CSS can only be learned through a lot of practice!</a:t>
            </a:r>
          </a:p>
          <a:p>
            <a:pPr lvl="1"/>
            <a:r>
              <a:rPr lang="en-US" sz="3200" dirty="0"/>
              <a:t>You should write code every day!</a:t>
            </a:r>
          </a:p>
          <a:p>
            <a:r>
              <a:rPr lang="en-US" sz="3200" dirty="0"/>
              <a:t>Each lesson is followed by a few exercises</a:t>
            </a:r>
          </a:p>
          <a:p>
            <a:pPr lvl="1"/>
            <a:r>
              <a:rPr lang="en-US" sz="3200" dirty="0"/>
              <a:t>Try to solve them in class</a:t>
            </a:r>
          </a:p>
          <a:p>
            <a:pPr lvl="1"/>
            <a:r>
              <a:rPr lang="en-US" sz="3200" dirty="0"/>
              <a:t>The rest are your homework</a:t>
            </a:r>
          </a:p>
          <a:p>
            <a:r>
              <a:rPr lang="en-US" sz="3200" dirty="0"/>
              <a:t>Homework assignments will be open for submissions from the start of the course to 1 day before the exam</a:t>
            </a:r>
          </a:p>
          <a:p>
            <a:r>
              <a:rPr lang="en-US" sz="3200" dirty="0"/>
              <a:t>Submission are accepted through: </a:t>
            </a:r>
            <a:r>
              <a:rPr lang="en-US" sz="3200" dirty="0">
                <a:hlinkClick r:id="rId2"/>
              </a:rPr>
              <a:t>judge.softuni.bg</a:t>
            </a:r>
            <a:r>
              <a:rPr lang="en-US" sz="3200" dirty="0"/>
              <a:t> </a:t>
            </a:r>
          </a:p>
          <a:p>
            <a:endParaRPr lang="bg-BG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F0A0AFA-7D55-4D2F-A1D7-409E398A60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781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Official </a:t>
            </a:r>
            <a:r>
              <a:rPr lang="en-US" b="1" dirty="0">
                <a:solidFill>
                  <a:schemeClr val="bg1"/>
                </a:solidFill>
              </a:rPr>
              <a:t>website</a:t>
            </a:r>
            <a:r>
              <a:rPr lang="en-US" dirty="0"/>
              <a:t>:</a:t>
            </a:r>
            <a:endParaRPr lang="bg-BG" dirty="0"/>
          </a:p>
          <a:p>
            <a:pPr>
              <a:lnSpc>
                <a:spcPct val="80000"/>
              </a:lnSpc>
            </a:pPr>
            <a:endParaRPr lang="bg-BG" dirty="0"/>
          </a:p>
          <a:p>
            <a:pPr>
              <a:lnSpc>
                <a:spcPct val="80000"/>
              </a:lnSpc>
            </a:pPr>
            <a:endParaRPr lang="bg-BG" dirty="0"/>
          </a:p>
          <a:p>
            <a:pPr>
              <a:lnSpc>
                <a:spcPct val="80000"/>
              </a:lnSpc>
            </a:pPr>
            <a:r>
              <a:rPr lang="en-US" sz="3600" dirty="0"/>
              <a:t>Official discussion </a:t>
            </a:r>
            <a:r>
              <a:rPr lang="en-US" sz="3600" b="1" dirty="0">
                <a:solidFill>
                  <a:schemeClr val="bg1"/>
                </a:solidFill>
              </a:rPr>
              <a:t>forum</a:t>
            </a:r>
            <a:r>
              <a:rPr lang="en-US" sz="3600" dirty="0"/>
              <a:t>:</a:t>
            </a:r>
          </a:p>
          <a:p>
            <a:pPr>
              <a:lnSpc>
                <a:spcPct val="80000"/>
              </a:lnSpc>
            </a:pPr>
            <a:endParaRPr lang="bg-BG" dirty="0"/>
          </a:p>
          <a:p>
            <a:pPr>
              <a:lnSpc>
                <a:spcPct val="80000"/>
              </a:lnSpc>
            </a:pPr>
            <a:endParaRPr lang="bg-BG" dirty="0"/>
          </a:p>
          <a:p>
            <a:pPr>
              <a:lnSpc>
                <a:spcPct val="80000"/>
              </a:lnSpc>
            </a:pPr>
            <a:r>
              <a:rPr lang="en-US" dirty="0"/>
              <a:t>Official </a:t>
            </a:r>
            <a:r>
              <a:rPr lang="en-US" b="1" dirty="0">
                <a:solidFill>
                  <a:schemeClr val="bg1"/>
                </a:solidFill>
              </a:rPr>
              <a:t>Facebook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group</a:t>
            </a:r>
            <a:r>
              <a:rPr lang="en-US" dirty="0"/>
              <a:t>: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Website, Forum and FB Group</a:t>
            </a:r>
            <a:endParaRPr lang="bg-BG" dirty="0"/>
          </a:p>
        </p:txBody>
      </p:sp>
      <p:sp>
        <p:nvSpPr>
          <p:cNvPr id="5" name="Rounded Rectangle 4"/>
          <p:cNvSpPr/>
          <p:nvPr/>
        </p:nvSpPr>
        <p:spPr>
          <a:xfrm>
            <a:off x="621973" y="1817427"/>
            <a:ext cx="10739027" cy="79432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tx1"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marL="0" lvl="1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hlinkClick r:id="rId2"/>
              </a:rPr>
              <a:t>https://softuni.bg/trainings/3359/html-and-css-may-2021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hlinkClick r:id="rId3"/>
            </a:endParaRPr>
          </a:p>
        </p:txBody>
      </p:sp>
      <p:sp>
        <p:nvSpPr>
          <p:cNvPr id="6" name="Rounded Rectangle 7"/>
          <p:cNvSpPr/>
          <p:nvPr/>
        </p:nvSpPr>
        <p:spPr>
          <a:xfrm>
            <a:off x="621973" y="3491653"/>
            <a:ext cx="10739027" cy="839043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tx1"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hlinkClick r:id="rId3"/>
              </a:rPr>
              <a:t>https://softuni.bg/forum/categories/671/Front-End-Development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F7C73506-7D6C-46B8-A9CE-1EFCE5DD0319}"/>
              </a:ext>
            </a:extLst>
          </p:cNvPr>
          <p:cNvSpPr/>
          <p:nvPr/>
        </p:nvSpPr>
        <p:spPr>
          <a:xfrm>
            <a:off x="621973" y="5120001"/>
            <a:ext cx="10649027" cy="839042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tx1"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hlinkClick r:id="rId4"/>
              </a:rPr>
              <a:t>https://www.facebook.com/groups/htmlandcssmay2021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34409BC-5D12-47B9-BD4A-98158FF970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564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may try many HTML authoring tools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Recommended:</a:t>
            </a: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Visual Studio Code</a:t>
            </a:r>
          </a:p>
          <a:p>
            <a:pPr lvl="1"/>
            <a:r>
              <a:rPr lang="en-US" dirty="0"/>
              <a:t>Other notable editors: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WebStorm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Sublime Text / Atom / Brackets</a:t>
            </a:r>
          </a:p>
          <a:p>
            <a:pPr lvl="2"/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Editors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C096680-620C-474E-8D6D-C140C4E121D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8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The course assignments require to search in Internet</a:t>
            </a:r>
          </a:p>
          <a:p>
            <a:pPr lvl="1"/>
            <a:r>
              <a:rPr lang="en-US" sz="3200" dirty="0"/>
              <a:t>This is an important part of the learning process</a:t>
            </a:r>
          </a:p>
          <a:p>
            <a:pPr lvl="1"/>
            <a:r>
              <a:rPr lang="en-US" sz="3200" dirty="0"/>
              <a:t>Some exercises intentionally have no hints</a:t>
            </a:r>
          </a:p>
          <a:p>
            <a:pPr>
              <a:spcBef>
                <a:spcPts val="1800"/>
              </a:spcBef>
            </a:pPr>
            <a:r>
              <a:rPr lang="en-US" sz="3200" dirty="0"/>
              <a:t>Learn to find solutions!</a:t>
            </a:r>
          </a:p>
          <a:p>
            <a:pPr lvl="1"/>
            <a:r>
              <a:rPr lang="en-US" sz="3200" dirty="0"/>
              <a:t>Software development includes everyday searching and learning</a:t>
            </a:r>
          </a:p>
          <a:p>
            <a:pPr lvl="1"/>
            <a:r>
              <a:rPr lang="en-US" sz="3200" dirty="0"/>
              <a:t>No excuses, just learn to study!</a:t>
            </a:r>
          </a:p>
          <a:p>
            <a:pPr lvl="1"/>
            <a:r>
              <a:rPr lang="en-US" sz="3200" dirty="0"/>
              <a:t>Developers learn new technologies, tools, languages every day!</a:t>
            </a:r>
          </a:p>
          <a:p>
            <a:endParaRPr lang="bg-BG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Search in Internet &amp; Find Solutions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FA03885-39AA-45C5-B860-19F350783B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331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75372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55F194B-4582-4F8C-AB4A-1D0744368EA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7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89BE121-4713-47B7-9CED-8C68BEE756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461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#html-</a:t>
            </a:r>
            <a:r>
              <a:rPr lang="en-US" sz="11500" b="1" dirty="0" err="1"/>
              <a:t>css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AAAFBF1-FAE4-4720-8977-AF76435379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73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8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769" y="1867699"/>
            <a:ext cx="2378462" cy="158643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B4A44C0-3E8A-43AD-9F6C-53BB57DA4CE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HTML and CSS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545F669-CBC1-47B4-B5EC-E5ED3567BD8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Course Objectives &amp; Program</a:t>
            </a:r>
          </a:p>
        </p:txBody>
      </p:sp>
    </p:spTree>
    <p:extLst>
      <p:ext uri="{BB962C8B-B14F-4D97-AF65-F5344CB8AC3E}">
        <p14:creationId xmlns:p14="http://schemas.microsoft.com/office/powerpoint/2010/main" val="421404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450850" indent="-450850">
              <a:lnSpc>
                <a:spcPct val="100000"/>
              </a:lnSpc>
              <a:buFont typeface="+mj-lt"/>
              <a:buAutoNum type="arabicPeriod"/>
            </a:pPr>
            <a:r>
              <a:rPr lang="en-US" sz="3600" noProof="1"/>
              <a:t>Introduction to HTML and CSS</a:t>
            </a:r>
            <a:endParaRPr lang="bg-BG" sz="3600" noProof="1"/>
          </a:p>
          <a:p>
            <a:pPr marL="450850" indent="-450850">
              <a:lnSpc>
                <a:spcPct val="100000"/>
              </a:lnSpc>
              <a:buFont typeface="+mj-lt"/>
              <a:buAutoNum type="arabicPeriod"/>
            </a:pPr>
            <a:r>
              <a:rPr lang="en-US" sz="3600" noProof="1"/>
              <a:t>HTML Structure</a:t>
            </a:r>
            <a:endParaRPr lang="bg-BG" sz="3600" noProof="1"/>
          </a:p>
          <a:p>
            <a:pPr marL="0" indent="0">
              <a:buNone/>
            </a:pPr>
            <a:r>
              <a:rPr lang="en-US" sz="3600" noProof="1"/>
              <a:t>3. CSS &amp; Typography</a:t>
            </a:r>
            <a:endParaRPr lang="bg-BG" sz="3600" noProof="1"/>
          </a:p>
          <a:p>
            <a:pPr marL="0" indent="0">
              <a:buNone/>
            </a:pPr>
            <a:r>
              <a:rPr lang="en-US" sz="3600" noProof="1"/>
              <a:t>4. CSS Box Model</a:t>
            </a:r>
            <a:endParaRPr lang="bg-BG" sz="3600" noProof="1"/>
          </a:p>
          <a:p>
            <a:pPr marL="0" indent="0">
              <a:buNone/>
            </a:pPr>
            <a:r>
              <a:rPr lang="bg-BG" sz="3600" noProof="1"/>
              <a:t>5</a:t>
            </a:r>
            <a:r>
              <a:rPr lang="en-US" sz="3600" noProof="1"/>
              <a:t>. Position &amp; Float</a:t>
            </a:r>
          </a:p>
          <a:p>
            <a:pPr marL="0" indent="0">
              <a:buNone/>
            </a:pPr>
            <a:r>
              <a:rPr lang="en-US" sz="3600" noProof="1"/>
              <a:t>6. Flexbox</a:t>
            </a:r>
          </a:p>
          <a:p>
            <a:pPr marL="0" indent="0">
              <a:buNone/>
            </a:pPr>
            <a:endParaRPr lang="en-US" sz="3600" noProof="1"/>
          </a:p>
          <a:p>
            <a:pPr marL="0" indent="0">
              <a:buNone/>
            </a:pPr>
            <a:endParaRPr lang="en-US" sz="3600" noProof="1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and CSS – Course Topics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761" y="1985513"/>
            <a:ext cx="3593787" cy="4411683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A13D3F2-D7DE-4971-B6CA-F885DB07F0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166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600" noProof="1"/>
              <a:t>8. Media Queries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600" noProof="1"/>
              <a:t>9. Design to Code – Demo Project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600" noProof="1"/>
              <a:t>10. Exam Preparation</a:t>
            </a:r>
            <a:endParaRPr lang="en-US" sz="3600" dirty="0"/>
          </a:p>
          <a:p>
            <a:pPr marL="0" indent="0">
              <a:lnSpc>
                <a:spcPct val="100000"/>
              </a:lnSpc>
              <a:buNone/>
            </a:pPr>
            <a:endParaRPr lang="en-US" sz="3600" dirty="0"/>
          </a:p>
          <a:p>
            <a:pPr marL="450850" indent="-450850">
              <a:lnSpc>
                <a:spcPct val="100000"/>
              </a:lnSpc>
              <a:buFont typeface="+mj-lt"/>
              <a:buAutoNum type="arabicPeriod"/>
            </a:pPr>
            <a:endParaRPr lang="en-US" sz="3600" noProof="1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and CSS – Course Topics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683" y="2139935"/>
            <a:ext cx="3593787" cy="4411683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5C6389F5-6EDF-439A-B905-6FC9AEAAF7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657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HTML and CSS Course – Timeline</a:t>
            </a:r>
            <a:endParaRPr lang="bg-BG" dirty="0"/>
          </a:p>
        </p:txBody>
      </p:sp>
      <p:grpSp>
        <p:nvGrpSpPr>
          <p:cNvPr id="5" name="Group 4"/>
          <p:cNvGrpSpPr/>
          <p:nvPr/>
        </p:nvGrpSpPr>
        <p:grpSpPr>
          <a:xfrm>
            <a:off x="188815" y="2164188"/>
            <a:ext cx="11772997" cy="460909"/>
            <a:chOff x="-153988" y="2037390"/>
            <a:chExt cx="11221462" cy="460909"/>
          </a:xfrm>
        </p:grpSpPr>
        <p:cxnSp>
          <p:nvCxnSpPr>
            <p:cNvPr id="6" name="Straight Connector 5"/>
            <p:cNvCxnSpPr>
              <a:cxnSpLocks/>
            </p:cNvCxnSpPr>
            <p:nvPr/>
          </p:nvCxnSpPr>
          <p:spPr>
            <a:xfrm>
              <a:off x="-153988" y="2249541"/>
              <a:ext cx="11221462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5996661" y="2037390"/>
              <a:ext cx="1514" cy="460909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cxnSpLocks/>
            </p:cNvCxnSpPr>
            <p:nvPr/>
          </p:nvCxnSpPr>
          <p:spPr>
            <a:xfrm>
              <a:off x="1189202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cxnSpLocks/>
            </p:cNvCxnSpPr>
            <p:nvPr/>
          </p:nvCxnSpPr>
          <p:spPr>
            <a:xfrm>
              <a:off x="1838996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cxnSpLocks/>
            </p:cNvCxnSpPr>
            <p:nvPr/>
          </p:nvCxnSpPr>
          <p:spPr>
            <a:xfrm>
              <a:off x="3790338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cxnSpLocks/>
            </p:cNvCxnSpPr>
            <p:nvPr/>
          </p:nvCxnSpPr>
          <p:spPr>
            <a:xfrm>
              <a:off x="5111796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440130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</p:cNvCxnSpPr>
            <p:nvPr/>
          </p:nvCxnSpPr>
          <p:spPr>
            <a:xfrm>
              <a:off x="6323012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cxnSpLocks/>
            </p:cNvCxnSpPr>
            <p:nvPr/>
          </p:nvCxnSpPr>
          <p:spPr>
            <a:xfrm>
              <a:off x="7696200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cxnSpLocks/>
            </p:cNvCxnSpPr>
            <p:nvPr/>
          </p:nvCxnSpPr>
          <p:spPr>
            <a:xfrm>
              <a:off x="8996351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>
              <a:off x="10297336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9646144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08812" y="2123713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cxnSpLocks/>
            </p:cNvCxnSpPr>
            <p:nvPr/>
          </p:nvCxnSpPr>
          <p:spPr>
            <a:xfrm>
              <a:off x="-38532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0" name="Text Placeholder 19"/>
          <p:cNvSpPr txBox="1">
            <a:spLocks noGrp="1"/>
          </p:cNvSpPr>
          <p:nvPr>
            <p:ph type="body" sz="quarter" idx="10"/>
          </p:nvPr>
        </p:nvSpPr>
        <p:spPr>
          <a:xfrm>
            <a:off x="1592710" y="1667255"/>
            <a:ext cx="1607977" cy="3827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just">
              <a:buNone/>
            </a:pPr>
            <a:r>
              <a:rPr lang="en-US" sz="2000" dirty="0"/>
              <a:t>19-May-2021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69948" y="1656924"/>
            <a:ext cx="1343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000" dirty="0"/>
              <a:t>4-</a:t>
            </a:r>
            <a:r>
              <a:rPr lang="en-GB" dirty="0"/>
              <a:t>July</a:t>
            </a:r>
            <a:r>
              <a:rPr lang="en-US" sz="2000" dirty="0"/>
              <a:t>-2021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262938" y="1646208"/>
            <a:ext cx="1838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000" dirty="0"/>
              <a:t>24-</a:t>
            </a:r>
            <a:r>
              <a:rPr lang="en-GB" dirty="0"/>
              <a:t>August</a:t>
            </a:r>
            <a:r>
              <a:rPr lang="en-US" sz="2000" dirty="0"/>
              <a:t>-2021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92710" y="2870408"/>
            <a:ext cx="4953000" cy="3524754"/>
          </a:xfrm>
          <a:prstGeom prst="rect">
            <a:avLst/>
          </a:prstGeom>
          <a:solidFill>
            <a:schemeClr val="bg2"/>
          </a:solidFill>
          <a:ln>
            <a:solidFill>
              <a:srgbClr val="23446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200" b="1" dirty="0">
                <a:solidFill>
                  <a:schemeClr val="tx1"/>
                </a:solidFill>
              </a:rPr>
              <a:t>HTML and CSS</a:t>
            </a:r>
            <a:endParaRPr lang="bg-BG" sz="2200" b="1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</a:rPr>
              <a:t>Lessons</a:t>
            </a:r>
            <a:r>
              <a:rPr lang="bg-BG" sz="1800" dirty="0">
                <a:solidFill>
                  <a:schemeClr val="tx1"/>
                </a:solidFill>
              </a:rPr>
              <a:t> + </a:t>
            </a:r>
            <a:r>
              <a:rPr lang="en-US" sz="1800" dirty="0">
                <a:solidFill>
                  <a:schemeClr val="tx1"/>
                </a:solidFill>
              </a:rPr>
              <a:t>exercises + exam</a:t>
            </a:r>
            <a:endParaRPr lang="bg-BG" sz="1800" dirty="0">
              <a:solidFill>
                <a:schemeClr val="tx1"/>
              </a:solidFill>
            </a:endParaRPr>
          </a:p>
          <a:p>
            <a:pPr marL="174625" indent="-1746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7</a:t>
            </a:r>
            <a:r>
              <a:rPr lang="bg-BG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weeks</a:t>
            </a:r>
            <a:r>
              <a:rPr lang="bg-BG" sz="1800" dirty="0">
                <a:solidFill>
                  <a:schemeClr val="tx1"/>
                </a:solidFill>
              </a:rPr>
              <a:t> * 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bg-BG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times / week</a:t>
            </a:r>
          </a:p>
          <a:p>
            <a:pPr marL="174625" indent="-1746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12</a:t>
            </a:r>
            <a:r>
              <a:rPr lang="en-US" sz="1800" dirty="0">
                <a:solidFill>
                  <a:schemeClr val="tx1"/>
                </a:solidFill>
              </a:rPr>
              <a:t> credits</a:t>
            </a:r>
          </a:p>
          <a:p>
            <a:pPr marL="174625" indent="-1746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Start: </a:t>
            </a:r>
            <a:r>
              <a:rPr lang="en-US" dirty="0">
                <a:solidFill>
                  <a:schemeClr val="tx1"/>
                </a:solidFill>
              </a:rPr>
              <a:t>19-May</a:t>
            </a:r>
            <a:r>
              <a:rPr lang="en-US" sz="1800" dirty="0">
                <a:solidFill>
                  <a:schemeClr val="tx1"/>
                </a:solidFill>
              </a:rPr>
              <a:t>-2021</a:t>
            </a:r>
          </a:p>
          <a:p>
            <a:pPr marL="174625" indent="-1746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Final exam: </a:t>
            </a:r>
            <a:r>
              <a:rPr lang="en-US" dirty="0">
                <a:solidFill>
                  <a:schemeClr val="tx1"/>
                </a:solidFill>
              </a:rPr>
              <a:t>4</a:t>
            </a:r>
            <a:r>
              <a:rPr lang="en-US" sz="1800" dirty="0">
                <a:solidFill>
                  <a:schemeClr val="tx1"/>
                </a:solidFill>
              </a:rPr>
              <a:t>-</a:t>
            </a:r>
            <a:r>
              <a:rPr lang="en-GB" dirty="0"/>
              <a:t>July</a:t>
            </a:r>
            <a:r>
              <a:rPr lang="en-US" sz="1800" dirty="0">
                <a:solidFill>
                  <a:schemeClr val="tx1"/>
                </a:solidFill>
              </a:rPr>
              <a:t>-2021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424840" y="2827084"/>
            <a:ext cx="2474861" cy="35247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b="1" dirty="0">
                <a:solidFill>
                  <a:schemeClr val="tx1"/>
                </a:solidFill>
              </a:rPr>
              <a:t>HTML and CSS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Retake Exam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b="1" dirty="0">
              <a:solidFill>
                <a:schemeClr val="tx1"/>
              </a:solidFill>
            </a:endParaRP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HTML and CSS -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1"/>
                </a:solidFill>
              </a:rPr>
              <a:t>24-</a:t>
            </a:r>
            <a:r>
              <a:rPr lang="en-GB" dirty="0"/>
              <a:t>August</a:t>
            </a:r>
            <a:r>
              <a:rPr lang="en-US" dirty="0">
                <a:solidFill>
                  <a:schemeClr val="tx1"/>
                </a:solidFill>
              </a:rPr>
              <a:t>-2021</a:t>
            </a:r>
          </a:p>
          <a:p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B8668E45-931E-4891-9885-CA1B141ED0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530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 animBg="1"/>
      <p:bldP spid="2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3740</TotalTime>
  <Words>922</Words>
  <Application>Microsoft Office PowerPoint</Application>
  <PresentationFormat>Widescreen</PresentationFormat>
  <Paragraphs>177</Paragraphs>
  <Slides>28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Wingdings</vt:lpstr>
      <vt:lpstr>Wingdings 2</vt:lpstr>
      <vt:lpstr>SoftUni</vt:lpstr>
      <vt:lpstr>HTML and CSS</vt:lpstr>
      <vt:lpstr>Table of Contents</vt:lpstr>
      <vt:lpstr>Have a Question?</vt:lpstr>
      <vt:lpstr>SoftUni Diamond Partners</vt:lpstr>
      <vt:lpstr>Educational Partners</vt:lpstr>
      <vt:lpstr>HTML and CSS</vt:lpstr>
      <vt:lpstr>HTML and CSS – Course Topics</vt:lpstr>
      <vt:lpstr>HTML and CSS – Course Topics</vt:lpstr>
      <vt:lpstr>HTML and CSS Course – Timeline</vt:lpstr>
      <vt:lpstr>Trainers and Team</vt:lpstr>
      <vt:lpstr>Antonia Atanasova</vt:lpstr>
      <vt:lpstr>Course Objectives</vt:lpstr>
      <vt:lpstr>Why HTML &amp; CSS?</vt:lpstr>
      <vt:lpstr>Practical Exam</vt:lpstr>
      <vt:lpstr>Exam: First Problem Demo</vt:lpstr>
      <vt:lpstr>Exam: Second Problem Demo</vt:lpstr>
      <vt:lpstr>Exam: Third Problem Demo</vt:lpstr>
      <vt:lpstr>Theoretical Exam</vt:lpstr>
      <vt:lpstr>Course Organization</vt:lpstr>
      <vt:lpstr>SoftUni Certificate</vt:lpstr>
      <vt:lpstr>CPE Certificate</vt:lpstr>
      <vt:lpstr>Homework Assignments</vt:lpstr>
      <vt:lpstr>Website, Forum and FB Group</vt:lpstr>
      <vt:lpstr>Code Editors</vt:lpstr>
      <vt:lpstr>Learn to Search in Internet &amp; Find Solutions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&amp; CSS - Course Intro</dc:title>
  <dc:subject>Software Development</dc:subject>
  <dc:creator>Software University</dc:creator>
  <cp:keywords>HTML; CSS;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Chavdar Mitkov</cp:lastModifiedBy>
  <cp:revision>30</cp:revision>
  <dcterms:created xsi:type="dcterms:W3CDTF">2018-05-23T13:08:44Z</dcterms:created>
  <dcterms:modified xsi:type="dcterms:W3CDTF">2021-05-19T08:57:17Z</dcterms:modified>
  <cp:category>programming;computer programming;software development;web development</cp:category>
</cp:coreProperties>
</file>