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7" r:id="rId4"/>
    <p:sldId id="258" r:id="rId5"/>
    <p:sldId id="627" r:id="rId6"/>
    <p:sldId id="629" r:id="rId7"/>
    <p:sldId id="261" r:id="rId8"/>
    <p:sldId id="269" r:id="rId9"/>
    <p:sldId id="262" r:id="rId10"/>
    <p:sldId id="264" r:id="rId11"/>
    <p:sldId id="286" r:id="rId12"/>
    <p:sldId id="268" r:id="rId13"/>
    <p:sldId id="619" r:id="rId14"/>
    <p:sldId id="271" r:id="rId15"/>
    <p:sldId id="614" r:id="rId16"/>
    <p:sldId id="615" r:id="rId17"/>
    <p:sldId id="276" r:id="rId18"/>
    <p:sldId id="620" r:id="rId19"/>
    <p:sldId id="278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627"/>
            <p14:sldId id="629"/>
          </p14:sldIdLst>
        </p14:section>
        <p14:section name="Objectives" id="{7C2F6FA8-27CD-4EF1-BCC5-C3CA6958A557}">
          <p14:sldIdLst>
            <p14:sldId id="261"/>
            <p14:sldId id="269"/>
            <p14:sldId id="262"/>
          </p14:sldIdLst>
        </p14:section>
        <p14:section name="Trainers and Team" id="{2EE8BF26-A732-457D-9965-28337059A8FB}">
          <p14:sldIdLst>
            <p14:sldId id="264"/>
            <p14:sldId id="286"/>
          </p14:sldIdLst>
        </p14:section>
        <p14:section name="Course Details" id="{0A29C37D-6F4E-4A6F-90D3-669657AC39A8}">
          <p14:sldIdLst>
            <p14:sldId id="268"/>
            <p14:sldId id="619"/>
            <p14:sldId id="271"/>
            <p14:sldId id="614"/>
            <p14:sldId id="615"/>
            <p14:sldId id="276"/>
            <p14:sldId id="620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14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119/ExpressJS-Exams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972/js-back-end-january-2023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8.png"/><Relationship Id="rId10" Type="http://schemas.openxmlformats.org/officeDocument/2006/relationships/hyperlink" Target="https://www.facebook.com/groups/JsBackEndJanuary2023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softuni.bg/forum/categories/10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Introduction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40F811-13D4-4016-AEF7-18F3B6AAB9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6" y="2497007"/>
            <a:ext cx="2768340" cy="169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447801"/>
            <a:ext cx="7198125" cy="4724329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Senior Software Engineer at </a:t>
            </a:r>
            <a:r>
              <a:rPr lang="en-US" sz="3600" b="1" dirty="0" err="1">
                <a:ea typeface="+mn-lt"/>
                <a:cs typeface="+mn-lt"/>
              </a:rPr>
              <a:t>Payhawk</a:t>
            </a:r>
            <a:endParaRPr lang="bg-BG" sz="3600" b="1" dirty="0">
              <a:ea typeface="+mn-lt"/>
              <a:cs typeface="+mn-lt"/>
            </a:endParaRPr>
          </a:p>
          <a:p>
            <a:r>
              <a:rPr lang="en-US" sz="3600" b="1" dirty="0">
                <a:ea typeface="+mn-lt"/>
                <a:cs typeface="+mn-lt"/>
              </a:rPr>
              <a:t>Trainer</a:t>
            </a:r>
            <a:r>
              <a:rPr lang="en-US" sz="3600" dirty="0">
                <a:ea typeface="+mn-lt"/>
                <a:cs typeface="+mn-lt"/>
              </a:rPr>
              <a:t> at </a:t>
            </a:r>
            <a:r>
              <a:rPr lang="en-US" sz="3600" dirty="0" err="1">
                <a:ea typeface="+mn-lt"/>
                <a:cs typeface="+mn-lt"/>
              </a:rPr>
              <a:t>SoftUni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Experience with </a:t>
            </a:r>
            <a:r>
              <a:rPr lang="en-US" sz="3600" b="1" dirty="0">
                <a:ea typeface="+mn-lt"/>
                <a:cs typeface="+mn-lt"/>
              </a:rPr>
              <a:t>JS, React, Node.js, MongoDB</a:t>
            </a:r>
          </a:p>
          <a:p>
            <a:r>
              <a:rPr lang="bg-BG" sz="3600" dirty="0">
                <a:ea typeface="+mn-lt"/>
                <a:cs typeface="+mn-lt"/>
              </a:rPr>
              <a:t>6</a:t>
            </a:r>
            <a:r>
              <a:rPr lang="en-US" sz="3600" dirty="0">
                <a:ea typeface="+mn-lt"/>
                <a:cs typeface="+mn-lt"/>
              </a:rPr>
              <a:t>+ years professional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464" y="1752601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947A8C8-2602-4097-A770-8DD63219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3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Multi-page </a:t>
            </a:r>
            <a:r>
              <a:rPr lang="en-US" dirty="0"/>
              <a:t>application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database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Express.js </a:t>
            </a:r>
            <a:r>
              <a:rPr lang="en-US" dirty="0"/>
              <a:t>with external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dirty="0"/>
              <a:t>Exam: </a:t>
            </a:r>
            <a:r>
              <a:rPr lang="bg-BG" b="1" dirty="0">
                <a:solidFill>
                  <a:schemeClr val="bg1"/>
                </a:solidFill>
              </a:rPr>
              <a:t>19</a:t>
            </a:r>
            <a:r>
              <a:rPr lang="en-US" b="1" dirty="0">
                <a:solidFill>
                  <a:schemeClr val="bg1"/>
                </a:solidFill>
              </a:rPr>
              <a:t> Feb 2023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13 Apr 2023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53" y="1314000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467F97BB-EE16-4E63-B1E8-2BBEC853D7ED}"/>
              </a:ext>
            </a:extLst>
          </p:cNvPr>
          <p:cNvSpPr/>
          <p:nvPr/>
        </p:nvSpPr>
        <p:spPr>
          <a:xfrm>
            <a:off x="9366896" y="4769538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28">
            <a:extLst>
              <a:ext uri="{FF2B5EF4-FFF2-40B4-BE49-F238E27FC236}">
                <a16:creationId xmlns:a16="http://schemas.microsoft.com/office/drawing/2014/main" id="{3613AD08-904D-48D0-9017-FA00CB44ABC5}"/>
              </a:ext>
            </a:extLst>
          </p:cNvPr>
          <p:cNvSpPr/>
          <p:nvPr/>
        </p:nvSpPr>
        <p:spPr bwMode="auto">
          <a:xfrm>
            <a:off x="10633122" y="4023713"/>
            <a:ext cx="726000" cy="791138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118">
            <a:extLst>
              <a:ext uri="{FF2B5EF4-FFF2-40B4-BE49-F238E27FC236}">
                <a16:creationId xmlns:a16="http://schemas.microsoft.com/office/drawing/2014/main" id="{C080C86C-0D84-42B3-98C3-D3FEC4D34CF7}"/>
              </a:ext>
            </a:extLst>
          </p:cNvPr>
          <p:cNvSpPr/>
          <p:nvPr/>
        </p:nvSpPr>
        <p:spPr bwMode="auto">
          <a:xfrm>
            <a:off x="10634932" y="2303676"/>
            <a:ext cx="732775" cy="791138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Web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147479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Apr 2023</a:t>
            </a:r>
          </a:p>
          <a:p>
            <a:r>
              <a:rPr lang="en-GB" sz="20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Apr 2023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733684" y="5382861"/>
            <a:ext cx="1717137" cy="791139"/>
            <a:chOff x="7052165" y="5186411"/>
            <a:chExt cx="1717137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717131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7171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April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404105"/>
            <a:ext cx="3015000" cy="67718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0999" y="1845279"/>
            <a:ext cx="3014387" cy="558826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Back-end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1" y="1845279"/>
            <a:ext cx="3149999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 Jan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Feb 2023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733350" y="1845279"/>
            <a:ext cx="5406872" cy="1249535"/>
            <a:chOff x="7214556" y="1915743"/>
            <a:chExt cx="5786533" cy="124953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09.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4758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883589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39569" y="2374140"/>
              <a:ext cx="76603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554104" y="2374140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2216860" y="191574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5326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35347" y="2540277"/>
              <a:ext cx="3265742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301709" y="3587323"/>
            <a:ext cx="3015000" cy="588869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ReactJs</a:t>
            </a:r>
            <a:endParaRPr lang="en-GB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0387" y="3587324"/>
            <a:ext cx="3148093" cy="1254160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Feb 2023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Defense: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 Apr 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733351" y="3578839"/>
            <a:ext cx="5408729" cy="1248986"/>
            <a:chOff x="6835659" y="4196879"/>
            <a:chExt cx="5788520" cy="12489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74006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04690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33537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155634" y="46439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839950" y="4196879"/>
              <a:ext cx="784229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59" y="4834853"/>
              <a:ext cx="2430313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Feb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9333386" y="4831153"/>
              <a:ext cx="160647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</a:t>
              </a:r>
            </a:p>
          </p:txBody>
        </p:sp>
      </p:grpSp>
      <p:sp>
        <p:nvSpPr>
          <p:cNvPr id="33" name="Rectangle 103">
            <a:extLst>
              <a:ext uri="{FF2B5EF4-FFF2-40B4-BE49-F238E27FC236}">
                <a16:creationId xmlns:a16="http://schemas.microsoft.com/office/drawing/2014/main" id="{13E411E8-8BAB-46C4-B1A5-ED3CC7C1427B}"/>
              </a:ext>
            </a:extLst>
          </p:cNvPr>
          <p:cNvSpPr/>
          <p:nvPr/>
        </p:nvSpPr>
        <p:spPr bwMode="auto">
          <a:xfrm>
            <a:off x="301709" y="4178377"/>
            <a:ext cx="3015000" cy="66805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times per week</a:t>
            </a:r>
          </a:p>
        </p:txBody>
      </p:sp>
      <p:sp>
        <p:nvSpPr>
          <p:cNvPr id="2" name="Rectangle 131">
            <a:extLst>
              <a:ext uri="{FF2B5EF4-FFF2-40B4-BE49-F238E27FC236}">
                <a16:creationId xmlns:a16="http://schemas.microsoft.com/office/drawing/2014/main" id="{3FE0B319-BC38-B3B9-A6C6-FD5D9FC751C7}"/>
              </a:ext>
            </a:extLst>
          </p:cNvPr>
          <p:cNvSpPr/>
          <p:nvPr/>
        </p:nvSpPr>
        <p:spPr bwMode="auto">
          <a:xfrm>
            <a:off x="10642863" y="4213113"/>
            <a:ext cx="1497359" cy="430887"/>
          </a:xfrm>
          <a:prstGeom prst="rect">
            <a:avLst/>
          </a:prstGeom>
          <a:solidFill>
            <a:srgbClr val="23446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</a:p>
        </p:txBody>
      </p:sp>
    </p:spTree>
    <p:extLst>
      <p:ext uri="{BB962C8B-B14F-4D97-AF65-F5344CB8AC3E}">
        <p14:creationId xmlns:p14="http://schemas.microsoft.com/office/powerpoint/2010/main" val="22822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softuni.bg/trainings/3972/js-back-end-january-2023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facebook.com/groups/JsBackEndJanuary2023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9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6000" y="1307993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Introduction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and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Details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#js-web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Back-end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893313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3009" lvl="6" indent="0">
              <a:buNone/>
            </a:pPr>
            <a:r>
              <a:rPr lang="en-US" sz="3267" dirty="0"/>
              <a:t>  Course Objectives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B0BF0-9884-4D79-8F97-E6197E0FB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30" y="1809000"/>
            <a:ext cx="2768340" cy="1696994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Extend the skills, gained in JS Advanced, by introducing </a:t>
            </a:r>
            <a:r>
              <a:rPr lang="en-US" b="1" dirty="0">
                <a:solidFill>
                  <a:schemeClr val="bg1"/>
                </a:solidFill>
              </a:rPr>
              <a:t>server-side JavaScript</a:t>
            </a:r>
            <a:r>
              <a:rPr lang="en-US" dirty="0"/>
              <a:t> technologies</a:t>
            </a:r>
          </a:p>
          <a:p>
            <a:r>
              <a:rPr lang="en-US" dirty="0"/>
              <a:t>Learn to use the most </a:t>
            </a:r>
            <a:r>
              <a:rPr lang="en-US" b="1" dirty="0">
                <a:solidFill>
                  <a:schemeClr val="bg1"/>
                </a:solidFill>
              </a:rPr>
              <a:t>common techniques </a:t>
            </a:r>
            <a:r>
              <a:rPr lang="en-US" dirty="0"/>
              <a:t>in web development</a:t>
            </a:r>
          </a:p>
          <a:p>
            <a:pPr lvl="1"/>
            <a:r>
              <a:rPr lang="en-US" dirty="0"/>
              <a:t>Request routing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Database storage</a:t>
            </a:r>
          </a:p>
          <a:p>
            <a:r>
              <a:rPr lang="en-US" dirty="0"/>
              <a:t>Apply the fundamentals of </a:t>
            </a:r>
            <a:r>
              <a:rPr lang="en-US" b="1" dirty="0">
                <a:solidFill>
                  <a:schemeClr val="bg1"/>
                </a:solidFill>
              </a:rPr>
              <a:t>application architecture </a:t>
            </a:r>
            <a:r>
              <a:rPr lang="en-US" dirty="0"/>
              <a:t>and code convention through the </a:t>
            </a:r>
            <a:r>
              <a:rPr lang="en-US" b="1" dirty="0">
                <a:solidFill>
                  <a:schemeClr val="bg1"/>
                </a:solidFill>
              </a:rPr>
              <a:t>MVC pattern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noProof="1"/>
              <a:t>Introduction to Node.js</a:t>
            </a:r>
          </a:p>
          <a:p>
            <a:r>
              <a:rPr lang="en-US" sz="3400" noProof="1"/>
              <a:t>Node Utilities</a:t>
            </a:r>
          </a:p>
          <a:p>
            <a:r>
              <a:rPr lang="en-US" sz="3400" noProof="1"/>
              <a:t>ExpressJS and Templating</a:t>
            </a:r>
          </a:p>
          <a:p>
            <a:r>
              <a:rPr lang="en-US" sz="3400" noProof="1"/>
              <a:t>MongoDB and Mongoose</a:t>
            </a:r>
          </a:p>
          <a:p>
            <a:r>
              <a:rPr lang="en-US" sz="3400" noProof="1"/>
              <a:t>Sessions and Authentication</a:t>
            </a:r>
          </a:p>
          <a:p>
            <a:r>
              <a:rPr lang="en-US" sz="3400" noProof="1"/>
              <a:t>Validation and Error Handling</a:t>
            </a:r>
          </a:p>
          <a:p>
            <a:r>
              <a:rPr lang="en-US" sz="3400" noProof="1"/>
              <a:t>Workshop: Building a REST API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Back-end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</TotalTime>
  <Words>766</Words>
  <Application>Microsoft Office PowerPoint</Application>
  <PresentationFormat>Широк екран</PresentationFormat>
  <Paragraphs>164</Paragraphs>
  <Slides>20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JS Back-end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Back-end – Course Topics</vt:lpstr>
      <vt:lpstr>Trainers and Team</vt:lpstr>
      <vt:lpstr>Ivaylo Papazov</vt:lpstr>
      <vt:lpstr>Course Details</vt:lpstr>
      <vt:lpstr>Practical Exam</vt:lpstr>
      <vt:lpstr>Theoretical Exam</vt:lpstr>
      <vt:lpstr>JS Web Module Timeline</vt:lpstr>
      <vt:lpstr>Course Scoring</vt:lpstr>
      <vt:lpstr>Learn to Search in Internet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157</cp:revision>
  <dcterms:created xsi:type="dcterms:W3CDTF">2018-05-23T13:08:44Z</dcterms:created>
  <dcterms:modified xsi:type="dcterms:W3CDTF">2022-12-19T13:49:00Z</dcterms:modified>
  <cp:category>programming; education; software engineering; software development </cp:category>
</cp:coreProperties>
</file>