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69"/>
  </p:notesMasterIdLst>
  <p:handoutMasterIdLst>
    <p:handoutMasterId r:id="rId70"/>
  </p:handoutMasterIdLst>
  <p:sldIdLst>
    <p:sldId id="256" r:id="rId3"/>
    <p:sldId id="32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0" r:id="rId37"/>
    <p:sldId id="321" r:id="rId38"/>
    <p:sldId id="322" r:id="rId39"/>
    <p:sldId id="323" r:id="rId40"/>
    <p:sldId id="324" r:id="rId41"/>
    <p:sldId id="325" r:id="rId42"/>
    <p:sldId id="326" r:id="rId43"/>
    <p:sldId id="327" r:id="rId44"/>
    <p:sldId id="328" r:id="rId45"/>
    <p:sldId id="273" r:id="rId46"/>
    <p:sldId id="274" r:id="rId47"/>
    <p:sldId id="275" r:id="rId48"/>
    <p:sldId id="276" r:id="rId49"/>
    <p:sldId id="277" r:id="rId50"/>
    <p:sldId id="278" r:id="rId51"/>
    <p:sldId id="279" r:id="rId52"/>
    <p:sldId id="280" r:id="rId53"/>
    <p:sldId id="281" r:id="rId54"/>
    <p:sldId id="282" r:id="rId55"/>
    <p:sldId id="283" r:id="rId56"/>
    <p:sldId id="284" r:id="rId57"/>
    <p:sldId id="285" r:id="rId58"/>
    <p:sldId id="286" r:id="rId59"/>
    <p:sldId id="287" r:id="rId60"/>
    <p:sldId id="288" r:id="rId61"/>
    <p:sldId id="289" r:id="rId62"/>
    <p:sldId id="290" r:id="rId63"/>
    <p:sldId id="294" r:id="rId64"/>
    <p:sldId id="627" r:id="rId65"/>
    <p:sldId id="628" r:id="rId66"/>
    <p:sldId id="296" r:id="rId67"/>
    <p:sldId id="295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5BD1316-E08F-4736-970A-4F979F609A29}">
          <p14:sldIdLst>
            <p14:sldId id="256"/>
            <p14:sldId id="329"/>
            <p14:sldId id="258"/>
          </p14:sldIdLst>
        </p14:section>
        <p14:section name="Introduction to Node.js" id="{AC907CFD-0194-46E0-AED6-894C3ECF2AD5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Event Loop" id="{58EF3DEC-BECD-4DA3-A0BA-27CE866A322B}">
          <p14:sldIdLst>
            <p14:sldId id="265"/>
            <p14:sldId id="26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</p14:sldIdLst>
        </p14:section>
        <p14:section name="Modules" id="{FD06DE98-147F-47B8-B707-21BBDAADE995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Node.js Web Server" id="{7C0FEFD9-8DA3-4B90-8400-0127E0B5E59F}">
          <p14:sldIdLst>
            <p14:sldId id="281"/>
            <p14:sldId id="282"/>
            <p14:sldId id="283"/>
          </p14:sldIdLst>
        </p14:section>
        <p14:section name="Request and Response Wrapper" id="{1549E4C6-3241-442F-A17B-36B1DD73F4E0}">
          <p14:sldIdLst>
            <p14:sldId id="284"/>
            <p14:sldId id="285"/>
            <p14:sldId id="286"/>
            <p14:sldId id="287"/>
            <p14:sldId id="288"/>
          </p14:sldIdLst>
        </p14:section>
        <p14:section name="Exercise" id="{E94B2A9E-367C-4B77-B87D-562214F45167}">
          <p14:sldIdLst>
            <p14:sldId id="289"/>
          </p14:sldIdLst>
        </p14:section>
        <p14:section name="Conclusion" id="{22AEEAD3-A73D-435A-9D27-4AA634D78E12}">
          <p14:sldIdLst>
            <p14:sldId id="290"/>
            <p14:sldId id="294"/>
            <p14:sldId id="627"/>
            <p14:sldId id="628"/>
            <p14:sldId id="296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926" y="72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handoutMaster" Target="handoutMasters/handoutMaster1.xml"/><Relationship Id="rId7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19.12.2022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42440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926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21032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32396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3607D69E-5C22-4042-B22B-2266C4ADB7EC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3D8D98-FF25-4AD0-A690-36CB40CEBC7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6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704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nodejs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8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33.jpeg"/><Relationship Id="rId21" Type="http://schemas.openxmlformats.org/officeDocument/2006/relationships/image" Target="../media/image42.png"/><Relationship Id="rId7" Type="http://schemas.openxmlformats.org/officeDocument/2006/relationships/image" Target="../media/image35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40.png"/><Relationship Id="rId25" Type="http://schemas.openxmlformats.org/officeDocument/2006/relationships/image" Target="../media/image44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6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7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34.png"/><Relationship Id="rId15" Type="http://schemas.openxmlformats.org/officeDocument/2006/relationships/image" Target="../media/image39.jpeg"/><Relationship Id="rId23" Type="http://schemas.openxmlformats.org/officeDocument/2006/relationships/image" Target="../media/image43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41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6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4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hyperlink" Target="https://softuni.bg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4" y="1303142"/>
            <a:ext cx="11142726" cy="882654"/>
          </a:xfrm>
        </p:spPr>
        <p:txBody>
          <a:bodyPr>
            <a:normAutofit/>
          </a:bodyPr>
          <a:lstStyle/>
          <a:p>
            <a:r>
              <a:rPr lang="en-US" dirty="0"/>
              <a:t>Overview, Modules, Web Server, Request and Response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Node.js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9601201" y="6265074"/>
            <a:ext cx="1840339" cy="351754"/>
          </a:xfrm>
        </p:spPr>
        <p:txBody>
          <a:bodyPr/>
          <a:lstStyle/>
          <a:p>
            <a:r>
              <a:rPr lang="en-GB" sz="180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5017687"/>
            <a:ext cx="2950749" cy="382788"/>
          </a:xfrm>
        </p:spPr>
        <p:txBody>
          <a:bodyPr/>
          <a:lstStyle/>
          <a:p>
            <a:r>
              <a:rPr lang="en-US" sz="2000" dirty="0" err="1"/>
              <a:t>SoftUni</a:t>
            </a:r>
            <a:r>
              <a:rPr lang="en-US" sz="2000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415260"/>
            <a:ext cx="2950749" cy="351754"/>
          </a:xfrm>
        </p:spPr>
        <p:txBody>
          <a:bodyPr/>
          <a:lstStyle/>
          <a:p>
            <a:r>
              <a:rPr lang="en-GB" sz="1800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74" y="2560081"/>
            <a:ext cx="398648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15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53E143-86ED-44A5-9752-A0786D4459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1253033"/>
            <a:ext cx="2819095" cy="281909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Event Loop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9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Event Loop</a:t>
            </a:r>
            <a:endParaRPr lang="bg-BG" dirty="0"/>
          </a:p>
        </p:txBody>
      </p:sp>
      <p:grpSp>
        <p:nvGrpSpPr>
          <p:cNvPr id="5" name="Group 4"/>
          <p:cNvGrpSpPr/>
          <p:nvPr/>
        </p:nvGrpSpPr>
        <p:grpSpPr>
          <a:xfrm>
            <a:off x="2933700" y="1371600"/>
            <a:ext cx="6324600" cy="4649942"/>
            <a:chOff x="4341812" y="1371600"/>
            <a:chExt cx="6324600" cy="4649942"/>
          </a:xfrm>
          <a:noFill/>
        </p:grpSpPr>
        <p:grpSp>
          <p:nvGrpSpPr>
            <p:cNvPr id="3" name="Group 2"/>
            <p:cNvGrpSpPr/>
            <p:nvPr/>
          </p:nvGrpSpPr>
          <p:grpSpPr>
            <a:xfrm>
              <a:off x="4341812" y="1371600"/>
              <a:ext cx="914400" cy="4649942"/>
              <a:chOff x="6967292" y="770121"/>
              <a:chExt cx="914400" cy="4649942"/>
            </a:xfrm>
            <a:grpFill/>
          </p:grpSpPr>
          <p:sp>
            <p:nvSpPr>
              <p:cNvPr id="9" name="Rectangle: Rounded Corners 13"/>
              <p:cNvSpPr/>
              <p:nvPr/>
            </p:nvSpPr>
            <p:spPr>
              <a:xfrm>
                <a:off x="6967292" y="770121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0" name="Rectangle: Rounded Corners 13"/>
              <p:cNvSpPr/>
              <p:nvPr/>
            </p:nvSpPr>
            <p:spPr>
              <a:xfrm>
                <a:off x="6967292" y="1295400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Rectangle: Rounded Corners 13"/>
              <p:cNvSpPr/>
              <p:nvPr/>
            </p:nvSpPr>
            <p:spPr>
              <a:xfrm>
                <a:off x="6967292" y="1807154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Rectangle: Rounded Corners 13"/>
              <p:cNvSpPr/>
              <p:nvPr/>
            </p:nvSpPr>
            <p:spPr>
              <a:xfrm>
                <a:off x="6967292" y="2318908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3" name="Rectangle: Rounded Corners 13"/>
              <p:cNvSpPr/>
              <p:nvPr/>
            </p:nvSpPr>
            <p:spPr>
              <a:xfrm>
                <a:off x="6967292" y="2836364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Rectangle: Rounded Corners 13"/>
              <p:cNvSpPr/>
              <p:nvPr/>
            </p:nvSpPr>
            <p:spPr>
              <a:xfrm>
                <a:off x="6967292" y="3353820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" name="Rectangle: Rounded Corners 13"/>
              <p:cNvSpPr/>
              <p:nvPr/>
            </p:nvSpPr>
            <p:spPr>
              <a:xfrm>
                <a:off x="6967292" y="3879099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6" name="Rectangle: Rounded Corners 13"/>
              <p:cNvSpPr/>
              <p:nvPr/>
            </p:nvSpPr>
            <p:spPr>
              <a:xfrm>
                <a:off x="6967292" y="4390853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" name="Rectangle: Rounded Corners 13"/>
              <p:cNvSpPr/>
              <p:nvPr/>
            </p:nvSpPr>
            <p:spPr>
              <a:xfrm>
                <a:off x="6967292" y="4902607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19" name="Rectangle: Rounded Corners 18"/>
            <p:cNvSpPr/>
            <p:nvPr/>
          </p:nvSpPr>
          <p:spPr>
            <a:xfrm>
              <a:off x="5713412" y="1371600"/>
              <a:ext cx="4953000" cy="4649942"/>
            </a:xfrm>
            <a:prstGeom prst="roundRect">
              <a:avLst>
                <a:gd name="adj" fmla="val 5385"/>
              </a:avLst>
            </a:prstGeom>
            <a:grpFill/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chemeClr val="tx2"/>
                  </a:solidFill>
                  <a:latin typeface="Consolas" panose="020B0609020204030204" pitchFamily="49" charset="0"/>
                </a:rPr>
                <a:t>Long-running processes</a:t>
              </a:r>
            </a:p>
          </p:txBody>
        </p:sp>
      </p:grp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1524000" y="2155607"/>
            <a:ext cx="1409700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/>
          <p:cNvCxnSpPr>
            <a:stCxn id="10" idx="3"/>
            <a:endCxn id="13" idx="3"/>
          </p:cNvCxnSpPr>
          <p:nvPr/>
        </p:nvCxnSpPr>
        <p:spPr>
          <a:xfrm>
            <a:off x="3848100" y="2155607"/>
            <a:ext cx="12700" cy="1540964"/>
          </a:xfrm>
          <a:prstGeom prst="bentConnector3">
            <a:avLst>
              <a:gd name="adj1" fmla="val 21000000"/>
            </a:avLst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1"/>
          </p:cNvCxnSpPr>
          <p:nvPr/>
        </p:nvCxnSpPr>
        <p:spPr>
          <a:xfrm flipH="1">
            <a:off x="1524000" y="3696571"/>
            <a:ext cx="1409700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1524000" y="3179115"/>
            <a:ext cx="14097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/>
          <p:cNvCxnSpPr>
            <a:cxnSpLocks/>
            <a:stCxn id="12" idx="3"/>
            <a:endCxn id="16" idx="3"/>
          </p:cNvCxnSpPr>
          <p:nvPr/>
        </p:nvCxnSpPr>
        <p:spPr>
          <a:xfrm>
            <a:off x="3848100" y="3179116"/>
            <a:ext cx="12700" cy="2071945"/>
          </a:xfrm>
          <a:prstGeom prst="bentConnector3">
            <a:avLst>
              <a:gd name="adj1" fmla="val 18600000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524000" y="5251060"/>
            <a:ext cx="14097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923" name="Straight Arrow Connector 465922"/>
          <p:cNvCxnSpPr>
            <a:stCxn id="10" idx="3"/>
          </p:cNvCxnSpPr>
          <p:nvPr/>
        </p:nvCxnSpPr>
        <p:spPr>
          <a:xfrm>
            <a:off x="3848100" y="2155607"/>
            <a:ext cx="2628900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101706"/>
            <a:ext cx="1066800" cy="106680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166" y="3744834"/>
            <a:ext cx="903366" cy="903366"/>
          </a:xfrm>
          <a:prstGeom prst="rect">
            <a:avLst/>
          </a:prstGeom>
        </p:spPr>
      </p:pic>
      <p:cxnSp>
        <p:nvCxnSpPr>
          <p:cNvPr id="41" name="Straight Arrow Connector 40"/>
          <p:cNvCxnSpPr>
            <a:cxnSpLocks/>
          </p:cNvCxnSpPr>
          <p:nvPr/>
        </p:nvCxnSpPr>
        <p:spPr>
          <a:xfrm>
            <a:off x="1524000" y="4220451"/>
            <a:ext cx="14097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/>
          <p:cNvCxnSpPr>
            <a:cxnSpLocks/>
            <a:stCxn id="14" idx="3"/>
            <a:endCxn id="15" idx="3"/>
          </p:cNvCxnSpPr>
          <p:nvPr/>
        </p:nvCxnSpPr>
        <p:spPr>
          <a:xfrm>
            <a:off x="3848100" y="4214028"/>
            <a:ext cx="12700" cy="525279"/>
          </a:xfrm>
          <a:prstGeom prst="bentConnector3">
            <a:avLst>
              <a:gd name="adj1" fmla="val 20890913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1524000" y="4753348"/>
            <a:ext cx="14097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3848100" y="3179115"/>
            <a:ext cx="23241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utoShape 7"/>
          <p:cNvSpPr>
            <a:spLocks noChangeArrowheads="1"/>
          </p:cNvSpPr>
          <p:nvPr/>
        </p:nvSpPr>
        <p:spPr bwMode="auto">
          <a:xfrm>
            <a:off x="6553200" y="4711606"/>
            <a:ext cx="3429000" cy="1066802"/>
          </a:xfrm>
          <a:prstGeom prst="wedgeRoundRectCallout">
            <a:avLst>
              <a:gd name="adj1" fmla="val -45983"/>
              <a:gd name="adj2" fmla="val -7350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45720" rIns="18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Order of completion</a:t>
            </a:r>
          </a:p>
          <a:p>
            <a:pPr algn="ctr"/>
            <a:r>
              <a:rPr lang="en-US" sz="2800" noProof="1">
                <a:solidFill>
                  <a:srgbClr val="FFFFFF"/>
                </a:solidFill>
              </a:rPr>
              <a:t>is </a:t>
            </a:r>
            <a:r>
              <a:rPr lang="en-US" sz="2800" b="1" noProof="1">
                <a:solidFill>
                  <a:schemeClr val="bg1"/>
                </a:solidFill>
              </a:rPr>
              <a:t>not</a:t>
            </a:r>
            <a:r>
              <a:rPr lang="en-US" sz="2800" noProof="1">
                <a:solidFill>
                  <a:srgbClr val="FFFFFF"/>
                </a:solidFill>
              </a:rPr>
              <a:t> guaranteed</a:t>
            </a:r>
            <a:endParaRPr lang="en-US" sz="2800" noProof="1">
              <a:solidFill>
                <a:schemeClr val="accent1"/>
              </a:solidFill>
            </a:endParaRP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27553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5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5" dur="2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9700000">
                                      <p:cBhvr>
                                        <p:cTn id="17" dur="2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4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</p:spTree>
    <p:extLst>
      <p:ext uri="{BB962C8B-B14F-4D97-AF65-F5344CB8AC3E}">
        <p14:creationId xmlns:p14="http://schemas.microsoft.com/office/powerpoint/2010/main" val="404478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9392" y="5180903"/>
            <a:ext cx="4378036" cy="642713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/>
              <a:t>bar(8)</a:t>
            </a:r>
            <a:endParaRPr lang="bg-BG" sz="6000" b="1" dirty="0"/>
          </a:p>
        </p:txBody>
      </p:sp>
    </p:spTree>
    <p:extLst>
      <p:ext uri="{BB962C8B-B14F-4D97-AF65-F5344CB8AC3E}">
        <p14:creationId xmlns:p14="http://schemas.microsoft.com/office/powerpoint/2010/main" val="398672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9392" y="5180903"/>
            <a:ext cx="4378036" cy="642713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/>
              <a:t>bar(8)</a:t>
            </a:r>
            <a:endParaRPr lang="bg-BG" sz="6000" b="1" dirty="0"/>
          </a:p>
        </p:txBody>
      </p:sp>
      <p:sp>
        <p:nvSpPr>
          <p:cNvPr id="7" name="Rectangle 6"/>
          <p:cNvSpPr/>
          <p:nvPr/>
        </p:nvSpPr>
        <p:spPr>
          <a:xfrm>
            <a:off x="7379392" y="4339378"/>
            <a:ext cx="4378036" cy="642713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/>
              <a:t>foo(10)</a:t>
            </a:r>
            <a:endParaRPr lang="bg-BG" sz="6000" b="1" dirty="0"/>
          </a:p>
        </p:txBody>
      </p:sp>
    </p:spTree>
    <p:extLst>
      <p:ext uri="{BB962C8B-B14F-4D97-AF65-F5344CB8AC3E}">
        <p14:creationId xmlns:p14="http://schemas.microsoft.com/office/powerpoint/2010/main" val="304274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9392" y="5180903"/>
            <a:ext cx="4378036" cy="642713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/>
              <a:t>bar(8)</a:t>
            </a:r>
            <a:endParaRPr lang="bg-BG" sz="6000" b="1" dirty="0"/>
          </a:p>
        </p:txBody>
      </p:sp>
      <p:sp>
        <p:nvSpPr>
          <p:cNvPr id="9" name="Rectangle 8"/>
          <p:cNvSpPr/>
          <p:nvPr/>
        </p:nvSpPr>
        <p:spPr>
          <a:xfrm>
            <a:off x="7379392" y="4339378"/>
            <a:ext cx="4378036" cy="642713"/>
          </a:xfrm>
          <a:prstGeom prst="rect">
            <a:avLst/>
          </a:prstGeom>
          <a:solidFill>
            <a:schemeClr val="tx1"/>
          </a:solidFill>
          <a:ln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return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14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9392" y="5180903"/>
            <a:ext cx="4378036" cy="642713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/>
              <a:t>bar(8)</a:t>
            </a:r>
            <a:endParaRPr lang="bg-BG" sz="6000" b="1" dirty="0"/>
          </a:p>
        </p:txBody>
      </p:sp>
    </p:spTree>
    <p:extLst>
      <p:ext uri="{BB962C8B-B14F-4D97-AF65-F5344CB8AC3E}">
        <p14:creationId xmlns:p14="http://schemas.microsoft.com/office/powerpoint/2010/main" val="101370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9392" y="5180903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return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13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9392" y="1302589"/>
            <a:ext cx="4378036" cy="452102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GC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4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</p:spTree>
    <p:extLst>
      <p:ext uri="{BB962C8B-B14F-4D97-AF65-F5344CB8AC3E}">
        <p14:creationId xmlns:p14="http://schemas.microsoft.com/office/powerpoint/2010/main" val="333846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sz="3200" dirty="0"/>
              <a:t>Introduction to Node.js</a:t>
            </a:r>
          </a:p>
          <a:p>
            <a:pPr marL="514350" indent="-514350"/>
            <a:r>
              <a:rPr lang="en-US" sz="3200" dirty="0"/>
              <a:t>Event Loop</a:t>
            </a:r>
          </a:p>
          <a:p>
            <a:pPr marL="514350" indent="-514350"/>
            <a:r>
              <a:rPr lang="en-US" sz="3200" dirty="0"/>
              <a:t>Modules</a:t>
            </a:r>
          </a:p>
          <a:p>
            <a:pPr marL="514350" indent="-514350"/>
            <a:r>
              <a:rPr lang="en-US" sz="3200" dirty="0"/>
              <a:t>Node.js Web Server</a:t>
            </a:r>
          </a:p>
          <a:p>
            <a:pPr marL="514350" indent="-514350"/>
            <a:r>
              <a:rPr lang="en-US" sz="3200" dirty="0"/>
              <a:t>Request and Response Wrapper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2644844" y="1982188"/>
            <a:ext cx="6787914" cy="32314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function 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init</a:t>
            </a:r>
            <a:r>
              <a:rPr lang="en-US" sz="2800" dirty="0">
                <a:solidFill>
                  <a:schemeClr val="tx1"/>
                </a:solidFill>
                <a:effectLst/>
              </a:rPr>
              <a:t>(el){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el.addEventListener</a:t>
            </a:r>
            <a:r>
              <a:rPr lang="en-US" sz="2800" dirty="0">
                <a:solidFill>
                  <a:schemeClr val="tx1"/>
                </a:solidFill>
                <a:effectLst/>
              </a:rPr>
              <a:t>(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        "click",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        handler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    );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749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3335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6513" y="5148819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err="1">
                <a:solidFill>
                  <a:schemeClr val="bg2"/>
                </a:solidFill>
              </a:rPr>
              <a:t>init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12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6513" y="5148819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err="1">
                <a:solidFill>
                  <a:schemeClr val="bg2"/>
                </a:solidFill>
              </a:rPr>
              <a:t>init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6513" y="4277604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err="1">
                <a:solidFill>
                  <a:schemeClr val="bg2"/>
                </a:solidFill>
              </a:rPr>
              <a:t>addEventListener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39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6513" y="5148819"/>
            <a:ext cx="4378036" cy="74609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sz="6000" b="1" dirty="0" err="1">
                <a:solidFill>
                  <a:schemeClr val="bg2"/>
                </a:solidFill>
              </a:rPr>
              <a:t>init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6513" y="4008958"/>
            <a:ext cx="4378036" cy="95655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err="1">
                <a:solidFill>
                  <a:schemeClr val="bg2"/>
                </a:solidFill>
              </a:rPr>
              <a:t>addEventListener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05270" y="5148818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cxnSp>
        <p:nvCxnSpPr>
          <p:cNvPr id="11" name="Curved Connector 10"/>
          <p:cNvCxnSpPr>
            <a:stCxn id="7" idx="3"/>
            <a:endCxn id="9" idx="1"/>
          </p:cNvCxnSpPr>
          <p:nvPr/>
        </p:nvCxnSpPr>
        <p:spPr>
          <a:xfrm>
            <a:off x="4794549" y="4487233"/>
            <a:ext cx="2610721" cy="982942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4"/>
          <p:cNvCxnSpPr>
            <a:stCxn id="7" idx="3"/>
            <a:endCxn id="9" idx="1"/>
          </p:cNvCxnSpPr>
          <p:nvPr/>
        </p:nvCxnSpPr>
        <p:spPr>
          <a:xfrm>
            <a:off x="4794549" y="4487233"/>
            <a:ext cx="2610721" cy="982942"/>
          </a:xfrm>
          <a:prstGeom prst="curvedConnector3">
            <a:avLst>
              <a:gd name="adj1" fmla="val 50000"/>
            </a:avLst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65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6513" y="5148819"/>
            <a:ext cx="4378036" cy="74609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sz="6000" b="1" dirty="0" err="1">
                <a:solidFill>
                  <a:schemeClr val="bg2"/>
                </a:solidFill>
              </a:rPr>
              <a:t>init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6513" y="4267200"/>
            <a:ext cx="4378036" cy="69830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return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05270" y="5148818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18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6513" y="5148818"/>
            <a:ext cx="4378036" cy="69830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return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05270" y="5148818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47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6513" y="1379621"/>
            <a:ext cx="4378036" cy="446750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GC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05270" y="5148818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0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05270" y="5148818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07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35705"/>
            <a:ext cx="3708316" cy="149191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….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0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-web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47575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….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</p:spTree>
    <p:extLst>
      <p:ext uri="{BB962C8B-B14F-4D97-AF65-F5344CB8AC3E}">
        <p14:creationId xmlns:p14="http://schemas.microsoft.com/office/powerpoint/2010/main" val="385287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….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  <p:cxnSp>
        <p:nvCxnSpPr>
          <p:cNvPr id="11" name="Curved Connector 24"/>
          <p:cNvCxnSpPr>
            <a:stCxn id="9" idx="1"/>
          </p:cNvCxnSpPr>
          <p:nvPr/>
        </p:nvCxnSpPr>
        <p:spPr>
          <a:xfrm rot="10800000">
            <a:off x="4876802" y="3930317"/>
            <a:ext cx="3433009" cy="1539859"/>
          </a:xfrm>
          <a:prstGeom prst="curvedConnector3">
            <a:avLst>
              <a:gd name="adj1" fmla="val 50000"/>
            </a:avLst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05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  <p:cxnSp>
        <p:nvCxnSpPr>
          <p:cNvPr id="11" name="Curved Connector 24"/>
          <p:cNvCxnSpPr>
            <a:stCxn id="9" idx="1"/>
          </p:cNvCxnSpPr>
          <p:nvPr/>
        </p:nvCxnSpPr>
        <p:spPr>
          <a:xfrm rot="10800000">
            <a:off x="5839326" y="3930317"/>
            <a:ext cx="2470484" cy="1539859"/>
          </a:xfrm>
          <a:prstGeom prst="curvedConnector3">
            <a:avLst>
              <a:gd name="adj1" fmla="val 50000"/>
            </a:avLst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068011" y="3601124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69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68011" y="3601124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37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handler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68011" y="3601124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  <p:cxnSp>
        <p:nvCxnSpPr>
          <p:cNvPr id="11" name="Curved Connector 24"/>
          <p:cNvCxnSpPr/>
          <p:nvPr/>
        </p:nvCxnSpPr>
        <p:spPr>
          <a:xfrm rot="5400000">
            <a:off x="3151129" y="4185785"/>
            <a:ext cx="1228871" cy="697192"/>
          </a:xfrm>
          <a:prstGeom prst="curvedConnector3">
            <a:avLst>
              <a:gd name="adj1" fmla="val 50000"/>
            </a:avLst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34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handler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17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return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82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1331495"/>
            <a:ext cx="3473495" cy="446003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GC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57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2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handler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  <p:cxnSp>
        <p:nvCxnSpPr>
          <p:cNvPr id="11" name="Curved Connector 24"/>
          <p:cNvCxnSpPr/>
          <p:nvPr/>
        </p:nvCxnSpPr>
        <p:spPr>
          <a:xfrm rot="5400000">
            <a:off x="3151129" y="4185785"/>
            <a:ext cx="1228871" cy="697192"/>
          </a:xfrm>
          <a:prstGeom prst="curvedConnector3">
            <a:avLst>
              <a:gd name="adj1" fmla="val 50000"/>
            </a:avLst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18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66610739-8C72-4B3A-8E1F-18D7AEE5FE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524000"/>
            <a:ext cx="2247900" cy="22479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Introduction to Node.js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9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handler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</p:spTree>
    <p:extLst>
      <p:ext uri="{BB962C8B-B14F-4D97-AF65-F5344CB8AC3E}">
        <p14:creationId xmlns:p14="http://schemas.microsoft.com/office/powerpoint/2010/main" val="155289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return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</p:spTree>
    <p:extLst>
      <p:ext uri="{BB962C8B-B14F-4D97-AF65-F5344CB8AC3E}">
        <p14:creationId xmlns:p14="http://schemas.microsoft.com/office/powerpoint/2010/main" val="273732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1331495"/>
            <a:ext cx="3473495" cy="446003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GC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</p:spTree>
    <p:extLst>
      <p:ext uri="{BB962C8B-B14F-4D97-AF65-F5344CB8AC3E}">
        <p14:creationId xmlns:p14="http://schemas.microsoft.com/office/powerpoint/2010/main" val="113237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</p:spTree>
    <p:extLst>
      <p:ext uri="{BB962C8B-B14F-4D97-AF65-F5344CB8AC3E}">
        <p14:creationId xmlns:p14="http://schemas.microsoft.com/office/powerpoint/2010/main" val="415823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04800"/>
            <a:ext cx="3657600" cy="36576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Modules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1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Allow larger </a:t>
            </a:r>
            <a:r>
              <a:rPr lang="en-US" sz="3400" b="1" dirty="0">
                <a:solidFill>
                  <a:schemeClr val="bg1"/>
                </a:solidFill>
              </a:rPr>
              <a:t>apps</a:t>
            </a:r>
            <a:r>
              <a:rPr lang="en-US" sz="3400" dirty="0"/>
              <a:t> to be </a:t>
            </a:r>
            <a:r>
              <a:rPr lang="en-US" sz="3400" b="1" dirty="0">
                <a:solidFill>
                  <a:schemeClr val="bg1"/>
                </a:solidFill>
              </a:rPr>
              <a:t>split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organized</a:t>
            </a:r>
          </a:p>
          <a:p>
            <a:r>
              <a:rPr lang="en-US" sz="3400" dirty="0">
                <a:solidFill>
                  <a:schemeClr val="tx2"/>
                </a:solidFill>
              </a:rPr>
              <a:t>Each module has its </a:t>
            </a:r>
            <a:r>
              <a:rPr lang="en-US" sz="3400" b="1" dirty="0">
                <a:solidFill>
                  <a:schemeClr val="bg1"/>
                </a:solidFill>
              </a:rPr>
              <a:t>own context</a:t>
            </a:r>
          </a:p>
          <a:p>
            <a:pPr lvl="1"/>
            <a:r>
              <a:rPr lang="en-US" sz="3200" dirty="0">
                <a:solidFill>
                  <a:schemeClr val="tx2"/>
                </a:solidFill>
              </a:rPr>
              <a:t>It </a:t>
            </a:r>
            <a:r>
              <a:rPr lang="en-US" sz="3200" b="1" dirty="0">
                <a:solidFill>
                  <a:schemeClr val="bg1"/>
                </a:solidFill>
              </a:rPr>
              <a:t>cannot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pollute</a:t>
            </a:r>
            <a:r>
              <a:rPr lang="en-US" sz="3200" dirty="0">
                <a:solidFill>
                  <a:schemeClr val="tx2"/>
                </a:solidFill>
              </a:rPr>
              <a:t> the </a:t>
            </a:r>
            <a:r>
              <a:rPr lang="en-US" sz="3200" b="1" dirty="0">
                <a:solidFill>
                  <a:schemeClr val="bg1"/>
                </a:solidFill>
              </a:rPr>
              <a:t>global scope</a:t>
            </a:r>
          </a:p>
          <a:p>
            <a:r>
              <a:rPr lang="en-US" sz="3400" dirty="0"/>
              <a:t>Node.js includes </a:t>
            </a:r>
            <a:r>
              <a:rPr lang="en-US" sz="3400" b="1" dirty="0">
                <a:solidFill>
                  <a:schemeClr val="bg1"/>
                </a:solidFill>
              </a:rPr>
              <a:t>three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types</a:t>
            </a:r>
            <a:r>
              <a:rPr lang="en-US" sz="3400" dirty="0"/>
              <a:t> of modules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Core</a:t>
            </a:r>
            <a:r>
              <a:rPr lang="en-US" sz="3200" dirty="0"/>
              <a:t> Modules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Local</a:t>
            </a:r>
            <a:r>
              <a:rPr lang="en-US" sz="3200" dirty="0"/>
              <a:t> Modules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Third-Party </a:t>
            </a:r>
            <a:r>
              <a:rPr lang="en-US" sz="3200" dirty="0"/>
              <a:t>Modules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35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079469" cy="5546589"/>
          </a:xfrm>
        </p:spPr>
        <p:txBody>
          <a:bodyPr>
            <a:normAutofit/>
          </a:bodyPr>
          <a:lstStyle/>
          <a:p>
            <a:r>
              <a:rPr lang="en-US" sz="3400" dirty="0"/>
              <a:t>Created </a:t>
            </a:r>
            <a:r>
              <a:rPr lang="en-US" sz="3400" b="1" dirty="0">
                <a:solidFill>
                  <a:schemeClr val="bg1"/>
                </a:solidFill>
              </a:rPr>
              <a:t>locally</a:t>
            </a:r>
            <a:r>
              <a:rPr lang="en-US" sz="3400" dirty="0"/>
              <a:t> in the Node.js application</a:t>
            </a:r>
          </a:p>
          <a:p>
            <a:r>
              <a:rPr lang="en-US" sz="3400" dirty="0"/>
              <a:t>Include </a:t>
            </a:r>
            <a:r>
              <a:rPr lang="en-US" sz="3400" b="1" dirty="0">
                <a:solidFill>
                  <a:schemeClr val="bg1"/>
                </a:solidFill>
              </a:rPr>
              <a:t>different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functionalities</a:t>
            </a:r>
            <a:r>
              <a:rPr lang="en-US" sz="3400" dirty="0"/>
              <a:t> in </a:t>
            </a:r>
            <a:r>
              <a:rPr lang="en-US" sz="3400" b="1" dirty="0">
                <a:solidFill>
                  <a:schemeClr val="bg1"/>
                </a:solidFill>
              </a:rPr>
              <a:t>separate</a:t>
            </a:r>
            <a:r>
              <a:rPr lang="en-US" sz="3400" dirty="0"/>
              <a:t> folders</a:t>
            </a:r>
            <a:endParaRPr lang="bg-BG" sz="3400" dirty="0"/>
          </a:p>
          <a:p>
            <a:r>
              <a:rPr lang="en-US" sz="3400" dirty="0"/>
              <a:t>Use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module.exports</a:t>
            </a:r>
            <a:r>
              <a:rPr lang="en-US" sz="3400" dirty="0"/>
              <a:t> to expose a </a:t>
            </a:r>
            <a:r>
              <a:rPr lang="en-US" sz="3400" b="1" dirty="0">
                <a:solidFill>
                  <a:schemeClr val="bg1"/>
                </a:solidFill>
              </a:rPr>
              <a:t>function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object</a:t>
            </a:r>
            <a:r>
              <a:rPr lang="en-US" sz="3400" dirty="0"/>
              <a:t> or </a:t>
            </a:r>
            <a:r>
              <a:rPr lang="en-US" sz="3400" b="1" dirty="0">
                <a:solidFill>
                  <a:schemeClr val="bg1"/>
                </a:solidFill>
              </a:rPr>
              <a:t>variable</a:t>
            </a:r>
            <a:r>
              <a:rPr lang="en-US" sz="3400" dirty="0"/>
              <a:t> </a:t>
            </a:r>
            <a:endParaRPr lang="bg-BG" sz="3400" dirty="0"/>
          </a:p>
          <a:p>
            <a:pPr marL="609036" lvl="1" indent="0">
              <a:buNone/>
            </a:pPr>
            <a:endParaRPr lang="en-US" sz="3200" dirty="0"/>
          </a:p>
          <a:p>
            <a:r>
              <a:rPr lang="en-US" sz="3400" dirty="0"/>
              <a:t>Loaded using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require()</a:t>
            </a:r>
            <a:r>
              <a:rPr lang="en-US" sz="3400" dirty="0"/>
              <a:t> function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Modules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177216" y="5194626"/>
            <a:ext cx="76200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const myModule = require(</a:t>
            </a:r>
            <a:r>
              <a:rPr lang="en-US" sz="2400" noProof="1">
                <a:solidFill>
                  <a:schemeClr val="tx2"/>
                </a:solidFill>
                <a:effectLst/>
              </a:rPr>
              <a:t>'</a:t>
            </a:r>
            <a:r>
              <a:rPr lang="en-US" sz="2400" noProof="1">
                <a:solidFill>
                  <a:schemeClr val="bg1"/>
                </a:solidFill>
                <a:effectLst/>
              </a:rPr>
              <a:t>./myModule.js</a:t>
            </a:r>
            <a:r>
              <a:rPr lang="en-US" sz="2400" noProof="1">
                <a:solidFill>
                  <a:schemeClr val="tx2"/>
                </a:solidFill>
                <a:effectLst/>
              </a:rPr>
              <a:t>'</a:t>
            </a:r>
            <a:r>
              <a:rPr lang="en-US" sz="2400" noProof="1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2177216" y="3834000"/>
            <a:ext cx="46482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chemeClr val="bg1"/>
                </a:solidFill>
                <a:effectLst/>
              </a:rPr>
              <a:t>module.exports</a:t>
            </a:r>
            <a:r>
              <a:rPr lang="en-US" sz="2400" noProof="1">
                <a:solidFill>
                  <a:schemeClr val="tx1"/>
                </a:solidFill>
                <a:effectLst/>
              </a:rPr>
              <a:t> = myModule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033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Installed from Node Package Manager (</a:t>
            </a:r>
            <a:r>
              <a:rPr lang="en-US" b="1" dirty="0">
                <a:solidFill>
                  <a:schemeClr val="bg1"/>
                </a:solidFill>
              </a:rPr>
              <a:t>NPM</a:t>
            </a:r>
            <a:r>
              <a:rPr lang="en-US" dirty="0"/>
              <a:t>)</a:t>
            </a:r>
          </a:p>
          <a:p>
            <a:r>
              <a:rPr lang="en-US" dirty="0"/>
              <a:t>Run from the terminal</a:t>
            </a:r>
          </a:p>
          <a:p>
            <a:pPr>
              <a:spcBef>
                <a:spcPts val="6600"/>
              </a:spcBef>
            </a:pPr>
            <a:r>
              <a:rPr lang="en-US" dirty="0"/>
              <a:t>To use in your code</a:t>
            </a:r>
          </a:p>
          <a:p>
            <a:pPr>
              <a:spcBef>
                <a:spcPts val="6600"/>
              </a:spcBef>
            </a:pPr>
            <a:r>
              <a:rPr lang="en-US" dirty="0"/>
              <a:t>To install globally (for use from the terminal)</a:t>
            </a:r>
          </a:p>
          <a:p>
            <a:endParaRPr lang="bg-BG" dirty="0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Third-Party Modules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2000" y="2565076"/>
            <a:ext cx="57785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2"/>
                </a:solidFill>
                <a:effectLst/>
              </a:rPr>
              <a:t>npm </a:t>
            </a:r>
            <a:r>
              <a:rPr lang="en-US" sz="2400" dirty="0">
                <a:solidFill>
                  <a:schemeClr val="bg1"/>
                </a:solidFill>
                <a:effectLst/>
              </a:rPr>
              <a:t>install </a:t>
            </a:r>
            <a:r>
              <a:rPr lang="en-US" sz="2400" dirty="0">
                <a:solidFill>
                  <a:schemeClr val="tx2"/>
                </a:solidFill>
                <a:effectLst/>
              </a:rPr>
              <a:t>express --save-exact</a:t>
            </a:r>
            <a:endParaRPr lang="en-US" sz="2400" i="1" dirty="0">
              <a:solidFill>
                <a:schemeClr val="accent1"/>
              </a:solidFill>
              <a:effectLst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2000" y="3936298"/>
            <a:ext cx="62230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2"/>
                </a:solidFill>
                <a:effectLst/>
              </a:rPr>
              <a:t>const express = require('</a:t>
            </a:r>
            <a:r>
              <a:rPr lang="en-US" sz="2400" dirty="0">
                <a:solidFill>
                  <a:schemeClr val="bg1"/>
                </a:solidFill>
                <a:effectLst/>
              </a:rPr>
              <a:t>express</a:t>
            </a:r>
            <a:r>
              <a:rPr lang="en-US" sz="2400" dirty="0">
                <a:solidFill>
                  <a:schemeClr val="tx2"/>
                </a:solidFill>
                <a:effectLst/>
              </a:rPr>
              <a:t>');</a:t>
            </a:r>
            <a:endParaRPr lang="en-US" sz="2400" i="1" dirty="0">
              <a:solidFill>
                <a:schemeClr val="accent1"/>
              </a:solidFill>
              <a:effectLst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62000" y="5486400"/>
            <a:ext cx="395605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2"/>
                </a:solidFill>
                <a:effectLst/>
              </a:rPr>
              <a:t>npm</a:t>
            </a:r>
            <a:r>
              <a:rPr lang="en-US" sz="2400" dirty="0">
                <a:solidFill>
                  <a:schemeClr val="tx2"/>
                </a:solidFill>
                <a:effectLst/>
              </a:rPr>
              <a:t> </a:t>
            </a:r>
            <a:r>
              <a:rPr lang="en-US" sz="2400">
                <a:solidFill>
                  <a:schemeClr val="bg1"/>
                </a:solidFill>
                <a:effectLst/>
              </a:rPr>
              <a:t>install</a:t>
            </a:r>
            <a:r>
              <a:rPr lang="en-US" sz="2400">
                <a:solidFill>
                  <a:schemeClr val="tx2"/>
                </a:solidFill>
                <a:effectLst/>
              </a:rPr>
              <a:t> mocha -g</a:t>
            </a:r>
            <a:endParaRPr lang="en-US" sz="2400" i="1" dirty="0">
              <a:solidFill>
                <a:schemeClr val="accent1"/>
              </a:solidFill>
              <a:effectLst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 txBox="1">
            <a:spLocks/>
          </p:cNvSpPr>
          <p:nvPr/>
        </p:nvSpPr>
        <p:spPr>
          <a:xfrm>
            <a:off x="11905430" y="66594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79207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6" cy="5546589"/>
          </a:xfrm>
        </p:spPr>
        <p:txBody>
          <a:bodyPr>
            <a:normAutofit/>
          </a:bodyPr>
          <a:lstStyle/>
          <a:p>
            <a:r>
              <a:rPr lang="en-US" sz="3400" dirty="0"/>
              <a:t>Includes all </a:t>
            </a:r>
            <a:r>
              <a:rPr lang="en-US" sz="3400" b="1" dirty="0">
                <a:solidFill>
                  <a:schemeClr val="bg1"/>
                </a:solidFill>
              </a:rPr>
              <a:t>functionalities </a:t>
            </a:r>
            <a:r>
              <a:rPr lang="en-US" sz="3400" dirty="0"/>
              <a:t>of Node.js</a:t>
            </a:r>
          </a:p>
          <a:p>
            <a:r>
              <a:rPr lang="en-US" sz="3400" dirty="0"/>
              <a:t>Load </a:t>
            </a:r>
            <a:r>
              <a:rPr lang="en-US" sz="3400" b="1" dirty="0">
                <a:solidFill>
                  <a:schemeClr val="bg1"/>
                </a:solidFill>
              </a:rPr>
              <a:t>automatically</a:t>
            </a:r>
            <a:r>
              <a:rPr lang="en-US" sz="3400" dirty="0"/>
              <a:t> when Node.js process starts</a:t>
            </a:r>
          </a:p>
          <a:p>
            <a:r>
              <a:rPr lang="en-US" sz="3400" dirty="0"/>
              <a:t>Need to be </a:t>
            </a:r>
            <a:r>
              <a:rPr lang="en-US" sz="3400" b="1" dirty="0">
                <a:solidFill>
                  <a:schemeClr val="bg1"/>
                </a:solidFill>
              </a:rPr>
              <a:t>imported</a:t>
            </a:r>
            <a:r>
              <a:rPr lang="en-US" sz="3400" dirty="0"/>
              <a:t> in order to be used</a:t>
            </a:r>
          </a:p>
          <a:p>
            <a:endParaRPr lang="en-US" sz="3600" dirty="0"/>
          </a:p>
          <a:p>
            <a:r>
              <a:rPr lang="en-US" sz="3400" dirty="0"/>
              <a:t>Commonly used modules are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http</a:t>
            </a:r>
            <a:r>
              <a:rPr lang="en-US" sz="3200" dirty="0"/>
              <a:t> - used to create Node.js server</a:t>
            </a:r>
          </a:p>
          <a:p>
            <a:pPr lvl="1">
              <a:buClr>
                <a:schemeClr val="tx1"/>
              </a:buClr>
            </a:pPr>
            <a:r>
              <a:rPr lang="en-US" sz="3200" b="1" dirty="0" err="1">
                <a:solidFill>
                  <a:schemeClr val="bg1"/>
                </a:solidFill>
              </a:rPr>
              <a:t>url</a:t>
            </a:r>
            <a:r>
              <a:rPr lang="en-US" sz="3200" dirty="0"/>
              <a:t>, </a:t>
            </a:r>
            <a:r>
              <a:rPr lang="en-US" sz="3200" b="1" dirty="0" err="1">
                <a:solidFill>
                  <a:schemeClr val="bg1"/>
                </a:solidFill>
              </a:rPr>
              <a:t>querystring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path</a:t>
            </a:r>
            <a:r>
              <a:rPr lang="en-US" sz="3200" dirty="0"/>
              <a:t>, </a:t>
            </a:r>
            <a:r>
              <a:rPr lang="en-US" sz="3200" b="1" dirty="0" err="1">
                <a:solidFill>
                  <a:schemeClr val="bg1"/>
                </a:solidFill>
              </a:rPr>
              <a:t>fs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Modules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541000" y="3286059"/>
            <a:ext cx="5885516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chemeClr val="bg1"/>
                </a:solidFill>
                <a:effectLst/>
              </a:rPr>
              <a:t>const</a:t>
            </a:r>
            <a:r>
              <a:rPr lang="en-US" sz="2400" noProof="1">
                <a:solidFill>
                  <a:schemeClr val="tx1"/>
                </a:solidFill>
                <a:effectLst/>
              </a:rPr>
              <a:t> module = </a:t>
            </a:r>
            <a:r>
              <a:rPr lang="en-US" sz="2400" noProof="1">
                <a:solidFill>
                  <a:schemeClr val="bg1"/>
                </a:solidFill>
                <a:effectLst/>
              </a:rPr>
              <a:t>require(</a:t>
            </a:r>
            <a:r>
              <a:rPr lang="en-US" sz="2400" noProof="1">
                <a:solidFill>
                  <a:schemeClr val="tx2"/>
                </a:solidFill>
                <a:effectLst/>
              </a:rPr>
              <a:t>'module'</a:t>
            </a:r>
            <a:r>
              <a:rPr lang="en-US" sz="2400" noProof="1">
                <a:solidFill>
                  <a:schemeClr val="bg1"/>
                </a:solidFill>
                <a:effectLst/>
              </a:rPr>
              <a:t>)</a:t>
            </a:r>
            <a:r>
              <a:rPr lang="en-US" sz="2400" noProof="1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0108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Module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Provides utilities for URL </a:t>
            </a:r>
            <a:r>
              <a:rPr lang="en-US" sz="3400" b="1" dirty="0">
                <a:solidFill>
                  <a:schemeClr val="bg1"/>
                </a:solidFill>
              </a:rPr>
              <a:t>resolution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parsing</a:t>
            </a:r>
          </a:p>
          <a:p>
            <a:pPr marL="0" indent="0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400" dirty="0"/>
              <a:t>Parses an address with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parse()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function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Returns an </a:t>
            </a:r>
            <a:r>
              <a:rPr lang="en-US" sz="3200" b="1" dirty="0">
                <a:solidFill>
                  <a:schemeClr val="bg1"/>
                </a:solidFill>
              </a:rPr>
              <a:t>object</a:t>
            </a:r>
            <a:r>
              <a:rPr lang="en-US" sz="3200" dirty="0"/>
              <a:t> with </a:t>
            </a:r>
            <a:r>
              <a:rPr lang="en-US" sz="3200" b="1" dirty="0">
                <a:solidFill>
                  <a:schemeClr val="bg1"/>
                </a:solidFill>
              </a:rPr>
              <a:t>info</a:t>
            </a:r>
            <a:r>
              <a:rPr lang="en-US" sz="3200" dirty="0"/>
              <a:t> about the </a:t>
            </a:r>
            <a:r>
              <a:rPr lang="en-US" sz="3200" b="1" dirty="0">
                <a:solidFill>
                  <a:schemeClr val="bg1"/>
                </a:solidFill>
              </a:rPr>
              <a:t>url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600" dirty="0"/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Splits</a:t>
            </a:r>
            <a:r>
              <a:rPr lang="en-US" sz="3400" dirty="0"/>
              <a:t> web address into </a:t>
            </a:r>
            <a:r>
              <a:rPr lang="en-US" sz="3400" b="1" dirty="0">
                <a:solidFill>
                  <a:schemeClr val="bg1"/>
                </a:solidFill>
              </a:rPr>
              <a:t>readable</a:t>
            </a:r>
            <a:r>
              <a:rPr lang="en-US" sz="3400" dirty="0"/>
              <a:t> parts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2181000" y="1820191"/>
            <a:ext cx="48768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const url = require(</a:t>
            </a:r>
            <a:r>
              <a:rPr lang="en-US" sz="2400" noProof="1">
                <a:solidFill>
                  <a:schemeClr val="tx2"/>
                </a:solidFill>
                <a:effectLst/>
              </a:rPr>
              <a:t>'</a:t>
            </a:r>
            <a:r>
              <a:rPr lang="en-US" sz="2400" noProof="1">
                <a:solidFill>
                  <a:schemeClr val="bg1"/>
                </a:solidFill>
                <a:effectLst/>
              </a:rPr>
              <a:t>url</a:t>
            </a:r>
            <a:r>
              <a:rPr lang="en-US" sz="2400" noProof="1">
                <a:solidFill>
                  <a:schemeClr val="tx2"/>
                </a:solidFill>
                <a:effectLst/>
              </a:rPr>
              <a:t>'</a:t>
            </a:r>
            <a:r>
              <a:rPr lang="en-US" sz="2400" noProof="1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2181000" y="3952809"/>
            <a:ext cx="57150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let urlObj = url.parse(</a:t>
            </a:r>
            <a:r>
              <a:rPr lang="en-US" sz="2400" noProof="1">
                <a:solidFill>
                  <a:schemeClr val="bg1"/>
                </a:solidFill>
                <a:effectLst/>
              </a:rPr>
              <a:t>req.url</a:t>
            </a:r>
            <a:r>
              <a:rPr lang="en-US" sz="2400" noProof="1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976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06162" y="1198268"/>
            <a:ext cx="9814234" cy="53087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 runtime environment for JS that runs on the server</a:t>
            </a:r>
          </a:p>
          <a:p>
            <a:r>
              <a:rPr lang="en-US" dirty="0"/>
              <a:t>Advantages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One language </a:t>
            </a:r>
            <a:r>
              <a:rPr lang="en-US" dirty="0"/>
              <a:t>for server and client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Asynchronous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Event</a:t>
            </a:r>
            <a:r>
              <a:rPr lang="en-US" dirty="0"/>
              <a:t> Driven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Very </a:t>
            </a:r>
            <a:r>
              <a:rPr lang="en-US" b="1" dirty="0">
                <a:solidFill>
                  <a:schemeClr val="bg1"/>
                </a:solidFill>
              </a:rPr>
              <a:t>fast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Efficient </a:t>
            </a:r>
            <a:r>
              <a:rPr lang="en-US" b="1" dirty="0">
                <a:solidFill>
                  <a:schemeClr val="bg1"/>
                </a:solidFill>
              </a:rPr>
              <a:t>package manager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Overview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40472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Parts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6000" y="1139636"/>
            <a:ext cx="9994236" cy="5546589"/>
          </a:xfrm>
        </p:spPr>
        <p:txBody>
          <a:bodyPr/>
          <a:lstStyle/>
          <a:p>
            <a:r>
              <a:rPr lang="en-US" dirty="0"/>
              <a:t>Host '</a:t>
            </a:r>
            <a:r>
              <a:rPr lang="en-US" b="1" dirty="0">
                <a:solidFill>
                  <a:schemeClr val="bg1"/>
                </a:solidFill>
              </a:rPr>
              <a:t>localhost:8080</a:t>
            </a:r>
            <a:r>
              <a:rPr lang="en-US" dirty="0"/>
              <a:t>'</a:t>
            </a:r>
          </a:p>
          <a:p>
            <a:endParaRPr lang="en-US" dirty="0"/>
          </a:p>
          <a:p>
            <a:r>
              <a:rPr lang="en-US" dirty="0"/>
              <a:t>Path '</a:t>
            </a:r>
            <a:r>
              <a:rPr lang="en-US" b="1" dirty="0">
                <a:solidFill>
                  <a:schemeClr val="bg1"/>
                </a:solidFill>
              </a:rPr>
              <a:t>/home</a:t>
            </a:r>
            <a:r>
              <a:rPr lang="en-US" dirty="0"/>
              <a:t>'</a:t>
            </a:r>
          </a:p>
          <a:p>
            <a:endParaRPr lang="en-US" dirty="0"/>
          </a:p>
          <a:p>
            <a:r>
              <a:rPr lang="en-US" dirty="0"/>
              <a:t>Search/query '</a:t>
            </a:r>
            <a:r>
              <a:rPr lang="en-US" b="1" dirty="0">
                <a:solidFill>
                  <a:schemeClr val="bg1"/>
                </a:solidFill>
              </a:rPr>
              <a:t>?year=2017&amp;month=february</a:t>
            </a:r>
            <a:r>
              <a:rPr lang="en-US" dirty="0"/>
              <a:t>'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451000" y="1842127"/>
            <a:ext cx="58050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let host = urlObj.</a:t>
            </a:r>
            <a:r>
              <a:rPr lang="en-US" sz="2400" noProof="1">
                <a:solidFill>
                  <a:schemeClr val="bg1"/>
                </a:solidFill>
                <a:effectLst/>
              </a:rPr>
              <a:t>host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451000" y="3197603"/>
            <a:ext cx="58050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let path = urlObj.</a:t>
            </a:r>
            <a:r>
              <a:rPr lang="en-US" sz="2400" noProof="1">
                <a:solidFill>
                  <a:schemeClr val="bg1"/>
                </a:solidFill>
                <a:effectLst/>
              </a:rPr>
              <a:t>pathname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2451000" y="5589000"/>
            <a:ext cx="58050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let search = urlObj.</a:t>
            </a:r>
            <a:r>
              <a:rPr lang="en-US" sz="2400" noProof="1">
                <a:solidFill>
                  <a:schemeClr val="bg1"/>
                </a:solidFill>
                <a:effectLst/>
              </a:rPr>
              <a:t>search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2451000" y="4695620"/>
            <a:ext cx="58050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let query = urlObj.</a:t>
            </a:r>
            <a:r>
              <a:rPr lang="en-US" sz="2400" noProof="1">
                <a:solidFill>
                  <a:schemeClr val="bg1"/>
                </a:solidFill>
                <a:effectLst/>
              </a:rPr>
              <a:t>query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193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String Module 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Provides utilities for </a:t>
            </a:r>
            <a:r>
              <a:rPr lang="en-US" b="1" dirty="0">
                <a:solidFill>
                  <a:schemeClr val="bg1"/>
                </a:solidFill>
              </a:rPr>
              <a:t>parsing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formatting</a:t>
            </a:r>
            <a:r>
              <a:rPr lang="en-US" dirty="0"/>
              <a:t> URL </a:t>
            </a:r>
            <a:br>
              <a:rPr lang="en-US" dirty="0"/>
            </a:br>
            <a:r>
              <a:rPr lang="en-US" dirty="0"/>
              <a:t>query strings</a:t>
            </a:r>
          </a:p>
          <a:p>
            <a:endParaRPr lang="en-US" dirty="0"/>
          </a:p>
          <a:p>
            <a:r>
              <a:rPr lang="en-US" dirty="0"/>
              <a:t>Parses a query string into an object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181000" y="2368920"/>
            <a:ext cx="76200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const queryString = require(</a:t>
            </a:r>
            <a:r>
              <a:rPr lang="en-US" sz="2400" noProof="1">
                <a:solidFill>
                  <a:schemeClr val="tx2"/>
                </a:solidFill>
                <a:effectLst/>
              </a:rPr>
              <a:t>'</a:t>
            </a:r>
            <a:r>
              <a:rPr lang="en-US" sz="2400" noProof="1">
                <a:solidFill>
                  <a:schemeClr val="bg1"/>
                </a:solidFill>
                <a:effectLst/>
              </a:rPr>
              <a:t>querystring</a:t>
            </a:r>
            <a:r>
              <a:rPr lang="en-US" sz="2400" noProof="1">
                <a:solidFill>
                  <a:schemeClr val="tx2"/>
                </a:solidFill>
                <a:effectLst/>
              </a:rPr>
              <a:t>'</a:t>
            </a:r>
            <a:r>
              <a:rPr lang="en-US" sz="2400" noProof="1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181000" y="3757862"/>
            <a:ext cx="6705601" cy="1033717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const qs = </a:t>
            </a:r>
            <a:r>
              <a:rPr lang="en-US" sz="2400" noProof="1">
                <a:solidFill>
                  <a:schemeClr val="bg1"/>
                </a:solidFill>
                <a:effectLst/>
              </a:rPr>
              <a:t>querystring</a:t>
            </a:r>
            <a:endParaRPr lang="bg-BG" sz="2400" noProof="1">
              <a:solidFill>
                <a:schemeClr val="bg1"/>
              </a:solidFill>
              <a:effectLst/>
            </a:endParaRPr>
          </a:p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chemeClr val="tx2"/>
                </a:solidFill>
                <a:effectLst/>
              </a:rPr>
              <a:t>.parse('</a:t>
            </a:r>
            <a:r>
              <a:rPr lang="en-US" sz="2400" noProof="1">
                <a:solidFill>
                  <a:schemeClr val="bg1"/>
                </a:solidFill>
                <a:effectLst/>
              </a:rPr>
              <a:t>year</a:t>
            </a:r>
            <a:r>
              <a:rPr lang="en-US" sz="2400" noProof="1">
                <a:solidFill>
                  <a:schemeClr val="tx2"/>
                </a:solidFill>
                <a:effectLst/>
              </a:rPr>
              <a:t>=</a:t>
            </a:r>
            <a:r>
              <a:rPr lang="en-US" sz="2400" noProof="1">
                <a:solidFill>
                  <a:schemeClr val="bg1"/>
                </a:solidFill>
                <a:effectLst/>
              </a:rPr>
              <a:t>2017</a:t>
            </a:r>
            <a:r>
              <a:rPr lang="en-US" sz="2400" noProof="1">
                <a:solidFill>
                  <a:schemeClr val="tx2"/>
                </a:solidFill>
                <a:effectLst/>
              </a:rPr>
              <a:t>&amp;</a:t>
            </a:r>
            <a:r>
              <a:rPr lang="en-US" sz="2400" noProof="1">
                <a:solidFill>
                  <a:schemeClr val="bg1"/>
                </a:solidFill>
                <a:effectLst/>
              </a:rPr>
              <a:t>month</a:t>
            </a:r>
            <a:r>
              <a:rPr lang="en-US" sz="2400" noProof="1">
                <a:solidFill>
                  <a:schemeClr val="tx2"/>
                </a:solidFill>
                <a:effectLst/>
              </a:rPr>
              <a:t>=</a:t>
            </a:r>
            <a:r>
              <a:rPr lang="en-US" sz="2400" noProof="1">
                <a:solidFill>
                  <a:schemeClr val="bg1"/>
                </a:solidFill>
                <a:effectLst/>
              </a:rPr>
              <a:t>february</a:t>
            </a:r>
            <a:r>
              <a:rPr lang="en-US" sz="2400" noProof="1">
                <a:solidFill>
                  <a:schemeClr val="tx2"/>
                </a:solidFill>
                <a:effectLst/>
              </a:rPr>
              <a:t>');</a:t>
            </a:r>
            <a:endParaRPr lang="en-US" sz="2400" noProof="1">
              <a:solidFill>
                <a:schemeClr val="tx1"/>
              </a:solidFill>
              <a:effectLst/>
            </a:endParaRP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2181001" y="5006946"/>
            <a:ext cx="67056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const year = qs.</a:t>
            </a:r>
            <a:r>
              <a:rPr lang="en-US" sz="2400" noProof="1">
                <a:solidFill>
                  <a:schemeClr val="bg1"/>
                </a:solidFill>
                <a:effectLst/>
              </a:rPr>
              <a:t>year</a:t>
            </a:r>
            <a:r>
              <a:rPr lang="en-US" sz="2400" noProof="1">
                <a:solidFill>
                  <a:schemeClr val="tx1"/>
                </a:solidFill>
                <a:effectLst/>
              </a:rPr>
              <a:t>;       </a:t>
            </a:r>
            <a:r>
              <a:rPr lang="en-US" sz="2400" noProof="1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2017</a:t>
            </a: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2180999" y="5809754"/>
            <a:ext cx="6705601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const month = qs.</a:t>
            </a:r>
            <a:r>
              <a:rPr lang="en-US" sz="2400" noProof="1">
                <a:solidFill>
                  <a:schemeClr val="bg1"/>
                </a:solidFill>
                <a:effectLst/>
              </a:rPr>
              <a:t>month</a:t>
            </a:r>
            <a:r>
              <a:rPr lang="en-US" sz="2400" noProof="1">
                <a:solidFill>
                  <a:schemeClr val="tx1"/>
                </a:solidFill>
                <a:effectLst/>
              </a:rPr>
              <a:t>;    </a:t>
            </a:r>
            <a:r>
              <a:rPr lang="en-US" sz="2400" noProof="1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february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353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1493219"/>
            <a:ext cx="2784789" cy="26589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Node.js Web Server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1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2136000" y="1121144"/>
            <a:ext cx="10056000" cy="5276048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>
              <a:buClr>
                <a:schemeClr val="tx1"/>
              </a:buClr>
            </a:pPr>
            <a:r>
              <a:rPr lang="en-US" sz="4300" dirty="0"/>
              <a:t>All </a:t>
            </a:r>
            <a:r>
              <a:rPr lang="en-US" sz="4300" b="1" dirty="0">
                <a:solidFill>
                  <a:schemeClr val="bg1"/>
                </a:solidFill>
              </a:rPr>
              <a:t>physical</a:t>
            </a:r>
            <a:r>
              <a:rPr lang="en-US" sz="4300" dirty="0"/>
              <a:t> servers have </a:t>
            </a:r>
            <a:r>
              <a:rPr lang="en-US" sz="4300" b="1" dirty="0">
                <a:solidFill>
                  <a:schemeClr val="bg1"/>
                </a:solidFill>
              </a:rPr>
              <a:t>hardware</a:t>
            </a:r>
          </a:p>
          <a:p>
            <a:pPr>
              <a:buClr>
                <a:schemeClr val="tx1"/>
              </a:buClr>
            </a:pPr>
            <a:r>
              <a:rPr lang="en-US" sz="4300" dirty="0"/>
              <a:t>The hardware is controlled by the </a:t>
            </a:r>
            <a:r>
              <a:rPr lang="en-US" sz="4300" b="1" dirty="0">
                <a:solidFill>
                  <a:schemeClr val="bg1"/>
                </a:solidFill>
              </a:rPr>
              <a:t>operating system</a:t>
            </a:r>
          </a:p>
          <a:p>
            <a:pPr>
              <a:buClr>
                <a:schemeClr val="tx1"/>
              </a:buClr>
            </a:pPr>
            <a:r>
              <a:rPr lang="en-US" sz="4300" b="1" dirty="0">
                <a:solidFill>
                  <a:schemeClr val="bg1"/>
                </a:solidFill>
              </a:rPr>
              <a:t>Web servers </a:t>
            </a:r>
            <a:r>
              <a:rPr lang="en-US" sz="4300" dirty="0"/>
              <a:t>are </a:t>
            </a:r>
            <a:r>
              <a:rPr lang="en-US" sz="4300" b="1" dirty="0">
                <a:solidFill>
                  <a:schemeClr val="bg1"/>
                </a:solidFill>
              </a:rPr>
              <a:t>software</a:t>
            </a:r>
            <a:r>
              <a:rPr lang="en-US" sz="4300" dirty="0"/>
              <a:t> products that use the </a:t>
            </a:r>
            <a:br>
              <a:rPr lang="en-US" sz="4300" dirty="0"/>
            </a:br>
            <a:r>
              <a:rPr lang="en-US" sz="4300" dirty="0"/>
              <a:t>operating</a:t>
            </a:r>
            <a:r>
              <a:rPr lang="bg-BG" sz="4300" dirty="0"/>
              <a:t> </a:t>
            </a:r>
            <a:r>
              <a:rPr lang="en-US" sz="4300" dirty="0"/>
              <a:t>system to </a:t>
            </a:r>
            <a:r>
              <a:rPr lang="en-US" sz="4300" b="1" dirty="0">
                <a:solidFill>
                  <a:schemeClr val="bg1"/>
                </a:solidFill>
              </a:rPr>
              <a:t>handle web requests</a:t>
            </a:r>
          </a:p>
          <a:p>
            <a:pPr lvl="1"/>
            <a:r>
              <a:rPr lang="en-US" sz="4000" dirty="0"/>
              <a:t>Web servers </a:t>
            </a:r>
            <a:r>
              <a:rPr lang="en-US" sz="4000" b="1" dirty="0">
                <a:solidFill>
                  <a:schemeClr val="bg1"/>
                </a:solidFill>
              </a:rPr>
              <a:t>serve</a:t>
            </a:r>
            <a:r>
              <a:rPr lang="en-US" sz="4000" dirty="0"/>
              <a:t> Web content</a:t>
            </a:r>
          </a:p>
          <a:p>
            <a:pPr>
              <a:buClr>
                <a:schemeClr val="tx1"/>
              </a:buClr>
            </a:pPr>
            <a:r>
              <a:rPr lang="en-US" sz="4300" dirty="0"/>
              <a:t>The requests are </a:t>
            </a:r>
            <a:r>
              <a:rPr lang="en-US" sz="4300" b="1" dirty="0">
                <a:solidFill>
                  <a:schemeClr val="bg1"/>
                </a:solidFill>
              </a:rPr>
              <a:t>redirected to other software </a:t>
            </a:r>
            <a:r>
              <a:rPr lang="en-US" sz="4300" dirty="0"/>
              <a:t>products </a:t>
            </a:r>
            <a:br>
              <a:rPr lang="en-US" sz="4300" dirty="0"/>
            </a:br>
            <a:r>
              <a:rPr lang="en-US" sz="4300" dirty="0"/>
              <a:t>(ASP.NET, PHP, etc.), depending on the webserver </a:t>
            </a:r>
            <a:br>
              <a:rPr lang="en-US" sz="4300" dirty="0"/>
            </a:br>
            <a:r>
              <a:rPr lang="en-US" sz="4300" b="1" dirty="0">
                <a:solidFill>
                  <a:schemeClr val="bg1"/>
                </a:solidFill>
              </a:rPr>
              <a:t>settings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537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Creating a simple Node.js web server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Web Server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96000" y="2034000"/>
            <a:ext cx="10333950" cy="30469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>
                <a:solidFill>
                  <a:schemeClr val="tx2"/>
                </a:solidFill>
                <a:effectLst/>
              </a:rPr>
              <a:t>const </a:t>
            </a:r>
            <a:r>
              <a:rPr lang="en-US" sz="2400" noProof="1">
                <a:solidFill>
                  <a:schemeClr val="bg1"/>
                </a:solidFill>
                <a:effectLst/>
              </a:rPr>
              <a:t>http</a:t>
            </a:r>
            <a:r>
              <a:rPr lang="en-US" sz="2400" noProof="1">
                <a:solidFill>
                  <a:schemeClr val="tx2"/>
                </a:solidFill>
                <a:effectLst/>
              </a:rPr>
              <a:t> = </a:t>
            </a:r>
            <a:r>
              <a:rPr lang="en-US" sz="2400" noProof="1">
                <a:solidFill>
                  <a:schemeClr val="bg1"/>
                </a:solidFill>
                <a:effectLst/>
              </a:rPr>
              <a:t>require</a:t>
            </a:r>
            <a:r>
              <a:rPr lang="en-US" sz="2400" noProof="1">
                <a:solidFill>
                  <a:schemeClr val="tx2"/>
                </a:solidFill>
                <a:effectLst/>
              </a:rPr>
              <a:t>(</a:t>
            </a:r>
            <a:r>
              <a:rPr lang="en-US" sz="2400" noProof="1">
                <a:solidFill>
                  <a:schemeClr val="bg1"/>
                </a:solidFill>
                <a:effectLst/>
              </a:rPr>
              <a:t>'http'</a:t>
            </a:r>
            <a:r>
              <a:rPr lang="en-US" sz="2400" noProof="1">
                <a:solidFill>
                  <a:schemeClr val="tx2"/>
                </a:solidFill>
                <a:effectLst/>
              </a:rPr>
              <a:t>);</a:t>
            </a:r>
          </a:p>
          <a:p>
            <a:endParaRPr lang="en-US" sz="2400" noProof="1">
              <a:solidFill>
                <a:schemeClr val="tx2"/>
              </a:solidFill>
              <a:effectLst/>
            </a:endParaRPr>
          </a:p>
          <a:p>
            <a:r>
              <a:rPr lang="en-US" sz="2400" noProof="1">
                <a:solidFill>
                  <a:schemeClr val="tx2"/>
                </a:solidFill>
                <a:effectLst/>
              </a:rPr>
              <a:t>http.</a:t>
            </a:r>
            <a:r>
              <a:rPr lang="en-US" sz="2400" noProof="1">
                <a:solidFill>
                  <a:schemeClr val="bg1"/>
                </a:solidFill>
                <a:effectLst/>
              </a:rPr>
              <a:t>createServer</a:t>
            </a:r>
            <a:r>
              <a:rPr lang="en-US" sz="2400" noProof="1">
                <a:solidFill>
                  <a:schemeClr val="tx2"/>
                </a:solidFill>
                <a:effectLst/>
              </a:rPr>
              <a:t>((req, res) =&gt; {</a:t>
            </a:r>
          </a:p>
          <a:p>
            <a:r>
              <a:rPr lang="en-US" sz="2400" noProof="1">
                <a:solidFill>
                  <a:schemeClr val="tx2"/>
                </a:solidFill>
                <a:effectLst/>
              </a:rPr>
              <a:t>  res.</a:t>
            </a:r>
            <a:r>
              <a:rPr lang="en-US" sz="2400" noProof="1">
                <a:solidFill>
                  <a:schemeClr val="bg1"/>
                </a:solidFill>
                <a:effectLst/>
              </a:rPr>
              <a:t>write</a:t>
            </a:r>
            <a:r>
              <a:rPr lang="en-US" sz="2400" noProof="1">
                <a:solidFill>
                  <a:schemeClr val="tx2"/>
                </a:solidFill>
                <a:effectLst/>
              </a:rPr>
              <a:t>('Hi!');</a:t>
            </a:r>
          </a:p>
          <a:p>
            <a:r>
              <a:rPr lang="en-US" sz="2400" noProof="1">
                <a:solidFill>
                  <a:schemeClr val="tx2"/>
                </a:solidFill>
                <a:effectLst/>
              </a:rPr>
              <a:t>  res.</a:t>
            </a:r>
            <a:r>
              <a:rPr lang="en-US" sz="2400" noProof="1">
                <a:solidFill>
                  <a:schemeClr val="bg1"/>
                </a:solidFill>
                <a:effectLst/>
              </a:rPr>
              <a:t>end</a:t>
            </a:r>
            <a:r>
              <a:rPr lang="en-US" sz="2400" noProof="1">
                <a:solidFill>
                  <a:schemeClr val="tx2"/>
                </a:solidFill>
                <a:effectLst/>
              </a:rPr>
              <a:t>();</a:t>
            </a:r>
          </a:p>
          <a:p>
            <a:r>
              <a:rPr lang="en-US" sz="2400" noProof="1">
                <a:solidFill>
                  <a:schemeClr val="tx2"/>
                </a:solidFill>
                <a:effectLst/>
              </a:rPr>
              <a:t>}).</a:t>
            </a:r>
            <a:r>
              <a:rPr lang="en-US" sz="2400" noProof="1">
                <a:solidFill>
                  <a:schemeClr val="bg1"/>
                </a:solidFill>
                <a:effectLst/>
              </a:rPr>
              <a:t>listen</a:t>
            </a:r>
            <a:r>
              <a:rPr lang="en-US" sz="2400" noProof="1">
                <a:solidFill>
                  <a:schemeClr val="tx2"/>
                </a:solidFill>
                <a:effectLst/>
              </a:rPr>
              <a:t>(1337);</a:t>
            </a:r>
          </a:p>
          <a:p>
            <a:endParaRPr lang="en-US" sz="2400" noProof="1">
              <a:solidFill>
                <a:schemeClr val="tx2"/>
              </a:solidFill>
              <a:effectLst/>
            </a:endParaRPr>
          </a:p>
          <a:p>
            <a:r>
              <a:rPr lang="en-US" sz="2400" noProof="1">
                <a:solidFill>
                  <a:schemeClr val="tx2"/>
                </a:solidFill>
                <a:effectLst/>
              </a:rPr>
              <a:t>console.log('Node.js server running on port 1337');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87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-381000"/>
            <a:ext cx="4495800" cy="449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Request &amp; Response Wrappers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1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E728A2-44E7-47D8-A526-70238A746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Request Wrapper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Used to </a:t>
            </a:r>
            <a:r>
              <a:rPr lang="en-US" sz="3400" b="1" dirty="0">
                <a:solidFill>
                  <a:schemeClr val="bg1"/>
                </a:solidFill>
              </a:rPr>
              <a:t>handle</a:t>
            </a:r>
            <a:r>
              <a:rPr lang="en-US" sz="3400" dirty="0"/>
              <a:t> incoming http requests</a:t>
            </a:r>
          </a:p>
          <a:p>
            <a:r>
              <a:rPr lang="en-US" sz="3400" dirty="0"/>
              <a:t>Properties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httpVersion</a:t>
            </a:r>
            <a:r>
              <a:rPr lang="en-US" sz="3200" dirty="0"/>
              <a:t> - '1.1' or '1.0'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headers</a:t>
            </a:r>
            <a:r>
              <a:rPr lang="en-US" sz="3200" dirty="0"/>
              <a:t> - object for request headers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method</a:t>
            </a:r>
            <a:r>
              <a:rPr lang="en-US" sz="3200" dirty="0"/>
              <a:t> - 'GET', 'POST', etc.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url</a:t>
            </a:r>
            <a:r>
              <a:rPr lang="en-US" sz="3200" dirty="0"/>
              <a:t> - the URL of the request</a:t>
            </a:r>
          </a:p>
          <a:p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05430" y="66594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073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D40696-6B34-4C52-B053-DAFBE4FA1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Wrapper Example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46B2DFB-2FDA-42F4-A772-7A2D9F6788BE}"/>
              </a:ext>
            </a:extLst>
          </p:cNvPr>
          <p:cNvSpPr txBox="1">
            <a:spLocks/>
          </p:cNvSpPr>
          <p:nvPr/>
        </p:nvSpPr>
        <p:spPr>
          <a:xfrm>
            <a:off x="1139825" y="1752600"/>
            <a:ext cx="9912350" cy="42545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SzPct val="80000"/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SzPct val="80000"/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600" noProof="1">
                <a:solidFill>
                  <a:schemeClr val="tx1"/>
                </a:solidFill>
                <a:effectLst/>
              </a:rPr>
              <a:t>const </a:t>
            </a:r>
            <a:r>
              <a:rPr lang="en-US" sz="2600" noProof="1">
                <a:solidFill>
                  <a:schemeClr val="bg1"/>
                </a:solidFill>
                <a:effectLst/>
              </a:rPr>
              <a:t>http</a:t>
            </a:r>
            <a:r>
              <a:rPr lang="en-US" sz="2600" noProof="1">
                <a:solidFill>
                  <a:schemeClr val="tx1"/>
                </a:solidFill>
                <a:effectLst/>
              </a:rPr>
              <a:t> = require('http');</a:t>
            </a:r>
          </a:p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600" noProof="1">
                <a:solidFill>
                  <a:schemeClr val="tx1"/>
                </a:solidFill>
                <a:effectLst/>
              </a:rPr>
              <a:t>const </a:t>
            </a:r>
            <a:r>
              <a:rPr lang="en-US" sz="2600" noProof="1">
                <a:solidFill>
                  <a:schemeClr val="bg1"/>
                </a:solidFill>
                <a:effectLst/>
              </a:rPr>
              <a:t>url</a:t>
            </a:r>
            <a:r>
              <a:rPr lang="en-US" sz="2600" noProof="1">
                <a:solidFill>
                  <a:schemeClr val="tx1"/>
                </a:solidFill>
                <a:effectLst/>
              </a:rPr>
              <a:t> = require('url');</a:t>
            </a:r>
          </a:p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600" noProof="1">
                <a:solidFill>
                  <a:schemeClr val="tx1"/>
                </a:solidFill>
                <a:effectLst/>
              </a:rPr>
              <a:t>const </a:t>
            </a:r>
            <a:r>
              <a:rPr lang="en-US" sz="2600" noProof="1">
                <a:solidFill>
                  <a:schemeClr val="bg1"/>
                </a:solidFill>
                <a:effectLst/>
              </a:rPr>
              <a:t>port</a:t>
            </a:r>
            <a:r>
              <a:rPr lang="en-US" sz="2600" noProof="1">
                <a:solidFill>
                  <a:schemeClr val="tx1"/>
                </a:solidFill>
                <a:effectLst/>
              </a:rPr>
              <a:t> = 1337;</a:t>
            </a:r>
          </a:p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endParaRPr lang="en-US" sz="2600" noProof="1">
              <a:solidFill>
                <a:schemeClr val="tx1"/>
              </a:solidFill>
              <a:effectLst/>
            </a:endParaRPr>
          </a:p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600" noProof="1">
                <a:solidFill>
                  <a:schemeClr val="tx1"/>
                </a:solidFill>
                <a:effectLst/>
              </a:rPr>
              <a:t>http.</a:t>
            </a:r>
            <a:r>
              <a:rPr lang="en-US" sz="2600" noProof="1">
                <a:solidFill>
                  <a:schemeClr val="bg1"/>
                </a:solidFill>
                <a:effectLst/>
              </a:rPr>
              <a:t>createServer</a:t>
            </a:r>
            <a:r>
              <a:rPr lang="en-US" sz="2600" noProof="1">
                <a:solidFill>
                  <a:schemeClr val="tx1"/>
                </a:solidFill>
                <a:effectLst/>
              </a:rPr>
              <a:t>((</a:t>
            </a:r>
            <a:r>
              <a:rPr lang="en-US" sz="2600" noProof="1">
                <a:solidFill>
                  <a:schemeClr val="bg1"/>
                </a:solidFill>
                <a:effectLst/>
              </a:rPr>
              <a:t>req</a:t>
            </a:r>
            <a:r>
              <a:rPr lang="en-US" sz="2600" noProof="1">
                <a:solidFill>
                  <a:schemeClr val="tx1"/>
                </a:solidFill>
                <a:effectLst/>
              </a:rPr>
              <a:t>, res) =&gt; {</a:t>
            </a:r>
          </a:p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600" noProof="1">
                <a:solidFill>
                  <a:schemeClr val="tx1"/>
                </a:solidFill>
                <a:effectLst/>
              </a:rPr>
              <a:t>  let path = url.parse(</a:t>
            </a:r>
            <a:r>
              <a:rPr lang="en-US" sz="2600" noProof="1">
                <a:solidFill>
                  <a:schemeClr val="bg1"/>
                </a:solidFill>
                <a:effectLst/>
              </a:rPr>
              <a:t>req</a:t>
            </a:r>
            <a:r>
              <a:rPr lang="en-US" sz="2600" noProof="1">
                <a:solidFill>
                  <a:schemeClr val="tx1"/>
                </a:solidFill>
                <a:effectLst/>
              </a:rPr>
              <a:t>['url']).pathname;</a:t>
            </a:r>
          </a:p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600" noProof="1">
                <a:solidFill>
                  <a:schemeClr val="tx1"/>
                </a:solidFill>
                <a:effectLst/>
              </a:rPr>
              <a:t>  if (path === '</a:t>
            </a:r>
            <a:r>
              <a:rPr lang="en-US" sz="2600" noProof="1">
                <a:solidFill>
                  <a:schemeClr val="bg1"/>
                </a:solidFill>
                <a:effectLst/>
              </a:rPr>
              <a:t>/</a:t>
            </a:r>
            <a:r>
              <a:rPr lang="en-US" sz="2600" noProof="1">
                <a:solidFill>
                  <a:schemeClr val="tx1"/>
                </a:solidFill>
                <a:effectLst/>
              </a:rPr>
              <a:t>') {</a:t>
            </a:r>
          </a:p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600" noProof="1">
                <a:solidFill>
                  <a:schemeClr val="tx1"/>
                </a:solidFill>
                <a:effectLst/>
              </a:rPr>
              <a:t>     </a:t>
            </a:r>
            <a:r>
              <a:rPr lang="en-US" sz="2600" noProof="1">
                <a:solidFill>
                  <a:schemeClr val="accent2"/>
                </a:solidFill>
                <a:effectLst/>
              </a:rPr>
              <a:t>//</a:t>
            </a:r>
            <a:r>
              <a:rPr lang="en-US" sz="2600" i="1" noProof="1">
                <a:solidFill>
                  <a:schemeClr val="accent2"/>
                </a:solidFill>
                <a:effectLst/>
              </a:rPr>
              <a:t> TODO: Send 'Welcome to home page!'</a:t>
            </a:r>
          </a:p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600" noProof="1">
                <a:solidFill>
                  <a:schemeClr val="tx1"/>
                </a:solidFill>
                <a:effectLst/>
              </a:rPr>
              <a:t>  }</a:t>
            </a:r>
          </a:p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600" noProof="1">
                <a:solidFill>
                  <a:schemeClr val="tx1"/>
                </a:solidFill>
                <a:effectLst/>
              </a:rPr>
              <a:t>}).</a:t>
            </a:r>
            <a:r>
              <a:rPr lang="en-US" sz="2600" noProof="1">
                <a:solidFill>
                  <a:schemeClr val="bg1"/>
                </a:solidFill>
                <a:effectLst/>
              </a:rPr>
              <a:t>listen</a:t>
            </a:r>
            <a:r>
              <a:rPr lang="en-US" sz="2600" noProof="1">
                <a:solidFill>
                  <a:schemeClr val="tx1"/>
                </a:solidFill>
                <a:effectLst/>
              </a:rPr>
              <a:t>(port);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628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Used to </a:t>
            </a:r>
            <a:r>
              <a:rPr lang="en-US" sz="3400" b="1" dirty="0">
                <a:solidFill>
                  <a:schemeClr val="bg1"/>
                </a:solidFill>
              </a:rPr>
              <a:t>retrieve</a:t>
            </a:r>
            <a:r>
              <a:rPr lang="en-US" sz="3400" dirty="0"/>
              <a:t> a </a:t>
            </a:r>
            <a:r>
              <a:rPr lang="en-US" sz="3400" b="1" dirty="0">
                <a:solidFill>
                  <a:schemeClr val="bg1"/>
                </a:solidFill>
              </a:rPr>
              <a:t>response</a:t>
            </a:r>
            <a:r>
              <a:rPr lang="en-US" sz="3400" dirty="0"/>
              <a:t> to the </a:t>
            </a:r>
            <a:r>
              <a:rPr lang="en-US" sz="3400" b="1" dirty="0">
                <a:solidFill>
                  <a:schemeClr val="bg1"/>
                </a:solidFill>
              </a:rPr>
              <a:t>client</a:t>
            </a:r>
          </a:p>
          <a:p>
            <a:r>
              <a:rPr lang="en-US" sz="3400" dirty="0"/>
              <a:t>Functions</a:t>
            </a:r>
          </a:p>
          <a:p>
            <a:pPr lvl="1"/>
            <a:r>
              <a:rPr lang="en-US" sz="3200" dirty="0"/>
              <a:t>Create </a:t>
            </a:r>
            <a:r>
              <a:rPr lang="en-US" sz="3200" b="1" dirty="0">
                <a:solidFill>
                  <a:schemeClr val="bg1"/>
                </a:solidFill>
              </a:rPr>
              <a:t>response header</a:t>
            </a:r>
          </a:p>
          <a:p>
            <a:pPr lvl="1"/>
            <a:r>
              <a:rPr lang="en-US" sz="3200" dirty="0"/>
              <a:t>Send the actual </a:t>
            </a:r>
            <a:r>
              <a:rPr lang="en-US" sz="3200" b="1" dirty="0">
                <a:solidFill>
                  <a:schemeClr val="bg1"/>
                </a:solidFill>
              </a:rPr>
              <a:t>content</a:t>
            </a:r>
            <a:r>
              <a:rPr lang="en-US" sz="3200" dirty="0"/>
              <a:t> to the </a:t>
            </a:r>
            <a:r>
              <a:rPr lang="en-US" sz="3200" b="1" dirty="0">
                <a:solidFill>
                  <a:schemeClr val="bg1"/>
                </a:solidFill>
              </a:rPr>
              <a:t>client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End</a:t>
            </a:r>
            <a:r>
              <a:rPr lang="en-US" sz="3200" dirty="0"/>
              <a:t> the response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76EC17-1867-449F-BB95-976956EDC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Response Wrapper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2D045AB-C865-4C97-A056-39DDC6E95BF0}"/>
              </a:ext>
            </a:extLst>
          </p:cNvPr>
          <p:cNvSpPr txBox="1">
            <a:spLocks/>
          </p:cNvSpPr>
          <p:nvPr/>
        </p:nvSpPr>
        <p:spPr>
          <a:xfrm>
            <a:off x="304800" y="1137779"/>
            <a:ext cx="8686800" cy="560098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141" indent="0">
              <a:buClr>
                <a:schemeClr val="tx1"/>
              </a:buClr>
              <a:buSzPct val="80000"/>
              <a:buNone/>
              <a:defRPr/>
            </a:pPr>
            <a:endParaRPr lang="en-US" sz="3200" dirty="0">
              <a:latin typeface="Calibri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129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800B21-0486-4E76-97C5-97E3BB65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Wrapper Example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E3200F6-C6E4-40E7-BFF3-981E8639F42F}"/>
              </a:ext>
            </a:extLst>
          </p:cNvPr>
          <p:cNvSpPr txBox="1">
            <a:spLocks/>
          </p:cNvSpPr>
          <p:nvPr/>
        </p:nvSpPr>
        <p:spPr>
          <a:xfrm>
            <a:off x="817563" y="1517650"/>
            <a:ext cx="10556875" cy="42545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SzPct val="80000"/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SzPct val="80000"/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600" dirty="0">
                <a:solidFill>
                  <a:schemeClr val="tx1"/>
                </a:solidFill>
                <a:effectLst/>
              </a:rPr>
              <a:t>const http = require('http');</a:t>
            </a: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600" dirty="0">
                <a:solidFill>
                  <a:schemeClr val="tx1"/>
                </a:solidFill>
                <a:effectLst/>
              </a:rPr>
              <a:t>const port = 3000;</a:t>
            </a: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endParaRPr lang="en-US" sz="2600" dirty="0">
              <a:solidFill>
                <a:schemeClr val="tx1"/>
              </a:solidFill>
              <a:effectLst/>
            </a:endParaRP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600" dirty="0">
                <a:solidFill>
                  <a:schemeClr val="tx1"/>
                </a:solidFill>
                <a:effectLst/>
              </a:rPr>
              <a:t>http.createServer((req, res) =&gt; {</a:t>
            </a: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600" dirty="0">
                <a:solidFill>
                  <a:schemeClr val="tx1"/>
                </a:solidFill>
                <a:effectLst/>
              </a:rPr>
              <a:t>  res.</a:t>
            </a:r>
            <a:r>
              <a:rPr lang="en-US" sz="2600" dirty="0">
                <a:solidFill>
                  <a:schemeClr val="bg1"/>
                </a:solidFill>
                <a:effectLst/>
              </a:rPr>
              <a:t>writeHead</a:t>
            </a:r>
            <a:r>
              <a:rPr lang="en-US" sz="2600" dirty="0">
                <a:solidFill>
                  <a:schemeClr val="tx1"/>
                </a:solidFill>
                <a:effectLst/>
              </a:rPr>
              <a:t>(</a:t>
            </a:r>
            <a:r>
              <a:rPr lang="en-US" sz="2600" dirty="0">
                <a:solidFill>
                  <a:schemeClr val="bg1"/>
                </a:solidFill>
                <a:effectLst/>
              </a:rPr>
              <a:t>200</a:t>
            </a:r>
            <a:r>
              <a:rPr lang="en-US" sz="2600" dirty="0">
                <a:solidFill>
                  <a:schemeClr val="tx1"/>
                </a:solidFill>
                <a:effectLst/>
              </a:rPr>
              <a:t>, { </a:t>
            </a:r>
            <a:r>
              <a:rPr lang="en-US" sz="2600" i="1" dirty="0">
                <a:solidFill>
                  <a:schemeClr val="accent2"/>
                </a:solidFill>
                <a:effectLst/>
              </a:rPr>
              <a:t>// Response Status Code</a:t>
            </a: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600" dirty="0">
                <a:solidFill>
                  <a:schemeClr val="tx1"/>
                </a:solidFill>
                <a:effectLst/>
              </a:rPr>
              <a:t>    'Content-Type': 'text/plain'</a:t>
            </a: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600" dirty="0">
                <a:solidFill>
                  <a:schemeClr val="tx1"/>
                </a:solidFill>
                <a:effectLst/>
              </a:rPr>
              <a:t>  }); </a:t>
            </a: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600" dirty="0">
                <a:solidFill>
                  <a:schemeClr val="tx1"/>
                </a:solidFill>
                <a:effectLst/>
              </a:rPr>
              <a:t>  res.</a:t>
            </a:r>
            <a:r>
              <a:rPr lang="en-US" sz="2600" dirty="0">
                <a:solidFill>
                  <a:schemeClr val="bg1"/>
                </a:solidFill>
                <a:effectLst/>
              </a:rPr>
              <a:t>write</a:t>
            </a:r>
            <a:r>
              <a:rPr lang="en-US" sz="2600" dirty="0">
                <a:solidFill>
                  <a:schemeClr val="tx1"/>
                </a:solidFill>
                <a:effectLst/>
              </a:rPr>
              <a:t>('Hello from Node.js'); </a:t>
            </a:r>
            <a:r>
              <a:rPr lang="en-US" sz="2600" i="1" dirty="0">
                <a:solidFill>
                  <a:schemeClr val="accent2"/>
                </a:solidFill>
                <a:effectLst/>
              </a:rPr>
              <a:t>// UTF-8 Encoding</a:t>
            </a: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600" dirty="0">
                <a:solidFill>
                  <a:schemeClr val="tx1"/>
                </a:solidFill>
                <a:effectLst/>
              </a:rPr>
              <a:t>  res.</a:t>
            </a:r>
            <a:r>
              <a:rPr lang="en-US" sz="2600" dirty="0">
                <a:solidFill>
                  <a:schemeClr val="bg1"/>
                </a:solidFill>
                <a:effectLst/>
              </a:rPr>
              <a:t>end</a:t>
            </a:r>
            <a:r>
              <a:rPr lang="en-US" sz="2600" dirty="0">
                <a:solidFill>
                  <a:schemeClr val="tx1"/>
                </a:solidFill>
                <a:effectLst/>
              </a:rPr>
              <a:t>(); </a:t>
            </a:r>
            <a:r>
              <a:rPr lang="en-US" sz="2600" i="1" dirty="0">
                <a:solidFill>
                  <a:schemeClr val="accent2"/>
                </a:solidFill>
                <a:effectLst/>
              </a:rPr>
              <a:t>// Always End the Response</a:t>
            </a: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600" dirty="0">
                <a:solidFill>
                  <a:schemeClr val="tx1"/>
                </a:solidFill>
                <a:effectLst/>
              </a:rPr>
              <a:t>}).listen(port);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666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Go to </a:t>
            </a:r>
            <a:r>
              <a:rPr lang="en-US" b="1" dirty="0">
                <a:hlinkClick r:id="rId3"/>
              </a:rPr>
              <a:t>http://nodejs.org</a:t>
            </a:r>
            <a:r>
              <a:rPr lang="en-US" b="1" dirty="0"/>
              <a:t> </a:t>
            </a:r>
            <a:r>
              <a:rPr lang="en-US" dirty="0"/>
              <a:t>and install the latest version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check the currently installed version of the node, type in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command prompt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terminal</a:t>
            </a:r>
            <a:r>
              <a:rPr lang="en-US" dirty="0"/>
              <a:t>: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bg-BG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4967542" y="5819639"/>
            <a:ext cx="2295271" cy="71055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3200" dirty="0">
                <a:solidFill>
                  <a:schemeClr val="tx1"/>
                </a:solidFill>
                <a:effectLst/>
              </a:rPr>
              <a:t>node -v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604" y="1764000"/>
            <a:ext cx="4411146" cy="27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65810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40" y="394227"/>
            <a:ext cx="3123387" cy="3835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241375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492559" y="1641311"/>
            <a:ext cx="8331668" cy="52439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2"/>
                </a:solidFill>
              </a:rPr>
              <a:t>Node.js is a </a:t>
            </a:r>
            <a:r>
              <a:rPr lang="en-US" sz="3200" b="1" dirty="0">
                <a:solidFill>
                  <a:schemeClr val="bg1"/>
                </a:solidFill>
              </a:rPr>
              <a:t>fast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asynchronous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efficient </a:t>
            </a:r>
            <a:r>
              <a:rPr lang="en-US" sz="3200" b="1" dirty="0">
                <a:solidFill>
                  <a:schemeClr val="bg1"/>
                </a:solidFill>
              </a:rPr>
              <a:t>package manager</a:t>
            </a:r>
          </a:p>
          <a:p>
            <a:r>
              <a:rPr lang="en-US" sz="3200" dirty="0">
                <a:solidFill>
                  <a:schemeClr val="bg2"/>
                </a:solidFill>
              </a:rPr>
              <a:t>Applications can be </a:t>
            </a:r>
            <a:r>
              <a:rPr lang="en-US" sz="3200" b="1" dirty="0">
                <a:solidFill>
                  <a:schemeClr val="bg1"/>
                </a:solidFill>
              </a:rPr>
              <a:t>organized</a:t>
            </a:r>
            <a:r>
              <a:rPr lang="en-US" sz="3200" dirty="0">
                <a:solidFill>
                  <a:schemeClr val="bg2"/>
                </a:solidFill>
              </a:rPr>
              <a:t> using </a:t>
            </a:r>
            <a:r>
              <a:rPr lang="en-US" sz="3200" b="1" dirty="0">
                <a:solidFill>
                  <a:schemeClr val="bg1"/>
                </a:solidFill>
              </a:rPr>
              <a:t>module</a:t>
            </a:r>
          </a:p>
          <a:p>
            <a:r>
              <a:rPr lang="en-US" sz="3200" dirty="0">
                <a:solidFill>
                  <a:schemeClr val="bg2"/>
                </a:solidFill>
              </a:rPr>
              <a:t>NPM allows quick access to </a:t>
            </a:r>
            <a:r>
              <a:rPr lang="en-US" sz="3200" b="1" dirty="0">
                <a:solidFill>
                  <a:schemeClr val="bg1"/>
                </a:solidFill>
              </a:rPr>
              <a:t>external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modules</a:t>
            </a:r>
            <a:endParaRPr lang="bg-BG" sz="3200" b="1" dirty="0">
              <a:solidFill>
                <a:schemeClr val="bg1"/>
              </a:solidFill>
            </a:endParaRP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Web Servers </a:t>
            </a:r>
            <a:r>
              <a:rPr lang="en-US" sz="3200" dirty="0">
                <a:solidFill>
                  <a:schemeClr val="bg2"/>
                </a:solidFill>
              </a:rPr>
              <a:t>transfer resources to the </a:t>
            </a:r>
            <a:r>
              <a:rPr lang="en-US" sz="3200" b="1" dirty="0">
                <a:solidFill>
                  <a:schemeClr val="bg1"/>
                </a:solidFill>
              </a:rPr>
              <a:t>Client</a:t>
            </a:r>
          </a:p>
          <a:p>
            <a:r>
              <a:rPr lang="en-US" sz="3200" dirty="0">
                <a:solidFill>
                  <a:schemeClr val="bg2"/>
                </a:solidFill>
              </a:rPr>
              <a:t>The </a:t>
            </a:r>
            <a:r>
              <a:rPr lang="en-US" sz="3200" b="1" dirty="0">
                <a:solidFill>
                  <a:schemeClr val="bg1"/>
                </a:solidFill>
              </a:rPr>
              <a:t>Request/Response</a:t>
            </a:r>
            <a:r>
              <a:rPr lang="en-US" sz="3200" dirty="0">
                <a:solidFill>
                  <a:schemeClr val="bg2"/>
                </a:solidFill>
              </a:rPr>
              <a:t> Wrappers</a:t>
            </a:r>
            <a:endParaRPr lang="bg-BG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932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6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7503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From the </a:t>
            </a:r>
            <a:r>
              <a:rPr lang="en-US" b="1" dirty="0">
                <a:solidFill>
                  <a:schemeClr val="bg1"/>
                </a:solidFill>
              </a:rPr>
              <a:t>terminal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Interpret code from a </a:t>
            </a:r>
            <a:r>
              <a:rPr lang="en-US" b="1" dirty="0">
                <a:solidFill>
                  <a:schemeClr val="bg1"/>
                </a:solidFill>
              </a:rPr>
              <a:t>file</a:t>
            </a:r>
          </a:p>
          <a:p>
            <a:pPr lvl="1"/>
            <a:r>
              <a:rPr lang="en-US" dirty="0"/>
              <a:t>Save the script to </a:t>
            </a:r>
            <a:r>
              <a:rPr lang="en-US" b="1" dirty="0">
                <a:solidFill>
                  <a:schemeClr val="bg1"/>
                </a:solidFill>
              </a:rPr>
              <a:t>index.js</a:t>
            </a:r>
          </a:p>
          <a:p>
            <a:pPr lvl="1"/>
            <a:r>
              <a:rPr lang="en-US" dirty="0"/>
              <a:t>Execute from the terminal: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Setup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6000" y="1764000"/>
            <a:ext cx="5029200" cy="194165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bg1"/>
                </a:solidFill>
                <a:effectLst/>
              </a:rPr>
              <a:t>node</a:t>
            </a:r>
            <a:r>
              <a:rPr lang="en-US" sz="2800" dirty="0">
                <a:solidFill>
                  <a:schemeClr val="accent1"/>
                </a:solidFill>
                <a:effectLst/>
              </a:rPr>
              <a:t>    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// Starts REPL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let a = 5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let b = 3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a + b   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// 8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46000" y="5858003"/>
            <a:ext cx="5029200" cy="64899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2800" dirty="0">
                <a:solidFill>
                  <a:schemeClr val="bg1"/>
                </a:solidFill>
                <a:effectLst/>
              </a:rPr>
              <a:t>node index.js</a:t>
            </a:r>
            <a:endParaRPr lang="en-US" sz="2800" i="1" dirty="0">
              <a:solidFill>
                <a:schemeClr val="accent2"/>
              </a:solidFill>
              <a:effectLst/>
            </a:endParaRPr>
          </a:p>
        </p:txBody>
      </p:sp>
      <p:pic>
        <p:nvPicPr>
          <p:cNvPr id="10" name="Picture 9" descr="A picture containing object&#10;&#10;Description automatically generated">
            <a:extLst>
              <a:ext uri="{FF2B5EF4-FFF2-40B4-BE49-F238E27FC236}">
                <a16:creationId xmlns:a16="http://schemas.microsoft.com/office/drawing/2014/main" id="{171B871A-60B6-469E-B999-B4DCACBF9C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981200"/>
            <a:ext cx="3276600" cy="327660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747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Node.js </a:t>
            </a:r>
            <a:r>
              <a:rPr lang="en-US" b="1" dirty="0">
                <a:solidFill>
                  <a:schemeClr val="bg1"/>
                </a:solidFill>
              </a:rPr>
              <a:t>projects</a:t>
            </a:r>
            <a:r>
              <a:rPr lang="en-US" dirty="0"/>
              <a:t> are usually set up as </a:t>
            </a:r>
            <a:r>
              <a:rPr lang="en-US" b="1" dirty="0">
                <a:solidFill>
                  <a:schemeClr val="bg1"/>
                </a:solidFill>
              </a:rPr>
              <a:t>NPM packages </a:t>
            </a:r>
          </a:p>
          <a:p>
            <a:pPr lvl="1"/>
            <a:r>
              <a:rPr lang="en-US" dirty="0"/>
              <a:t>From the </a:t>
            </a:r>
            <a:r>
              <a:rPr lang="en-US" b="1" dirty="0">
                <a:solidFill>
                  <a:schemeClr val="bg1"/>
                </a:solidFill>
              </a:rPr>
              <a:t>terminal</a:t>
            </a:r>
            <a:r>
              <a:rPr lang="en-US" dirty="0"/>
              <a:t>,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inside the </a:t>
            </a:r>
            <a:r>
              <a:rPr lang="en-US" b="1" dirty="0">
                <a:solidFill>
                  <a:schemeClr val="bg1"/>
                </a:solidFill>
              </a:rPr>
              <a:t>target directory</a:t>
            </a:r>
            <a:endParaRPr lang="en-US" dirty="0"/>
          </a:p>
          <a:p>
            <a:pPr lvl="1">
              <a:spcBef>
                <a:spcPts val="7800"/>
              </a:spcBef>
            </a:pPr>
            <a:r>
              <a:rPr lang="en-US" dirty="0"/>
              <a:t>Answer </a:t>
            </a:r>
            <a:r>
              <a:rPr lang="en-US" b="1" dirty="0">
                <a:solidFill>
                  <a:schemeClr val="bg1"/>
                </a:solidFill>
              </a:rPr>
              <a:t>questions</a:t>
            </a:r>
            <a:r>
              <a:rPr lang="en-US" dirty="0"/>
              <a:t> to initialize the project</a:t>
            </a:r>
          </a:p>
          <a:p>
            <a:pPr lvl="1"/>
            <a:r>
              <a:rPr lang="en-US" dirty="0"/>
              <a:t>A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package.json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file will be created with initial configuration</a:t>
            </a:r>
          </a:p>
          <a:p>
            <a:pPr lvl="1"/>
            <a:r>
              <a:rPr lang="en-US" dirty="0"/>
              <a:t>To bypass all questions (take default values):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 Packages</a:t>
            </a:r>
            <a:endParaRPr lang="bg-BG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146000" y="2574000"/>
            <a:ext cx="2819400" cy="64899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effectLst/>
              </a:rPr>
              <a:t>npm</a:t>
            </a:r>
            <a:r>
              <a:rPr lang="en-US" sz="2800" dirty="0">
                <a:solidFill>
                  <a:schemeClr val="bg1"/>
                </a:solidFill>
                <a:effectLst/>
              </a:rPr>
              <a:t> init</a:t>
            </a:r>
            <a:endParaRPr lang="en-US" sz="2800" i="1" dirty="0">
              <a:solidFill>
                <a:schemeClr val="bg1"/>
              </a:solidFill>
              <a:effectLst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150705" y="5499000"/>
            <a:ext cx="2819400" cy="64899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2800" dirty="0">
                <a:solidFill>
                  <a:schemeClr val="tx2"/>
                </a:solidFill>
                <a:effectLst/>
              </a:rPr>
              <a:t>npm init </a:t>
            </a:r>
            <a:r>
              <a:rPr lang="en-US" sz="2800" dirty="0">
                <a:solidFill>
                  <a:schemeClr val="bg1"/>
                </a:solidFill>
                <a:effectLst/>
              </a:rPr>
              <a:t>-y</a:t>
            </a:r>
            <a:endParaRPr lang="en-US" sz="2800" i="1" dirty="0">
              <a:solidFill>
                <a:schemeClr val="bg1"/>
              </a:solidFill>
              <a:effectLst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25021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(</a:t>
            </a:r>
            <a:r>
              <a:rPr lang="en-US" dirty="0" err="1"/>
              <a:t>Package.json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73125" y="1240644"/>
            <a:ext cx="10445750" cy="5388756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2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"name": "demo",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"version": "1.0.0",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"description": "Node.js demo project",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"main": "index.js",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</a:t>
            </a:r>
            <a:r>
              <a:rPr lang="en-US" sz="2400" dirty="0">
                <a:solidFill>
                  <a:schemeClr val="bg1"/>
                </a:solidFill>
                <a:effectLst/>
              </a:rPr>
              <a:t>"engines"</a:t>
            </a:r>
            <a:r>
              <a:rPr lang="en-US" sz="2400" dirty="0">
                <a:solidFill>
                  <a:schemeClr val="tx1"/>
                </a:solidFill>
                <a:effectLst/>
              </a:rPr>
              <a:t>: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{		</a:t>
            </a:r>
            <a:r>
              <a:rPr lang="en-US" sz="2400" dirty="0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Sets versions of Node.js</a:t>
            </a:r>
            <a:r>
              <a:rPr lang="en-US" sz="2400" i="1" dirty="0"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    "node"</a:t>
            </a:r>
            <a:r>
              <a:rPr lang="en-US" sz="2400" dirty="0">
                <a:solidFill>
                  <a:schemeClr val="tx1"/>
                </a:solidFill>
                <a:effectLst/>
              </a:rPr>
              <a:t>:</a:t>
            </a:r>
            <a:r>
              <a:rPr lang="en-US" sz="2400" dirty="0">
                <a:solidFill>
                  <a:schemeClr val="bg1"/>
                </a:solidFill>
                <a:effectLst/>
              </a:rPr>
              <a:t> "&gt;= 6.0.0",     </a:t>
            </a:r>
            <a:r>
              <a:rPr lang="en-US" sz="2400" dirty="0">
                <a:solidFill>
                  <a:schemeClr val="accent2"/>
                </a:solidFill>
                <a:effectLst/>
              </a:rPr>
              <a:t>  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and other commands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    "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npm</a:t>
            </a:r>
            <a:r>
              <a:rPr lang="en-US" sz="2400" dirty="0">
                <a:solidFill>
                  <a:schemeClr val="bg1"/>
                </a:solidFill>
                <a:effectLst/>
              </a:rPr>
              <a:t>"</a:t>
            </a:r>
            <a:r>
              <a:rPr lang="en-US" sz="2400" dirty="0">
                <a:solidFill>
                  <a:schemeClr val="tx1"/>
                </a:solidFill>
                <a:effectLst/>
              </a:rPr>
              <a:t>:</a:t>
            </a:r>
            <a:r>
              <a:rPr lang="en-US" sz="2400" dirty="0">
                <a:solidFill>
                  <a:schemeClr val="bg1"/>
                </a:solidFill>
                <a:effectLst/>
              </a:rPr>
              <a:t> "&gt;= 3.0.0" </a:t>
            </a:r>
            <a:r>
              <a:rPr lang="en-US" sz="2400" dirty="0">
                <a:solidFill>
                  <a:schemeClr val="tx1"/>
                </a:solidFill>
                <a:effectLst/>
              </a:rPr>
              <a:t>},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  "scripts"</a:t>
            </a:r>
            <a:r>
              <a:rPr lang="en-US" sz="2400" dirty="0">
                <a:solidFill>
                  <a:schemeClr val="tx1"/>
                </a:solidFill>
                <a:effectLst/>
              </a:rPr>
              <a:t>: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{		</a:t>
            </a:r>
            <a:r>
              <a:rPr lang="en-US" sz="2400" dirty="0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Defines a set of node scripts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    "start"</a:t>
            </a:r>
            <a:r>
              <a:rPr lang="en-US" sz="2400" dirty="0">
                <a:solidFill>
                  <a:schemeClr val="tx1"/>
                </a:solidFill>
                <a:effectLst/>
              </a:rPr>
              <a:t>:</a:t>
            </a:r>
            <a:r>
              <a:rPr lang="en-US" sz="2400" dirty="0">
                <a:solidFill>
                  <a:schemeClr val="bg1"/>
                </a:solidFill>
                <a:effectLst/>
              </a:rPr>
              <a:t> "node index.js" </a:t>
            </a: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  <a:r>
              <a:rPr lang="en-US" sz="2400" dirty="0">
                <a:solidFill>
                  <a:schemeClr val="tx2"/>
                </a:solidFill>
                <a:effectLst/>
              </a:rPr>
              <a:t>,   </a:t>
            </a:r>
            <a:endParaRPr lang="en-US" sz="2400" i="1" dirty="0">
              <a:solidFill>
                <a:schemeClr val="accent2"/>
              </a:solidFill>
              <a:effectLst/>
            </a:endParaRP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"keywords": [],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"author": "",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"license": "ISC"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}</a:t>
            </a:r>
            <a:endParaRPr lang="en-US" sz="2400" i="1" dirty="0">
              <a:solidFill>
                <a:schemeClr val="tx2"/>
              </a:solidFill>
              <a:effectLst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519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3980</TotalTime>
  <Words>1988</Words>
  <Application>Microsoft Office PowerPoint</Application>
  <PresentationFormat>Широк екран</PresentationFormat>
  <Paragraphs>514</Paragraphs>
  <Slides>66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66</vt:i4>
      </vt:variant>
    </vt:vector>
  </HeadingPairs>
  <TitlesOfParts>
    <vt:vector size="73" baseType="lpstr">
      <vt:lpstr>Arial</vt:lpstr>
      <vt:lpstr>Calibri</vt:lpstr>
      <vt:lpstr>Consolas</vt:lpstr>
      <vt:lpstr>Wingdings</vt:lpstr>
      <vt:lpstr>Wingdings 2</vt:lpstr>
      <vt:lpstr>SoftUni</vt:lpstr>
      <vt:lpstr>1_SoftUni</vt:lpstr>
      <vt:lpstr>Introduction to Node.js</vt:lpstr>
      <vt:lpstr>Table of Contents</vt:lpstr>
      <vt:lpstr>Have a Question?</vt:lpstr>
      <vt:lpstr>Introduction to Node.js</vt:lpstr>
      <vt:lpstr>Node.js Overview</vt:lpstr>
      <vt:lpstr>Installation</vt:lpstr>
      <vt:lpstr>Environment Setup</vt:lpstr>
      <vt:lpstr>NPM Packages</vt:lpstr>
      <vt:lpstr>Configuration (Package.json)</vt:lpstr>
      <vt:lpstr>Event Loop</vt:lpstr>
      <vt:lpstr>The Event Loop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Презентация на PowerPoint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Modules</vt:lpstr>
      <vt:lpstr>Modules</vt:lpstr>
      <vt:lpstr>Local Modules</vt:lpstr>
      <vt:lpstr>Third-Party Modules</vt:lpstr>
      <vt:lpstr>Core Modules</vt:lpstr>
      <vt:lpstr>URL Module</vt:lpstr>
      <vt:lpstr>URL Parts</vt:lpstr>
      <vt:lpstr>Query String Module  </vt:lpstr>
      <vt:lpstr>Node.js Web Server</vt:lpstr>
      <vt:lpstr>Web Servers</vt:lpstr>
      <vt:lpstr>Node.js Web Server</vt:lpstr>
      <vt:lpstr>Request &amp; Response Wrappers</vt:lpstr>
      <vt:lpstr>The Request Wrapper</vt:lpstr>
      <vt:lpstr>Request Wrapper Example</vt:lpstr>
      <vt:lpstr>The Response Wrapper</vt:lpstr>
      <vt:lpstr>Response Wrapper Example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Back-End - Intro to NodeJS</dc:title>
  <dc:subject>Intro to NodeJS</dc:subject>
  <dc:creator>Software University</dc:creator>
  <cp:keywords>Node.js; ExpressJS; JS; Back-End;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Boryana Dimitrova</cp:lastModifiedBy>
  <cp:revision>50</cp:revision>
  <dcterms:created xsi:type="dcterms:W3CDTF">2018-05-23T13:08:44Z</dcterms:created>
  <dcterms:modified xsi:type="dcterms:W3CDTF">2022-12-19T13:49:14Z</dcterms:modified>
  <cp:category>programming;education;software engineering;software development</cp:category>
</cp:coreProperties>
</file>