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1" r:id="rId22"/>
    <p:sldId id="275" r:id="rId23"/>
    <p:sldId id="276" r:id="rId24"/>
    <p:sldId id="277" r:id="rId25"/>
    <p:sldId id="318" r:id="rId26"/>
    <p:sldId id="32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627" r:id="rId48"/>
    <p:sldId id="628" r:id="rId49"/>
    <p:sldId id="298" r:id="rId50"/>
    <p:sldId id="299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321"/>
            <p14:sldId id="275"/>
            <p14:sldId id="276"/>
            <p14:sldId id="277"/>
            <p14:sldId id="318"/>
            <p14:sldId id="322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627"/>
            <p14:sldId id="628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6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/>
              <a:t>NoSQL vs SQL, MongoDB, Mongoose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dirty="0"/>
              <a:t>NoSQL and MongoDB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>
                <a:solidFill>
                  <a:schemeClr val="bg1"/>
                </a:solidFill>
              </a:rPr>
              <a:t>MongoDB 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 Windows Service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9" y="2258446"/>
            <a:ext cx="4397761" cy="34041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Shell Client</a:t>
            </a:r>
            <a:endParaRPr dirty="0"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7" y="3869076"/>
            <a:ext cx="7849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849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chemeClr val="tx1"/>
                </a:solidFill>
              </a:rPr>
              <a:t>Compass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GUI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MongoDB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5999" y="5589000"/>
            <a:ext cx="6031789" cy="526987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--save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492402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600" dirty="0">
                <a:sym typeface="Consolas"/>
              </a:rPr>
              <a:t>const 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600" dirty="0">
                <a:sym typeface="Consolas"/>
              </a:rPr>
              <a:t> = require(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600" dirty="0">
                <a:sym typeface="Consolas"/>
              </a:rPr>
              <a:t>)</a:t>
            </a:r>
            <a:endParaRPr sz="26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3046948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 function main(){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await mongoose.connect(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console.log(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 connected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ain();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MongoDB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MongoDB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>
                <a:solidFill>
                  <a:schemeClr val="lt1"/>
                </a:solidFill>
              </a:rPr>
              <a:t>mongoose.Schema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String,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lastName: String,</a:t>
            </a:r>
            <a:endParaRPr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 - Example</a:t>
            </a:r>
            <a:endParaRPr lang="bg-BG" dirty="0"/>
          </a:p>
        </p:txBody>
      </p:sp>
      <p:sp>
        <p:nvSpPr>
          <p:cNvPr id="5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749" y="1413984"/>
            <a:ext cx="10481095" cy="493977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Student({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firstName: "John",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lastName: "Peterson",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facultyNumber: "5014sa",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age: 25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myPerson.save();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const data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({});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console.log(data); 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US" sz="2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{_id: new ObjectId("6139c6faf79365e5e54645bf"),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firstName: 'John',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lastName: 'Peterson',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facultyNumber: '5014sa',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age: 25, __v: 0}] */</a:t>
            </a:r>
          </a:p>
        </p:txBody>
      </p:sp>
    </p:spTree>
    <p:extLst>
      <p:ext uri="{BB962C8B-B14F-4D97-AF65-F5344CB8AC3E}">
        <p14:creationId xmlns:p14="http://schemas.microsoft.com/office/powerpoint/2010/main" val="718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925850" y="3204641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07427" y="3259737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 (1)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818096" cy="5446216"/>
          </a:xfrm>
        </p:spPr>
        <p:txBody>
          <a:bodyPr/>
          <a:lstStyle/>
          <a:p>
            <a:r>
              <a:rPr lang="en-US" sz="3000" dirty="0"/>
              <a:t>Mongoose has several built-in validators.</a:t>
            </a:r>
          </a:p>
          <a:p>
            <a:pPr lvl="1"/>
            <a:r>
              <a:rPr lang="en-US" sz="2800" dirty="0"/>
              <a:t>All </a:t>
            </a:r>
            <a:r>
              <a:rPr lang="en-US" sz="2800" b="1" dirty="0">
                <a:solidFill>
                  <a:schemeClr val="bg1"/>
                </a:solidFill>
              </a:rPr>
              <a:t>Schema-</a:t>
            </a:r>
            <a:r>
              <a:rPr lang="en-US" sz="2800" dirty="0"/>
              <a:t>Types have the built-in required validator. </a:t>
            </a:r>
          </a:p>
          <a:p>
            <a:pPr lvl="1"/>
            <a:r>
              <a:rPr lang="en-US" sz="2800" dirty="0"/>
              <a:t>Numbers have </a:t>
            </a:r>
            <a:r>
              <a:rPr lang="en-US" sz="2800" b="1" dirty="0">
                <a:solidFill>
                  <a:schemeClr val="bg1"/>
                </a:solidFill>
              </a:rPr>
              <a:t>min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max</a:t>
            </a:r>
            <a:r>
              <a:rPr lang="en-US" sz="2800" dirty="0"/>
              <a:t> validators.</a:t>
            </a:r>
          </a:p>
          <a:p>
            <a:pPr lvl="1"/>
            <a:r>
              <a:rPr lang="en-US" sz="2800" dirty="0"/>
              <a:t>Strings have </a:t>
            </a:r>
            <a:r>
              <a:rPr lang="en-US" sz="2800" b="1" dirty="0">
                <a:solidFill>
                  <a:schemeClr val="bg1"/>
                </a:solidFill>
              </a:rPr>
              <a:t>enum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regex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minLength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maxLength</a:t>
            </a:r>
            <a:r>
              <a:rPr lang="en-US" sz="2800" dirty="0"/>
              <a:t> validators.</a:t>
            </a:r>
          </a:p>
          <a:p>
            <a:pPr lvl="1"/>
            <a:endParaRPr lang="en-US" sz="2800" dirty="0"/>
          </a:p>
          <a:p>
            <a:pPr lvl="1"/>
            <a:endParaRPr lang="en-US" sz="3000" dirty="0"/>
          </a:p>
          <a:p>
            <a:pPr marL="482728" lvl="1" indent="0">
              <a:buNone/>
            </a:pPr>
            <a:endParaRPr lang="en-US" sz="3000" dirty="0"/>
          </a:p>
          <a:p>
            <a:r>
              <a:rPr lang="en-US" sz="3000" dirty="0"/>
              <a:t>You can configure the error message for individual validators in your schema.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 (2)</a:t>
            </a:r>
            <a:endParaRPr lang="bg-BG" dirty="0"/>
          </a:p>
        </p:txBody>
      </p:sp>
      <p:sp>
        <p:nvSpPr>
          <p:cNvPr id="14" name="Google Shape;538;p46"/>
          <p:cNvSpPr txBox="1"/>
          <p:nvPr/>
        </p:nvSpPr>
        <p:spPr>
          <a:xfrm>
            <a:off x="1352102" y="3523431"/>
            <a:ext cx="9235904" cy="144538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type: String,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required: [true,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'FacultyNumber is required'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/>
          </a:p>
        </p:txBody>
      </p:sp>
      <p:sp>
        <p:nvSpPr>
          <p:cNvPr id="16" name="Google Shape;530;p45"/>
          <p:cNvSpPr/>
          <p:nvPr/>
        </p:nvSpPr>
        <p:spPr>
          <a:xfrm>
            <a:off x="8764438" y="3791769"/>
            <a:ext cx="1823568" cy="454354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 sz="2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3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validations</a:t>
            </a:r>
            <a:endParaRPr lang="bg-BG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Mongoose replaces </a:t>
            </a:r>
            <a:r>
              <a:rPr lang="en-US" sz="3200" b="1" dirty="0">
                <a:solidFill>
                  <a:schemeClr val="bg1"/>
                </a:solidFill>
              </a:rPr>
              <a:t>{VALUE} </a:t>
            </a:r>
            <a:r>
              <a:rPr lang="en-US" sz="3200" dirty="0"/>
              <a:t>with the value being validated.</a:t>
            </a:r>
          </a:p>
          <a:p>
            <a:endParaRPr lang="bg-BG" dirty="0"/>
          </a:p>
        </p:txBody>
      </p:sp>
      <p:sp>
        <p:nvSpPr>
          <p:cNvPr id="13" name="Google Shape;555;p48"/>
          <p:cNvSpPr txBox="1"/>
          <p:nvPr/>
        </p:nvSpPr>
        <p:spPr>
          <a:xfrm>
            <a:off x="611096" y="1956447"/>
            <a:ext cx="10341680" cy="19858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Number,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min: [0, 'Must be at least 0, got {VALUE}'],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max: 50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547;p47"/>
          <p:cNvSpPr/>
          <p:nvPr/>
        </p:nvSpPr>
        <p:spPr>
          <a:xfrm>
            <a:off x="3861554" y="3347722"/>
            <a:ext cx="4040242" cy="404769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15" name="Google Shape;555;p48"/>
          <p:cNvSpPr txBox="1"/>
          <p:nvPr/>
        </p:nvSpPr>
        <p:spPr>
          <a:xfrm>
            <a:off x="611096" y="4154993"/>
            <a:ext cx="10341680" cy="256989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String,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enum: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values: ['50121', '50122', '50123'],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message: '{VALUE} is not valid'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47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98891"/>
            <a:ext cx="10201438" cy="265333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260121" y="2574853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260121" y="4028134"/>
            <a:ext cx="9566694" cy="12339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48489" y="1666826"/>
            <a:ext cx="10046747" cy="25364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lang="en-US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48489" y="5045766"/>
            <a:ext cx="10046747" cy="12169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604368" y="1901203"/>
            <a:ext cx="11017771" cy="39733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 dirty="0"/>
          </a:p>
        </p:txBody>
      </p:sp>
      <p:sp>
        <p:nvSpPr>
          <p:cNvPr id="604" name="Google Shape;604;p54"/>
          <p:cNvSpPr/>
          <p:nvPr/>
        </p:nvSpPr>
        <p:spPr>
          <a:xfrm>
            <a:off x="8323313" y="3352417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student.name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name: '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}).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then(students =&gt; console.log(students))</a:t>
            </a:r>
            <a:endParaRPr sz="1600" dirty="0"/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6286325" y="3545833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320340" y="5692733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facultyNumber',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dirty="0"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sz="8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Organize data into one or more </a:t>
            </a:r>
            <a:r>
              <a:rPr lang="en-US" sz="3200" b="1" dirty="0">
                <a:solidFill>
                  <a:schemeClr val="lt1"/>
                </a:solidFill>
              </a:rPr>
              <a:t>tables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lt1"/>
                </a:solidFill>
              </a:rPr>
              <a:t>columns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lt1"/>
                </a:solidFill>
              </a:rPr>
              <a:t>rows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Unique </a:t>
            </a:r>
            <a:r>
              <a:rPr lang="en-US" sz="3200" b="1" dirty="0">
                <a:solidFill>
                  <a:schemeClr val="lt1"/>
                </a:solidFill>
              </a:rPr>
              <a:t>key</a:t>
            </a:r>
            <a:r>
              <a:rPr lang="en-US" sz="3200" dirty="0"/>
              <a:t> identifying each </a:t>
            </a:r>
            <a:r>
              <a:rPr lang="en-US" sz="3200" b="1" dirty="0">
                <a:solidFill>
                  <a:schemeClr val="lt1"/>
                </a:solidFill>
              </a:rPr>
              <a:t>row</a:t>
            </a:r>
            <a:r>
              <a:rPr lang="en-US" sz="3200" dirty="0"/>
              <a:t> of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Almost all relational databases use </a:t>
            </a:r>
            <a:r>
              <a:rPr lang="en-US" sz="3200" b="1" dirty="0">
                <a:solidFill>
                  <a:schemeClr val="lt1"/>
                </a:solidFill>
              </a:rPr>
              <a:t>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lt1"/>
                </a:solidFill>
              </a:rPr>
              <a:t>extract</a:t>
            </a:r>
            <a:r>
              <a:rPr lang="en-US" sz="3200" dirty="0"/>
              <a:t>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Relations</a:t>
            </a:r>
            <a:r>
              <a:rPr lang="en-US" sz="3200" dirty="0"/>
              <a:t> between tables are done using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Foreign Keys (FK)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Such databases are </a:t>
            </a:r>
            <a:r>
              <a:rPr lang="en-US" sz="3200" b="1" dirty="0">
                <a:solidFill>
                  <a:schemeClr val="lt1"/>
                </a:solidFill>
              </a:rPr>
              <a:t>Oracle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MariaDB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lt1"/>
                </a:solidFill>
              </a:rPr>
              <a:t>SQL Server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  <a:endParaRPr sz="32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MongoDB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3" y="1829616"/>
            <a:ext cx="9773728" cy="2115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2899</Words>
  <Application>Microsoft Office PowerPoint</Application>
  <PresentationFormat>Широк екран</PresentationFormat>
  <Paragraphs>496</Paragraphs>
  <Slides>50</Slides>
  <Notes>44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Noto Sans Symbols</vt:lpstr>
      <vt:lpstr>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Mongoose Models - Example</vt:lpstr>
      <vt:lpstr>Model Methods</vt:lpstr>
      <vt:lpstr>Model Virtual Properties</vt:lpstr>
      <vt:lpstr>Property Validation (1)</vt:lpstr>
      <vt:lpstr>Property Validation (2)</vt:lpstr>
      <vt:lpstr>Exemplary validations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Boryana Dimitrova</cp:lastModifiedBy>
  <cp:revision>87</cp:revision>
  <dcterms:modified xsi:type="dcterms:W3CDTF">2022-12-19T13:50:02Z</dcterms:modified>
</cp:coreProperties>
</file>