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81"/>
  </p:notesMasterIdLst>
  <p:handoutMasterIdLst>
    <p:handoutMasterId r:id="rId82"/>
  </p:handoutMasterIdLst>
  <p:sldIdLst>
    <p:sldId id="256" r:id="rId2"/>
    <p:sldId id="276" r:id="rId3"/>
    <p:sldId id="492" r:id="rId4"/>
    <p:sldId id="259" r:id="rId5"/>
    <p:sldId id="494" r:id="rId6"/>
    <p:sldId id="260" r:id="rId7"/>
    <p:sldId id="508" r:id="rId8"/>
    <p:sldId id="510" r:id="rId9"/>
    <p:sldId id="511" r:id="rId10"/>
    <p:sldId id="512" r:id="rId11"/>
    <p:sldId id="298" r:id="rId12"/>
    <p:sldId id="267" r:id="rId13"/>
    <p:sldId id="268" r:id="rId14"/>
    <p:sldId id="534" r:id="rId15"/>
    <p:sldId id="635" r:id="rId16"/>
    <p:sldId id="636" r:id="rId17"/>
    <p:sldId id="261" r:id="rId18"/>
    <p:sldId id="271" r:id="rId19"/>
    <p:sldId id="656" r:id="rId20"/>
    <p:sldId id="274" r:id="rId21"/>
    <p:sldId id="272" r:id="rId22"/>
    <p:sldId id="518" r:id="rId23"/>
    <p:sldId id="633" r:id="rId24"/>
    <p:sldId id="521" r:id="rId25"/>
    <p:sldId id="531" r:id="rId26"/>
    <p:sldId id="634" r:id="rId27"/>
    <p:sldId id="278" r:id="rId28"/>
    <p:sldId id="294" r:id="rId29"/>
    <p:sldId id="275" r:id="rId30"/>
    <p:sldId id="640" r:id="rId31"/>
    <p:sldId id="641" r:id="rId32"/>
    <p:sldId id="642" r:id="rId33"/>
    <p:sldId id="262" r:id="rId34"/>
    <p:sldId id="266" r:id="rId35"/>
    <p:sldId id="313" r:id="rId36"/>
    <p:sldId id="666" r:id="rId37"/>
    <p:sldId id="667" r:id="rId38"/>
    <p:sldId id="643" r:id="rId39"/>
    <p:sldId id="644" r:id="rId40"/>
    <p:sldId id="645" r:id="rId41"/>
    <p:sldId id="646" r:id="rId42"/>
    <p:sldId id="647" r:id="rId43"/>
    <p:sldId id="273" r:id="rId44"/>
    <p:sldId id="648" r:id="rId45"/>
    <p:sldId id="649" r:id="rId46"/>
    <p:sldId id="284" r:id="rId47"/>
    <p:sldId id="283" r:id="rId48"/>
    <p:sldId id="650" r:id="rId49"/>
    <p:sldId id="286" r:id="rId50"/>
    <p:sldId id="651" r:id="rId51"/>
    <p:sldId id="653" r:id="rId52"/>
    <p:sldId id="287" r:id="rId53"/>
    <p:sldId id="263" r:id="rId54"/>
    <p:sldId id="264" r:id="rId55"/>
    <p:sldId id="265" r:id="rId56"/>
    <p:sldId id="657" r:id="rId57"/>
    <p:sldId id="658" r:id="rId58"/>
    <p:sldId id="270" r:id="rId59"/>
    <p:sldId id="659" r:id="rId60"/>
    <p:sldId id="660" r:id="rId61"/>
    <p:sldId id="661" r:id="rId62"/>
    <p:sldId id="662" r:id="rId63"/>
    <p:sldId id="663" r:id="rId64"/>
    <p:sldId id="664" r:id="rId65"/>
    <p:sldId id="277" r:id="rId66"/>
    <p:sldId id="665" r:id="rId67"/>
    <p:sldId id="279" r:id="rId68"/>
    <p:sldId id="280" r:id="rId69"/>
    <p:sldId id="281" r:id="rId70"/>
    <p:sldId id="500" r:id="rId71"/>
    <p:sldId id="501" r:id="rId72"/>
    <p:sldId id="514" r:id="rId73"/>
    <p:sldId id="515" r:id="rId74"/>
    <p:sldId id="296" r:id="rId75"/>
    <p:sldId id="401" r:id="rId76"/>
    <p:sldId id="627" r:id="rId77"/>
    <p:sldId id="628" r:id="rId78"/>
    <p:sldId id="493" r:id="rId79"/>
    <p:sldId id="405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Introduction to JavaScript" id="{4FC6E513-295A-4696-9C78-B904D5F8F5E6}">
          <p14:sldIdLst>
            <p14:sldId id="259"/>
            <p14:sldId id="494"/>
            <p14:sldId id="260"/>
            <p14:sldId id="508"/>
            <p14:sldId id="510"/>
            <p14:sldId id="511"/>
            <p14:sldId id="512"/>
          </p14:sldIdLst>
        </p14:section>
        <p14:section name="JavaScript Syntax" id="{13E3D103-C7FA-460E-B154-9780807BD676}">
          <p14:sldIdLst>
            <p14:sldId id="298"/>
            <p14:sldId id="267"/>
            <p14:sldId id="268"/>
            <p14:sldId id="534"/>
          </p14:sldIdLst>
        </p14:section>
        <p14:section name="Data Types and Variables" id="{3231E37F-7B8A-405A-B40A-0DA04530B3FE}">
          <p14:sldIdLst>
            <p14:sldId id="635"/>
            <p14:sldId id="636"/>
            <p14:sldId id="261"/>
          </p14:sldIdLst>
        </p14:section>
        <p14:section name="Conditional Statements" id="{AE78F607-4658-4E00-A37E-A8EAC23B4570}">
          <p14:sldIdLst>
            <p14:sldId id="271"/>
            <p14:sldId id="656"/>
            <p14:sldId id="274"/>
            <p14:sldId id="272"/>
            <p14:sldId id="518"/>
            <p14:sldId id="633"/>
            <p14:sldId id="521"/>
            <p14:sldId id="531"/>
            <p14:sldId id="634"/>
            <p14:sldId id="278"/>
          </p14:sldIdLst>
        </p14:section>
        <p14:section name="Loops" id="{87E73861-7BA2-4CCC-9935-CF9D3FEA79F3}">
          <p14:sldIdLst>
            <p14:sldId id="294"/>
            <p14:sldId id="275"/>
          </p14:sldIdLst>
        </p14:section>
        <p14:section name="Array" id="{4C7C76D8-D08F-454E-8A60-D3574F78AD3C}">
          <p14:sldIdLst>
            <p14:sldId id="640"/>
            <p14:sldId id="641"/>
            <p14:sldId id="642"/>
            <p14:sldId id="262"/>
            <p14:sldId id="266"/>
            <p14:sldId id="313"/>
            <p14:sldId id="666"/>
            <p14:sldId id="667"/>
          </p14:sldIdLst>
        </p14:section>
        <p14:section name="Array's Methods" id="{8DFAC384-61B4-4F1B-8DD6-2D766B0D03B5}">
          <p14:sldIdLst>
            <p14:sldId id="643"/>
            <p14:sldId id="644"/>
            <p14:sldId id="645"/>
            <p14:sldId id="646"/>
            <p14:sldId id="647"/>
            <p14:sldId id="273"/>
            <p14:sldId id="648"/>
            <p14:sldId id="649"/>
            <p14:sldId id="284"/>
            <p14:sldId id="283"/>
            <p14:sldId id="650"/>
            <p14:sldId id="286"/>
            <p14:sldId id="651"/>
            <p14:sldId id="653"/>
            <p14:sldId id="287"/>
          </p14:sldIdLst>
        </p14:section>
        <p14:section name="Text Processing" id="{A80593B0-DB86-43BA-95B2-A17866ADC414}">
          <p14:sldIdLst>
            <p14:sldId id="263"/>
            <p14:sldId id="264"/>
            <p14:sldId id="265"/>
            <p14:sldId id="657"/>
            <p14:sldId id="658"/>
            <p14:sldId id="270"/>
            <p14:sldId id="659"/>
            <p14:sldId id="660"/>
            <p14:sldId id="661"/>
            <p14:sldId id="662"/>
            <p14:sldId id="663"/>
            <p14:sldId id="664"/>
            <p14:sldId id="277"/>
            <p14:sldId id="665"/>
            <p14:sldId id="279"/>
            <p14:sldId id="280"/>
            <p14:sldId id="281"/>
          </p14:sldIdLst>
        </p14:section>
        <p14:section name="Debugging Techniques" id="{7E7F5CF0-F6F5-4D32-A18F-9569EF6EE8AC}">
          <p14:sldIdLst>
            <p14:sldId id="500"/>
            <p14:sldId id="501"/>
            <p14:sldId id="514"/>
            <p14:sldId id="515"/>
          </p14:sldIdLst>
        </p14:section>
        <p14:section name="Conclusion" id="{E19D07F1-86E2-47E9-B2AB-7ADC4F89DC12}">
          <p14:sldIdLst>
            <p14:sldId id="296"/>
            <p14:sldId id="401"/>
            <p14:sldId id="627"/>
            <p14:sldId id="62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A00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5214" autoAdjust="0"/>
  </p:normalViewPr>
  <p:slideViewPr>
    <p:cSldViewPr showGuides="1">
      <p:cViewPr varScale="1">
        <p:scale>
          <a:sx n="111" d="100"/>
          <a:sy n="111" d="100"/>
        </p:scale>
        <p:origin x="390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7.2.2023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3441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70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44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40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616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9278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955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1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3" r:id="rId4"/>
    <p:sldLayoutId id="2147483691" r:id="rId5"/>
    <p:sldLayoutId id="2147483680" r:id="rId6"/>
    <p:sldLayoutId id="2147483695" r:id="rId7"/>
    <p:sldLayoutId id="2147483688" r:id="rId8"/>
    <p:sldLayoutId id="2147483684" r:id="rId9"/>
    <p:sldLayoutId id="2147483677" r:id="rId10"/>
    <p:sldLayoutId id="2147483683" r:id="rId11"/>
    <p:sldLayoutId id="2147483685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52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47.jpeg"/><Relationship Id="rId21" Type="http://schemas.openxmlformats.org/officeDocument/2006/relationships/image" Target="../media/image56.png"/><Relationship Id="rId7" Type="http://schemas.openxmlformats.org/officeDocument/2006/relationships/image" Target="../media/image49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54.png"/><Relationship Id="rId25" Type="http://schemas.openxmlformats.org/officeDocument/2006/relationships/image" Target="../media/image58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60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51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48.png"/><Relationship Id="rId15" Type="http://schemas.openxmlformats.org/officeDocument/2006/relationships/image" Target="../media/image53.jpeg"/><Relationship Id="rId23" Type="http://schemas.openxmlformats.org/officeDocument/2006/relationships/image" Target="../media/image57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55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50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5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png"/><Relationship Id="rId4" Type="http://schemas.openxmlformats.org/officeDocument/2006/relationships/hyperlink" Target="https://softuni.bg/" TargetMode="Externa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0290" y="1300576"/>
            <a:ext cx="8551420" cy="1315728"/>
          </a:xfrm>
        </p:spPr>
        <p:txBody>
          <a:bodyPr/>
          <a:lstStyle/>
          <a:p>
            <a:r>
              <a:rPr lang="en-US" dirty="0"/>
              <a:t>Syntax, Conditional Statements, Loops, Data Type and Variables, Array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34465"/>
                </a:solidFill>
                <a:effectLst/>
                <a:latin typeface="Calibri" panose="020F0502020204030204" pitchFamily="34" charset="0"/>
              </a:rPr>
              <a:t>JS Syntax Fundamentals</a:t>
            </a:r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000" y="2185018"/>
            <a:ext cx="3200400" cy="305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 Placeholder 10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  <a:defRPr sz="32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Visual Studio Code </a:t>
            </a:r>
            <a:r>
              <a:rPr b="0" dirty="0">
                <a:solidFill>
                  <a:srgbClr val="234465"/>
                </a:solidFill>
                <a:latin typeface="+mj-lt"/>
                <a:ea typeface="+mj-ea"/>
                <a:cs typeface="+mj-cs"/>
                <a:sym typeface="Calibri"/>
              </a:rPr>
              <a:t>is powerful text editor for JavaScript and other projects</a:t>
            </a:r>
          </a:p>
          <a:p>
            <a:pPr>
              <a:defRPr sz="3200"/>
            </a:pPr>
            <a:r>
              <a:rPr dirty="0"/>
              <a:t>In order to create your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first project</a:t>
            </a:r>
            <a:r>
              <a:rPr dirty="0"/>
              <a:t>:</a:t>
            </a:r>
          </a:p>
        </p:txBody>
      </p:sp>
      <p:sp>
        <p:nvSpPr>
          <p:cNvPr id="251" name="Title 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Using Visual Studio Code</a:t>
            </a:r>
          </a:p>
        </p:txBody>
      </p:sp>
      <p:pic>
        <p:nvPicPr>
          <p:cNvPr id="253" name="Screen Shot 2020-01-15 at 14.35.53.png" descr="Screen Shot 2020-01-15 at 14.35.53.png"/>
          <p:cNvPicPr>
            <a:picLocks noChangeAspect="1"/>
          </p:cNvPicPr>
          <p:nvPr/>
        </p:nvPicPr>
        <p:blipFill>
          <a:blip r:embed="rId2" cstate="print"/>
          <a:srcRect r="2703"/>
          <a:stretch>
            <a:fillRect/>
          </a:stretch>
        </p:blipFill>
        <p:spPr>
          <a:xfrm>
            <a:off x="1458330" y="3026660"/>
            <a:ext cx="2327081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4" name="Screen Shot 2020-01-15 at 14.39.59.png" descr="Screen Shot 2020-01-15 at 14.39.59.png"/>
          <p:cNvPicPr>
            <a:picLocks noChangeAspect="1"/>
          </p:cNvPicPr>
          <p:nvPr/>
        </p:nvPicPr>
        <p:blipFill>
          <a:blip r:embed="rId3" cstate="print"/>
          <a:srcRect t="15002" b="10380"/>
          <a:stretch>
            <a:fillRect/>
          </a:stretch>
        </p:blipFill>
        <p:spPr>
          <a:xfrm>
            <a:off x="4291919" y="3026660"/>
            <a:ext cx="2465857" cy="3000938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5" name="Screen Shot 2020-01-15 at 14.42.11.png" descr="Screen Shot 2020-01-15 at 14.42.11.png"/>
          <p:cNvPicPr>
            <a:picLocks noChangeAspect="1"/>
          </p:cNvPicPr>
          <p:nvPr/>
        </p:nvPicPr>
        <p:blipFill>
          <a:blip r:embed="rId4" cstate="print"/>
          <a:srcRect t="6528" b="6528"/>
          <a:stretch>
            <a:fillRect/>
          </a:stretch>
        </p:blipFill>
        <p:spPr>
          <a:xfrm>
            <a:off x="7264444" y="3026660"/>
            <a:ext cx="2484849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uild="p" bldLvl="5" animBg="1" advAuto="0"/>
      <p:bldP spid="253" grpId="0" animBg="1" advAuto="0"/>
      <p:bldP spid="254" grpId="0" animBg="1" advAuto="0"/>
      <p:bldP spid="255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1" descr="Picture 1"/>
          <p:cNvPicPr>
            <a:picLocks noChangeAspect="1"/>
          </p:cNvPicPr>
          <p:nvPr/>
        </p:nvPicPr>
        <p:blipFill>
          <a:blip r:embed="rId2" cstate="print"/>
          <a:srcRect l="3333" t="3855" r="4666" b="5033"/>
          <a:stretch>
            <a:fillRect/>
          </a:stretch>
        </p:blipFill>
        <p:spPr>
          <a:xfrm>
            <a:off x="5218500" y="1764000"/>
            <a:ext cx="1755000" cy="173804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Functions, Operators, Input and Output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</p:spTree>
    <p:extLst>
      <p:ext uri="{BB962C8B-B14F-4D97-AF65-F5344CB8AC3E}">
        <p14:creationId xmlns:p14="http://schemas.microsoft.com/office/powerpoint/2010/main" val="1020686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69" name="Text Placeholder 6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C-like </a:t>
            </a:r>
            <a:r>
              <a:rPr lang="en-US" sz="3200" b="1" dirty="0">
                <a:solidFill>
                  <a:schemeClr val="bg1"/>
                </a:solidFill>
              </a:rPr>
              <a:t>syntax</a:t>
            </a:r>
            <a:r>
              <a:rPr lang="en-US" sz="3200" dirty="0"/>
              <a:t> (curly-brackets, identifiers, operator)</a:t>
            </a:r>
          </a:p>
          <a:p>
            <a:r>
              <a:rPr lang="en-US" sz="3200" dirty="0"/>
              <a:t>Defining and </a:t>
            </a:r>
            <a:r>
              <a:rPr lang="en-GB" sz="3200" dirty="0"/>
              <a:t>Initializing variables: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0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0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000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Conditional statement:</a:t>
            </a:r>
          </a:p>
          <a:p>
            <a:pPr marL="0" indent="0">
              <a:lnSpc>
                <a:spcPct val="100000"/>
              </a:lnSpc>
              <a:buNone/>
            </a:pPr>
            <a:endParaRPr sz="3000" b="1" dirty="0">
              <a:latin typeface="Consolas" panose="020B0609020204030204" pitchFamily="49" charset="0"/>
            </a:endParaRPr>
          </a:p>
        </p:txBody>
      </p:sp>
      <p:sp>
        <p:nvSpPr>
          <p:cNvPr id="268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JavaScript Syntax</a:t>
            </a:r>
          </a:p>
        </p:txBody>
      </p:sp>
      <p:sp>
        <p:nvSpPr>
          <p:cNvPr id="270" name="Text Placeholder 5"/>
          <p:cNvSpPr txBox="1"/>
          <p:nvPr/>
        </p:nvSpPr>
        <p:spPr>
          <a:xfrm>
            <a:off x="4778743" y="4970191"/>
            <a:ext cx="3163616" cy="1423250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chemeClr val="accent5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 (</a:t>
            </a:r>
            <a:r>
              <a:rPr dirty="0">
                <a:solidFill>
                  <a:schemeClr val="accent1"/>
                </a:solidFill>
              </a:rPr>
              <a:t>b &gt; a</a:t>
            </a:r>
            <a:r>
              <a:rPr dirty="0"/>
              <a:t>) {</a:t>
            </a:r>
            <a:endParaRPr dirty="0"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console.log(b);</a:t>
            </a:r>
            <a:endParaRPr dirty="0"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279" name="Speech Bubble: Rectangle with Corners Rounded 14"/>
          <p:cNvGrpSpPr/>
          <p:nvPr/>
        </p:nvGrpSpPr>
        <p:grpSpPr>
          <a:xfrm>
            <a:off x="7672447" y="4773064"/>
            <a:ext cx="3688553" cy="981707"/>
            <a:chOff x="0" y="0"/>
            <a:chExt cx="3682734" cy="1095979"/>
          </a:xfrm>
        </p:grpSpPr>
        <p:sp>
          <p:nvSpPr>
            <p:cNvPr id="277" name="Shape"/>
            <p:cNvSpPr/>
            <p:nvPr/>
          </p:nvSpPr>
          <p:spPr>
            <a:xfrm>
              <a:off x="0" y="0"/>
              <a:ext cx="3682735" cy="109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91" y="3600"/>
                  </a:moveTo>
                  <a:cubicBezTo>
                    <a:pt x="2791" y="1612"/>
                    <a:pt x="3271" y="0"/>
                    <a:pt x="3862" y="0"/>
                  </a:cubicBezTo>
                  <a:lnTo>
                    <a:pt x="20529" y="0"/>
                  </a:lnTo>
                  <a:cubicBezTo>
                    <a:pt x="2112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120" y="21600"/>
                    <a:pt x="20529" y="21600"/>
                  </a:cubicBezTo>
                  <a:lnTo>
                    <a:pt x="3862" y="21600"/>
                  </a:lnTo>
                  <a:cubicBezTo>
                    <a:pt x="3271" y="21600"/>
                    <a:pt x="2791" y="19988"/>
                    <a:pt x="2791" y="18000"/>
                  </a:cubicBezTo>
                  <a:lnTo>
                    <a:pt x="0" y="19326"/>
                  </a:lnTo>
                  <a:lnTo>
                    <a:pt x="2791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78" name="Body of the conditional statement"/>
            <p:cNvSpPr/>
            <p:nvPr/>
          </p:nvSpPr>
          <p:spPr>
            <a:xfrm>
              <a:off x="575060" y="547988"/>
              <a:ext cx="300845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dirty="0"/>
                <a:t>Body of the conditional statement</a:t>
              </a:r>
            </a:p>
          </p:txBody>
        </p:sp>
      </p:grp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4784355" y="2817227"/>
            <a:ext cx="2888092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3">
              <a:spcBef>
                <a:spcPts val="600"/>
              </a:spcBef>
              <a:defRPr sz="23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2400" dirty="0"/>
              <a:t>let</a:t>
            </a:r>
            <a:r>
              <a:rPr lang="en-US" sz="2400" dirty="0">
                <a:solidFill>
                  <a:srgbClr val="234465"/>
                </a:solidFill>
              </a:rPr>
              <a:t> a = 5;</a:t>
            </a:r>
          </a:p>
          <a:p>
            <a:pPr defTabSz="1218803">
              <a:spcBef>
                <a:spcPts val="600"/>
              </a:spcBef>
              <a:defRPr sz="23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2400" dirty="0">
                <a:solidFill>
                  <a:schemeClr val="bg1"/>
                </a:solidFill>
              </a:rPr>
              <a:t>let</a:t>
            </a:r>
            <a:r>
              <a:rPr lang="en-US" sz="2400" dirty="0">
                <a:solidFill>
                  <a:srgbClr val="234465"/>
                </a:solidFill>
              </a:rPr>
              <a:t> b = 10;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000" y="2396972"/>
            <a:ext cx="2265107" cy="546481"/>
          </a:xfrm>
          <a:prstGeom prst="wedgeRoundRectCallout">
            <a:avLst>
              <a:gd name="adj1" fmla="val -61360"/>
              <a:gd name="adj2" fmla="val 566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9224" y="3441608"/>
            <a:ext cx="2265107" cy="546481"/>
          </a:xfrm>
          <a:prstGeom prst="wedgeRoundRectCallout">
            <a:avLst>
              <a:gd name="adj1" fmla="val -65819"/>
              <a:gd name="adj2" fmla="val 9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Speech Bubble: Rectangle with Corners Rounded 2"/>
          <p:cNvGrpSpPr/>
          <p:nvPr/>
        </p:nvGrpSpPr>
        <p:grpSpPr>
          <a:xfrm>
            <a:off x="2272874" y="2821063"/>
            <a:ext cx="2672034" cy="845547"/>
            <a:chOff x="155848" y="-528361"/>
            <a:chExt cx="2724599" cy="1005498"/>
          </a:xfrm>
        </p:grpSpPr>
        <p:sp>
          <p:nvSpPr>
            <p:cNvPr id="14" name="Shape"/>
            <p:cNvSpPr/>
            <p:nvPr/>
          </p:nvSpPr>
          <p:spPr>
            <a:xfrm>
              <a:off x="155848" y="-528361"/>
              <a:ext cx="2724599" cy="1005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38" y="0"/>
                    <a:pt x="1425" y="0"/>
                  </a:cubicBezTo>
                  <a:lnTo>
                    <a:pt x="17336" y="0"/>
                  </a:lnTo>
                  <a:cubicBezTo>
                    <a:pt x="18123" y="0"/>
                    <a:pt x="18761" y="1612"/>
                    <a:pt x="18761" y="3600"/>
                  </a:cubicBezTo>
                  <a:lnTo>
                    <a:pt x="18761" y="12600"/>
                  </a:lnTo>
                  <a:lnTo>
                    <a:pt x="21600" y="13503"/>
                  </a:lnTo>
                  <a:lnTo>
                    <a:pt x="18761" y="18000"/>
                  </a:lnTo>
                  <a:cubicBezTo>
                    <a:pt x="18761" y="19988"/>
                    <a:pt x="18123" y="21600"/>
                    <a:pt x="17336" y="21600"/>
                  </a:cubicBezTo>
                  <a:lnTo>
                    <a:pt x="1425" y="21600"/>
                  </a:lnTo>
                  <a:cubicBezTo>
                    <a:pt x="638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6" name="Declare a variable with let"/>
            <p:cNvSpPr/>
            <p:nvPr/>
          </p:nvSpPr>
          <p:spPr>
            <a:xfrm>
              <a:off x="224544" y="-427948"/>
              <a:ext cx="2255418" cy="804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4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Declare a variable with </a:t>
              </a:r>
              <a:r>
                <a:rPr dirty="0">
                  <a:solidFill>
                    <a:schemeClr val="bg2"/>
                  </a:solidFill>
                </a:rPr>
                <a:t>let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 animBg="1"/>
      <p:bldP spid="17" grpId="0" animBg="1"/>
      <p:bldP spid="18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82" name="Text Placeholder 2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 order to solve different problems, we are going to use            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functions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and the </a:t>
            </a:r>
            <a:r>
              <a:rPr b="1" dirty="0">
                <a:solidFill>
                  <a:schemeClr val="accent1"/>
                </a:solidFill>
              </a:rPr>
              <a:t>input</a:t>
            </a:r>
            <a:r>
              <a:rPr dirty="0"/>
              <a:t> will come as </a:t>
            </a:r>
            <a:r>
              <a:rPr b="1" dirty="0">
                <a:solidFill>
                  <a:schemeClr val="accent1"/>
                </a:solidFill>
              </a:rPr>
              <a:t>parameters</a:t>
            </a:r>
          </a:p>
          <a:p>
            <a:r>
              <a:rPr dirty="0"/>
              <a:t>A function is </a:t>
            </a:r>
            <a:r>
              <a:rPr lang="en-US" dirty="0"/>
              <a:t>similar to a </a:t>
            </a:r>
            <a:r>
              <a:rPr lang="en-US" b="1" dirty="0">
                <a:solidFill>
                  <a:schemeClr val="bg1"/>
                </a:solidFill>
              </a:rPr>
              <a:t>procedure</a:t>
            </a:r>
            <a:r>
              <a:rPr dirty="0"/>
              <a:t>, that executes when called</a:t>
            </a:r>
          </a:p>
        </p:txBody>
      </p:sp>
      <p:sp>
        <p:nvSpPr>
          <p:cNvPr id="28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Functions</a:t>
            </a:r>
            <a:r>
              <a:rPr lang="en-US" dirty="0"/>
              <a:t> and Input Parameters</a:t>
            </a:r>
            <a:endParaRPr dirty="0"/>
          </a:p>
        </p:txBody>
      </p:sp>
      <p:sp>
        <p:nvSpPr>
          <p:cNvPr id="284" name="TextBox 6"/>
          <p:cNvSpPr txBox="1"/>
          <p:nvPr/>
        </p:nvSpPr>
        <p:spPr>
          <a:xfrm>
            <a:off x="2143076" y="4024650"/>
            <a:ext cx="7549565" cy="20701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function</a:t>
            </a:r>
            <a:r>
              <a:rPr dirty="0">
                <a:solidFill>
                  <a:srgbClr val="234465"/>
                </a:solidFill>
              </a:rPr>
              <a:t> solve (num1, num2) {</a:t>
            </a:r>
            <a:br>
              <a:rPr dirty="0">
                <a:solidFill>
                  <a:srgbClr val="234465"/>
                </a:solidFill>
              </a:rPr>
            </a:br>
            <a:r>
              <a:rPr dirty="0">
                <a:solidFill>
                  <a:srgbClr val="234465"/>
                </a:solidFill>
              </a:rPr>
              <a:t>    </a:t>
            </a:r>
            <a:r>
              <a:rPr dirty="0">
                <a:solidFill>
                  <a:schemeClr val="accent2"/>
                </a:solidFill>
              </a:rPr>
              <a:t>//some logic</a:t>
            </a:r>
            <a:br>
              <a:rPr dirty="0">
                <a:solidFill>
                  <a:schemeClr val="accent2"/>
                </a:solidFill>
              </a:rPr>
            </a:br>
            <a:r>
              <a:rPr dirty="0">
                <a:solidFill>
                  <a:srgbClr val="234465"/>
                </a:solidFill>
              </a:rPr>
              <a:t>}</a:t>
            </a:r>
            <a:br>
              <a:rPr dirty="0">
                <a:solidFill>
                  <a:srgbClr val="234465"/>
                </a:solidFill>
              </a:rPr>
            </a:br>
            <a:br>
              <a:rPr dirty="0">
                <a:solidFill>
                  <a:srgbClr val="234465"/>
                </a:solidFill>
              </a:rPr>
            </a:br>
            <a:r>
              <a:rPr dirty="0">
                <a:solidFill>
                  <a:schemeClr val="bg1"/>
                </a:solidFill>
              </a:rPr>
              <a:t>solve</a:t>
            </a:r>
            <a:r>
              <a:rPr dirty="0">
                <a:solidFill>
                  <a:srgbClr val="234465"/>
                </a:solidFill>
              </a:rPr>
              <a:t>(2, 3);</a:t>
            </a:r>
          </a:p>
        </p:txBody>
      </p:sp>
      <p:grpSp>
        <p:nvGrpSpPr>
          <p:cNvPr id="287" name="Speech Bubble: Rectangle with Corners Rounded 7"/>
          <p:cNvGrpSpPr/>
          <p:nvPr/>
        </p:nvGrpSpPr>
        <p:grpSpPr>
          <a:xfrm>
            <a:off x="2133539" y="3303036"/>
            <a:ext cx="2785406" cy="811534"/>
            <a:chOff x="0" y="0"/>
            <a:chExt cx="2785404" cy="811533"/>
          </a:xfrm>
        </p:grpSpPr>
        <p:sp>
          <p:nvSpPr>
            <p:cNvPr id="285" name="Shape"/>
            <p:cNvSpPr/>
            <p:nvPr/>
          </p:nvSpPr>
          <p:spPr>
            <a:xfrm>
              <a:off x="0" y="0"/>
              <a:ext cx="2785406" cy="811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590"/>
                  </a:moveTo>
                  <a:cubicBezTo>
                    <a:pt x="0" y="1160"/>
                    <a:pt x="338" y="0"/>
                    <a:pt x="755" y="0"/>
                  </a:cubicBezTo>
                  <a:lnTo>
                    <a:pt x="20845" y="0"/>
                  </a:lnTo>
                  <a:cubicBezTo>
                    <a:pt x="21262" y="0"/>
                    <a:pt x="21600" y="1160"/>
                    <a:pt x="21600" y="2590"/>
                  </a:cubicBezTo>
                  <a:lnTo>
                    <a:pt x="21600" y="12949"/>
                  </a:lnTo>
                  <a:cubicBezTo>
                    <a:pt x="21600" y="14379"/>
                    <a:pt x="21262" y="15539"/>
                    <a:pt x="20845" y="15539"/>
                  </a:cubicBezTo>
                  <a:lnTo>
                    <a:pt x="18000" y="15539"/>
                  </a:lnTo>
                  <a:lnTo>
                    <a:pt x="17318" y="21600"/>
                  </a:lnTo>
                  <a:lnTo>
                    <a:pt x="12600" y="15539"/>
                  </a:lnTo>
                  <a:lnTo>
                    <a:pt x="755" y="15539"/>
                  </a:lnTo>
                  <a:cubicBezTo>
                    <a:pt x="338" y="15539"/>
                    <a:pt x="0" y="14379"/>
                    <a:pt x="0" y="12949"/>
                  </a:cubicBezTo>
                  <a:lnTo>
                    <a:pt x="0" y="9064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6" name="declaration"/>
            <p:cNvSpPr txBox="1"/>
            <p:nvPr/>
          </p:nvSpPr>
          <p:spPr>
            <a:xfrm>
              <a:off x="74219" y="30286"/>
              <a:ext cx="2636968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declaration</a:t>
              </a:r>
            </a:p>
          </p:txBody>
        </p:sp>
      </p:grpSp>
      <p:grpSp>
        <p:nvGrpSpPr>
          <p:cNvPr id="290" name="Speech Bubble: Rectangle with Corners Rounded 8"/>
          <p:cNvGrpSpPr/>
          <p:nvPr/>
        </p:nvGrpSpPr>
        <p:grpSpPr>
          <a:xfrm>
            <a:off x="5486892" y="3330906"/>
            <a:ext cx="2769461" cy="811534"/>
            <a:chOff x="-1" y="30286"/>
            <a:chExt cx="2785406" cy="881872"/>
          </a:xfrm>
        </p:grpSpPr>
        <p:sp>
          <p:nvSpPr>
            <p:cNvPr id="288" name="Shape"/>
            <p:cNvSpPr/>
            <p:nvPr/>
          </p:nvSpPr>
          <p:spPr>
            <a:xfrm>
              <a:off x="-1" y="30286"/>
              <a:ext cx="2785406" cy="881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383"/>
                  </a:moveTo>
                  <a:cubicBezTo>
                    <a:pt x="0" y="1067"/>
                    <a:pt x="338" y="0"/>
                    <a:pt x="755" y="0"/>
                  </a:cubicBezTo>
                  <a:lnTo>
                    <a:pt x="20845" y="0"/>
                  </a:lnTo>
                  <a:cubicBezTo>
                    <a:pt x="21262" y="0"/>
                    <a:pt x="21600" y="1067"/>
                    <a:pt x="21600" y="2383"/>
                  </a:cubicBezTo>
                  <a:lnTo>
                    <a:pt x="21600" y="11916"/>
                  </a:lnTo>
                  <a:cubicBezTo>
                    <a:pt x="21600" y="13232"/>
                    <a:pt x="21262" y="14300"/>
                    <a:pt x="20845" y="14300"/>
                  </a:cubicBezTo>
                  <a:lnTo>
                    <a:pt x="9000" y="14300"/>
                  </a:lnTo>
                  <a:lnTo>
                    <a:pt x="3900" y="21600"/>
                  </a:lnTo>
                  <a:lnTo>
                    <a:pt x="3600" y="14300"/>
                  </a:lnTo>
                  <a:lnTo>
                    <a:pt x="755" y="14300"/>
                  </a:lnTo>
                  <a:cubicBezTo>
                    <a:pt x="338" y="14300"/>
                    <a:pt x="0" y="13232"/>
                    <a:pt x="0" y="11916"/>
                  </a:cubicBezTo>
                  <a:lnTo>
                    <a:pt x="0" y="8341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9" name="parameters"/>
            <p:cNvSpPr txBox="1"/>
            <p:nvPr/>
          </p:nvSpPr>
          <p:spPr>
            <a:xfrm>
              <a:off x="74219" y="30286"/>
              <a:ext cx="2636968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dirty="0"/>
                <a:t>parameters</a:t>
              </a:r>
            </a:p>
          </p:txBody>
        </p:sp>
      </p:grpSp>
      <p:grpSp>
        <p:nvGrpSpPr>
          <p:cNvPr id="293" name="Speech Bubble: Rectangle with Corners Rounded 9"/>
          <p:cNvGrpSpPr/>
          <p:nvPr/>
        </p:nvGrpSpPr>
        <p:grpSpPr>
          <a:xfrm>
            <a:off x="4521001" y="5511035"/>
            <a:ext cx="3661559" cy="583814"/>
            <a:chOff x="-1" y="0"/>
            <a:chExt cx="3914532" cy="583812"/>
          </a:xfrm>
        </p:grpSpPr>
        <p:sp>
          <p:nvSpPr>
            <p:cNvPr id="291" name="Shape"/>
            <p:cNvSpPr/>
            <p:nvPr/>
          </p:nvSpPr>
          <p:spPr>
            <a:xfrm>
              <a:off x="-2" y="-1"/>
              <a:ext cx="3914534" cy="58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240" y="0"/>
                    <a:pt x="537" y="0"/>
                  </a:cubicBezTo>
                  <a:lnTo>
                    <a:pt x="21063" y="0"/>
                  </a:lnTo>
                  <a:cubicBezTo>
                    <a:pt x="2136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360" y="21600"/>
                    <a:pt x="21063" y="21600"/>
                  </a:cubicBezTo>
                  <a:lnTo>
                    <a:pt x="9000" y="21600"/>
                  </a:lnTo>
                  <a:lnTo>
                    <a:pt x="5864" y="20657"/>
                  </a:lnTo>
                  <a:lnTo>
                    <a:pt x="3600" y="21600"/>
                  </a:lnTo>
                  <a:lnTo>
                    <a:pt x="537" y="21600"/>
                  </a:lnTo>
                  <a:cubicBezTo>
                    <a:pt x="240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92" name="calling the function"/>
            <p:cNvSpPr txBox="1"/>
            <p:nvPr/>
          </p:nvSpPr>
          <p:spPr>
            <a:xfrm>
              <a:off x="74219" y="30286"/>
              <a:ext cx="3766093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dirty="0"/>
                <a:t>calling the function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0" animBg="1" advAuto="0"/>
      <p:bldP spid="287" grpId="0" animBg="1" advAuto="0"/>
      <p:bldP spid="290" grpId="0" animBg="1" advAuto="0"/>
      <p:bldP spid="293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D3FA1D-8EB4-4D52-8E52-845C4AB092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7BEF43-3955-4139-9FED-CC14D74929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We use the </a:t>
            </a:r>
            <a:r>
              <a:rPr lang="en-US" sz="3200" b="1" dirty="0">
                <a:solidFill>
                  <a:schemeClr val="accent1"/>
                </a:solidFill>
              </a:rPr>
              <a:t>console.log() </a:t>
            </a:r>
            <a:r>
              <a:rPr lang="en-US" sz="3200" dirty="0"/>
              <a:t>method to print to console:</a:t>
            </a:r>
          </a:p>
          <a:p>
            <a:pPr>
              <a:spcBef>
                <a:spcPts val="16800"/>
              </a:spcBef>
            </a:pPr>
            <a:r>
              <a:rPr lang="en-US" sz="3200" dirty="0"/>
              <a:t>Text can be composed easier using interpolated strings:</a:t>
            </a:r>
          </a:p>
          <a:p>
            <a:pPr>
              <a:spcBef>
                <a:spcPts val="5400"/>
              </a:spcBef>
            </a:pPr>
            <a:r>
              <a:rPr lang="en-US" sz="3200" dirty="0"/>
              <a:t>To format a number, use the </a:t>
            </a:r>
            <a:r>
              <a:rPr lang="en-US" sz="3200" b="1" dirty="0">
                <a:solidFill>
                  <a:schemeClr val="bg1"/>
                </a:solidFill>
              </a:rPr>
              <a:t>toFixed() </a:t>
            </a:r>
            <a:r>
              <a:rPr lang="en-US" sz="3200" dirty="0"/>
              <a:t>method (converts to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r>
              <a:rPr lang="en-US" sz="3200" dirty="0"/>
              <a:t>): 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4E8962-A5CD-4F77-B664-1A422BE2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en-US" dirty="0"/>
          </a:p>
        </p:txBody>
      </p:sp>
      <p:sp>
        <p:nvSpPr>
          <p:cNvPr id="8" name="TextBox 6"/>
          <p:cNvSpPr txBox="1"/>
          <p:nvPr/>
        </p:nvSpPr>
        <p:spPr>
          <a:xfrm>
            <a:off x="921000" y="1809000"/>
            <a:ext cx="10530000" cy="2049378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function</a:t>
            </a:r>
            <a:r>
              <a:rPr dirty="0">
                <a:solidFill>
                  <a:srgbClr val="234465"/>
                </a:solidFill>
              </a:rPr>
              <a:t> solve (n</a:t>
            </a:r>
            <a:r>
              <a:rPr lang="en-US" dirty="0">
                <a:solidFill>
                  <a:srgbClr val="234465"/>
                </a:solidFill>
              </a:rPr>
              <a:t>ame</a:t>
            </a:r>
            <a:r>
              <a:rPr dirty="0">
                <a:solidFill>
                  <a:srgbClr val="234465"/>
                </a:solidFill>
              </a:rPr>
              <a:t>, </a:t>
            </a:r>
            <a:r>
              <a:rPr lang="en-US" dirty="0">
                <a:solidFill>
                  <a:srgbClr val="234465"/>
                </a:solidFill>
              </a:rPr>
              <a:t>grade</a:t>
            </a:r>
            <a:r>
              <a:rPr dirty="0">
                <a:solidFill>
                  <a:srgbClr val="234465"/>
                </a:solidFill>
              </a:rPr>
              <a:t>) {</a:t>
            </a:r>
            <a:endParaRPr lang="en-US" dirty="0">
              <a:solidFill>
                <a:srgbClr val="234465"/>
              </a:solidFill>
            </a:endParaRP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rgbClr val="234465"/>
                </a:solidFill>
              </a:rPr>
              <a:t>  console.log('The name is: ' + 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sz="2400" b="1" dirty="0">
                <a:solidFill>
                  <a:srgbClr val="234465"/>
                </a:solidFill>
                <a:latin typeface="Consolas"/>
              </a:rPr>
              <a:t> + ', </a:t>
            </a:r>
            <a:r>
              <a:rPr lang="en-US" dirty="0">
                <a:solidFill>
                  <a:srgbClr val="234465"/>
                </a:solidFill>
              </a:rPr>
              <a:t>grade: ' + </a:t>
            </a:r>
            <a:r>
              <a:rPr lang="en-US" dirty="0">
                <a:solidFill>
                  <a:schemeClr val="bg1"/>
                </a:solidFill>
              </a:rPr>
              <a:t>grade</a:t>
            </a:r>
            <a:r>
              <a:rPr lang="en-US" dirty="0">
                <a:solidFill>
                  <a:srgbClr val="234465"/>
                </a:solidFill>
              </a:rPr>
              <a:t>); </a:t>
            </a:r>
            <a:br>
              <a:rPr dirty="0">
                <a:solidFill>
                  <a:srgbClr val="234465"/>
                </a:solidFill>
              </a:rPr>
            </a:br>
            <a:r>
              <a:rPr dirty="0">
                <a:solidFill>
                  <a:srgbClr val="234465"/>
                </a:solidFill>
              </a:rPr>
              <a:t>}</a:t>
            </a:r>
            <a:br>
              <a:rPr dirty="0">
                <a:solidFill>
                  <a:srgbClr val="234465"/>
                </a:solidFill>
              </a:rPr>
            </a:br>
            <a:r>
              <a:rPr dirty="0">
                <a:solidFill>
                  <a:schemeClr val="bg1"/>
                </a:solidFill>
              </a:rPr>
              <a:t>solve</a:t>
            </a:r>
            <a:r>
              <a:rPr dirty="0">
                <a:solidFill>
                  <a:srgbClr val="234465"/>
                </a:solidFill>
              </a:rPr>
              <a:t>(</a:t>
            </a:r>
            <a:r>
              <a:rPr lang="en-US" dirty="0">
                <a:solidFill>
                  <a:srgbClr val="234465"/>
                </a:solidFill>
              </a:rPr>
              <a:t>'Peter'</a:t>
            </a:r>
            <a:r>
              <a:rPr dirty="0">
                <a:solidFill>
                  <a:srgbClr val="234465"/>
                </a:solidFill>
              </a:rPr>
              <a:t>, 3</a:t>
            </a:r>
            <a:r>
              <a:rPr lang="en-US" dirty="0">
                <a:solidFill>
                  <a:srgbClr val="234465"/>
                </a:solidFill>
              </a:rPr>
              <a:t>.555</a:t>
            </a:r>
            <a:r>
              <a:rPr dirty="0">
                <a:solidFill>
                  <a:srgbClr val="234465"/>
                </a:solidFill>
              </a:rPr>
              <a:t>);</a:t>
            </a:r>
            <a:r>
              <a:rPr lang="en-US" dirty="0">
                <a:solidFill>
                  <a:srgbClr val="234465"/>
                </a:solidFill>
              </a:rPr>
              <a:t> 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2300" dirty="0">
                <a:solidFill>
                  <a:schemeClr val="accent2"/>
                </a:solidFill>
              </a:rPr>
              <a:t>//The name is: Peter, grade: 3.555</a:t>
            </a:r>
            <a:endParaRPr sz="2300" dirty="0">
              <a:solidFill>
                <a:schemeClr val="accent2"/>
              </a:solidFill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921000" y="5946561"/>
            <a:ext cx="10530000" cy="58743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rgbClr val="234465"/>
                </a:solidFill>
              </a:rPr>
              <a:t>grade.</a:t>
            </a:r>
            <a:r>
              <a:rPr lang="en-US" sz="2400" b="1" dirty="0">
                <a:solidFill>
                  <a:schemeClr val="bg1"/>
                </a:solidFill>
              </a:rPr>
              <a:t>toFixed(2)</a:t>
            </a:r>
            <a:r>
              <a:rPr lang="en-US" sz="2400" dirty="0"/>
              <a:t>;    </a:t>
            </a:r>
            <a:r>
              <a:rPr lang="en-US" sz="2400" dirty="0">
                <a:solidFill>
                  <a:schemeClr val="accent2"/>
                </a:solidFill>
              </a:rPr>
              <a:t>//The name is: Petar, grade: 3.56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endParaRPr dirty="0">
              <a:solidFill>
                <a:srgbClr val="234465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000" y="5680971"/>
            <a:ext cx="3195000" cy="448029"/>
          </a:xfrm>
          <a:prstGeom prst="wedgeRoundRectCallout">
            <a:avLst>
              <a:gd name="adj1" fmla="val -57432"/>
              <a:gd name="adj2" fmla="val 54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decimal places </a:t>
            </a:r>
            <a:endParaRPr lang="bg-BG" sz="21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D1AA1ED8-E7F3-490A-BF24-34D766AC4AA7}"/>
              </a:ext>
            </a:extLst>
          </p:cNvPr>
          <p:cNvSpPr txBox="1"/>
          <p:nvPr/>
        </p:nvSpPr>
        <p:spPr>
          <a:xfrm>
            <a:off x="921000" y="4551561"/>
            <a:ext cx="10530000" cy="58743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rgbClr val="234465"/>
                </a:solidFill>
              </a:rPr>
              <a:t>console.log(`The name is: ${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rgbClr val="234465"/>
                </a:solidFill>
              </a:rPr>
              <a:t>}, grade: ${</a:t>
            </a:r>
            <a:r>
              <a:rPr lang="en-US" dirty="0">
                <a:solidFill>
                  <a:schemeClr val="bg1"/>
                </a:solidFill>
              </a:rPr>
              <a:t>grade</a:t>
            </a:r>
            <a:r>
              <a:rPr lang="en-US" dirty="0">
                <a:solidFill>
                  <a:srgbClr val="234465"/>
                </a:solidFill>
              </a:rPr>
              <a:t>}`);</a:t>
            </a:r>
            <a:endParaRPr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41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Examples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Types and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95BBE-B4AF-4CC1-ABFA-87139BE49B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00" y="1449000"/>
            <a:ext cx="2418000" cy="24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3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>
          <a:xfrm>
            <a:off x="1853411" y="1179000"/>
            <a:ext cx="9899619" cy="506900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data type</a:t>
            </a:r>
            <a:r>
              <a:rPr lang="bg-BG" sz="3200" b="1" dirty="0"/>
              <a:t> </a:t>
            </a:r>
            <a:r>
              <a:rPr lang="en-US" sz="3200" dirty="0"/>
              <a:t>is a classification that specifies what type of</a:t>
            </a:r>
            <a:br>
              <a:rPr lang="en-US" sz="3200" dirty="0"/>
            </a:br>
            <a:r>
              <a:rPr lang="en-US" sz="3200" dirty="0"/>
              <a:t>operations can be applied to it and the way values of</a:t>
            </a:r>
            <a:br>
              <a:rPr lang="en-US" sz="3200" dirty="0"/>
            </a:br>
            <a:r>
              <a:rPr lang="en-US" sz="3200" dirty="0"/>
              <a:t>that type are stored</a:t>
            </a:r>
            <a:endParaRPr lang="bg-BG" sz="3200" dirty="0"/>
          </a:p>
          <a:p>
            <a:pPr eaLnBrk="0" latinLnBrk="0" hangingPunct="0">
              <a:lnSpc>
                <a:spcPct val="100000"/>
              </a:lnSpc>
            </a:pPr>
            <a:r>
              <a:rPr lang="en-US" sz="3200" dirty="0"/>
              <a:t>After </a:t>
            </a:r>
            <a:r>
              <a:rPr lang="en-US" sz="3200" b="1" dirty="0">
                <a:solidFill>
                  <a:schemeClr val="bg1"/>
                </a:solidFill>
              </a:rPr>
              <a:t>ECMAScript </a:t>
            </a:r>
            <a:r>
              <a:rPr lang="en-US" sz="3200" dirty="0"/>
              <a:t>2015 there are </a:t>
            </a:r>
            <a:r>
              <a:rPr lang="en-US" sz="3200" b="1" dirty="0">
                <a:solidFill>
                  <a:schemeClr val="bg1"/>
                </a:solidFill>
              </a:rPr>
              <a:t>seven primitive</a:t>
            </a:r>
            <a:r>
              <a:rPr lang="en-US" sz="3200" dirty="0"/>
              <a:t> data types:</a:t>
            </a:r>
          </a:p>
          <a:p>
            <a:pPr lvl="1" eaLnBrk="0" latinLnBrk="0" hangingPunct="0">
              <a:lnSpc>
                <a:spcPct val="100000"/>
              </a:lnSpc>
            </a:pPr>
            <a:r>
              <a:rPr lang="en-US" sz="3000" dirty="0"/>
              <a:t>Seven </a:t>
            </a:r>
            <a:r>
              <a:rPr lang="en-US" sz="3000" b="1" dirty="0">
                <a:solidFill>
                  <a:schemeClr val="bg1"/>
                </a:solidFill>
              </a:rPr>
              <a:t>primitive</a:t>
            </a:r>
            <a:r>
              <a:rPr lang="en-US" sz="3000" dirty="0"/>
              <a:t>: Boolean, null, undefined, Number, String, Symbol, </a:t>
            </a:r>
            <a:r>
              <a:rPr lang="en-US" sz="3000" dirty="0" err="1"/>
              <a:t>BigInt</a:t>
            </a:r>
            <a:endParaRPr lang="en-US" sz="3000" dirty="0"/>
          </a:p>
          <a:p>
            <a:pPr lvl="1" eaLnBrk="0" latinLnBrk="0" hangingPunct="0">
              <a:lnSpc>
                <a:spcPct val="100000"/>
              </a:lnSpc>
            </a:pPr>
            <a:r>
              <a:rPr lang="en-US" sz="3000" dirty="0"/>
              <a:t>and </a:t>
            </a:r>
            <a:r>
              <a:rPr lang="en-US" sz="3000" b="1" dirty="0">
                <a:solidFill>
                  <a:schemeClr val="bg1"/>
                </a:solidFill>
              </a:rPr>
              <a:t>Objects </a:t>
            </a:r>
            <a:r>
              <a:rPr lang="en-US" sz="3000" dirty="0"/>
              <a:t>(including Functions and Arrays)</a:t>
            </a:r>
          </a:p>
          <a:p>
            <a:pPr marL="609036" lvl="1" indent="0" eaLnBrk="0" latinLnBrk="0" hangingPunct="0">
              <a:lnSpc>
                <a:spcPct val="100000"/>
              </a:lnSpc>
              <a:buNone/>
            </a:pPr>
            <a:endParaRPr lang="en-US" sz="3000" dirty="0"/>
          </a:p>
          <a:p>
            <a:pPr lvl="1" eaLnBrk="0" latinLnBrk="0" hangingPunct="0">
              <a:lnSpc>
                <a:spcPct val="14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332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1276" y="3951790"/>
            <a:ext cx="1036055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let number = 10; 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Number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person = {name: 'George', age: 25};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Object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array = [1, 2, 3];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Array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</a:t>
            </a:r>
            <a:r>
              <a:rPr lang="en-US" sz="2400" b="1" dirty="0" err="1">
                <a:latin typeface="Consolas" pitchFamily="49" charset="0"/>
              </a:rPr>
              <a:t>isTrue</a:t>
            </a:r>
            <a:r>
              <a:rPr lang="en-US" sz="2400" b="1" dirty="0">
                <a:latin typeface="Consolas" pitchFamily="49" charset="0"/>
              </a:rPr>
              <a:t> = true;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Boolean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name = 'George';                 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String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empty = null;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null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unknown = undefined;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undefined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Овал 6"/>
          <p:cNvSpPr/>
          <p:nvPr/>
        </p:nvSpPr>
        <p:spPr bwMode="auto">
          <a:xfrm>
            <a:off x="4754872" y="2218396"/>
            <a:ext cx="1630018" cy="1661823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</a:t>
            </a:r>
          </a:p>
        </p:txBody>
      </p:sp>
      <p:sp>
        <p:nvSpPr>
          <p:cNvPr id="8" name="Стрелка надясно 7"/>
          <p:cNvSpPr/>
          <p:nvPr/>
        </p:nvSpPr>
        <p:spPr bwMode="auto">
          <a:xfrm rot="20153699">
            <a:off x="5792480" y="1359210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</a:t>
            </a:r>
          </a:p>
        </p:txBody>
      </p:sp>
      <p:sp>
        <p:nvSpPr>
          <p:cNvPr id="13" name="Стрелка надясно 12"/>
          <p:cNvSpPr/>
          <p:nvPr/>
        </p:nvSpPr>
        <p:spPr bwMode="auto">
          <a:xfrm rot="20284312">
            <a:off x="6190098" y="1768281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</a:p>
        </p:txBody>
      </p:sp>
      <p:sp>
        <p:nvSpPr>
          <p:cNvPr id="14" name="Стрелка надясно 13"/>
          <p:cNvSpPr/>
          <p:nvPr/>
        </p:nvSpPr>
        <p:spPr bwMode="auto">
          <a:xfrm>
            <a:off x="6442374" y="3073957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sp>
        <p:nvSpPr>
          <p:cNvPr id="9" name="Стрелка наляво 8"/>
          <p:cNvSpPr/>
          <p:nvPr/>
        </p:nvSpPr>
        <p:spPr bwMode="auto">
          <a:xfrm rot="352849">
            <a:off x="2815667" y="2479041"/>
            <a:ext cx="1896453" cy="5986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</a:t>
            </a:r>
          </a:p>
        </p:txBody>
      </p:sp>
      <p:sp>
        <p:nvSpPr>
          <p:cNvPr id="17" name="Стрелка наляво 16"/>
          <p:cNvSpPr/>
          <p:nvPr/>
        </p:nvSpPr>
        <p:spPr bwMode="auto">
          <a:xfrm>
            <a:off x="2825858" y="3113931"/>
            <a:ext cx="1896453" cy="5986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</a:p>
        </p:txBody>
      </p:sp>
      <p:sp>
        <p:nvSpPr>
          <p:cNvPr id="18" name="Стрелка наляво 17"/>
          <p:cNvSpPr/>
          <p:nvPr/>
        </p:nvSpPr>
        <p:spPr bwMode="auto">
          <a:xfrm rot="1485587">
            <a:off x="3300167" y="1381721"/>
            <a:ext cx="1896453" cy="664307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Symbol</a:t>
            </a:r>
          </a:p>
        </p:txBody>
      </p:sp>
      <p:sp>
        <p:nvSpPr>
          <p:cNvPr id="19" name="Стрелка наляво 18"/>
          <p:cNvSpPr/>
          <p:nvPr/>
        </p:nvSpPr>
        <p:spPr bwMode="auto">
          <a:xfrm rot="988818">
            <a:off x="2934248" y="1857517"/>
            <a:ext cx="1896453" cy="589711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</a:p>
        </p:txBody>
      </p:sp>
      <p:sp>
        <p:nvSpPr>
          <p:cNvPr id="20" name="Стрелка надясно 19"/>
          <p:cNvSpPr/>
          <p:nvPr/>
        </p:nvSpPr>
        <p:spPr bwMode="auto">
          <a:xfrm rot="20944997">
            <a:off x="6436327" y="2447894"/>
            <a:ext cx="1644043" cy="5982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78703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9" grpId="0" animBg="1"/>
      <p:bldP spid="18" grpId="0" animBg="1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Implementing Control-Flow Logic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84277-D07A-4FDF-AA75-AB567A5EF5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16314" y="1116114"/>
            <a:ext cx="9878013" cy="5546589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Arithmetic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operators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take numerical values (either </a:t>
            </a:r>
            <a:br>
              <a:rPr lang="en-US" sz="3400" dirty="0"/>
            </a:br>
            <a:r>
              <a:rPr lang="en-US" sz="3400" dirty="0"/>
              <a:t>literals or variables) as their operands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Return a single numerical value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Addition (</a:t>
            </a:r>
            <a:r>
              <a:rPr lang="en-US" sz="3000" b="1" dirty="0">
                <a:solidFill>
                  <a:schemeClr val="bg1"/>
                </a:solidFill>
              </a:rPr>
              <a:t>+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Subtraction 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Multiplication (</a:t>
            </a:r>
            <a:r>
              <a:rPr lang="en-GB" sz="3000" b="1" dirty="0">
                <a:solidFill>
                  <a:schemeClr val="bg1"/>
                </a:solidFill>
              </a:rPr>
              <a:t>*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Division (</a:t>
            </a:r>
            <a:r>
              <a:rPr lang="en-GB" sz="3000" b="1" dirty="0">
                <a:solidFill>
                  <a:schemeClr val="bg1"/>
                </a:solidFill>
              </a:rPr>
              <a:t>/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Remainder (</a:t>
            </a:r>
            <a:r>
              <a:rPr lang="en-GB" sz="3000" b="1" dirty="0">
                <a:solidFill>
                  <a:schemeClr val="bg1"/>
                </a:solidFill>
              </a:rPr>
              <a:t>%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Exponentiation (</a:t>
            </a:r>
            <a:r>
              <a:rPr lang="en-GB" sz="3000" b="1" dirty="0">
                <a:solidFill>
                  <a:schemeClr val="bg1"/>
                </a:solidFill>
              </a:rPr>
              <a:t>**</a:t>
            </a:r>
            <a:r>
              <a:rPr lang="en-GB" sz="30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  <a:endParaRPr lang="bg-BG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7176000" y="2837060"/>
            <a:ext cx="4495800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a = 15;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b = 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c;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75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2400" b="1" dirty="0">
                <a:latin typeface="Consolas" panose="020B0609020204030204" pitchFamily="49" charset="0"/>
              </a:rPr>
              <a:t> b;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//15</a:t>
            </a:r>
            <a:r>
              <a:rPr lang="en-US" sz="2400" b="1" i="1" baseline="30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= 759375c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519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Syntax</a:t>
            </a:r>
          </a:p>
          <a:p>
            <a:r>
              <a:rPr lang="en-US" dirty="0"/>
              <a:t>Data Types and Variables</a:t>
            </a:r>
            <a:endParaRPr lang="bg-BG" dirty="0"/>
          </a:p>
          <a:p>
            <a:r>
              <a:rPr lang="en-US" dirty="0"/>
              <a:t>Conditional Statements</a:t>
            </a:r>
          </a:p>
          <a:p>
            <a:r>
              <a:rPr lang="en-US" dirty="0"/>
              <a:t>Loops</a:t>
            </a:r>
            <a:endParaRPr lang="bg-BG" dirty="0"/>
          </a:p>
          <a:p>
            <a:r>
              <a:rPr lang="en-US" dirty="0"/>
              <a:t>Arrays</a:t>
            </a:r>
          </a:p>
          <a:p>
            <a:r>
              <a:rPr lang="en-US" dirty="0"/>
              <a:t>Text Processing</a:t>
            </a:r>
            <a:endParaRPr lang="bg-BG" dirty="0"/>
          </a:p>
          <a:p>
            <a:r>
              <a:rPr lang="en-US" dirty="0"/>
              <a:t>Debugging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  <a:endParaRPr lang="bg-BG" dirty="0"/>
          </a:p>
        </p:txBody>
      </p:sp>
      <p:sp>
        <p:nvSpPr>
          <p:cNvPr id="5" name="Text Placeholder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33401" y="1447801"/>
            <a:ext cx="6768659" cy="44007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'1');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'1');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</a:t>
            </a:r>
            <a:r>
              <a:rPr lang="en-US" sz="2400" b="1" dirty="0">
                <a:latin typeface="Consolas" panose="020B0609020204030204" pitchFamily="49" charset="0"/>
              </a:rPr>
              <a:t> '3');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!==</a:t>
            </a:r>
            <a:r>
              <a:rPr lang="en-US" sz="2400" b="1" dirty="0">
                <a:latin typeface="Consolas" panose="020B0609020204030204" pitchFamily="49" charset="0"/>
              </a:rPr>
              <a:t> '3');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latin typeface="Consolas" panose="020B0609020204030204" pitchFamily="49" charset="0"/>
              </a:rPr>
              <a:t> 5.5);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&lt;=</a:t>
            </a:r>
            <a:r>
              <a:rPr lang="en-US" sz="2400" b="1" dirty="0">
                <a:latin typeface="Consolas" panose="020B0609020204030204" pitchFamily="49" charset="0"/>
              </a:rPr>
              <a:t> 4); 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latin typeface="Consolas" panose="020B0609020204030204" pitchFamily="49" charset="0"/>
              </a:rPr>
              <a:t> 1.5);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400" b="1" dirty="0">
                <a:latin typeface="Consolas" panose="020B0609020204030204" pitchFamily="49" charset="0"/>
              </a:rPr>
              <a:t> 2); 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</a:rPr>
              <a:t>5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latin typeface="Consolas" panose="020B0609020204030204" pitchFamily="49" charset="0"/>
              </a:rPr>
              <a:t> 7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sz="2400" b="1" dirty="0">
                <a:latin typeface="Consolas" panose="020B0609020204030204" pitchFamily="49" charset="0"/>
              </a:rPr>
              <a:t> 4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400" b="1" dirty="0">
                <a:latin typeface="Consolas" panose="020B0609020204030204" pitchFamily="49" charset="0"/>
              </a:rPr>
              <a:t> 10);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10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7680F47-2D53-48B8-A3B9-2701B50B3A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110" y="2394000"/>
            <a:ext cx="2290809" cy="2290809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Балонче за говор: правоъгълник със заоблени ъгли 1">
            <a:extLst>
              <a:ext uri="{FF2B5EF4-FFF2-40B4-BE49-F238E27FC236}">
                <a16:creationId xmlns:a16="http://schemas.microsoft.com/office/drawing/2014/main" id="{34EBCF6F-D39E-3850-40DA-797769B1E5CD}"/>
              </a:ext>
            </a:extLst>
          </p:cNvPr>
          <p:cNvSpPr/>
          <p:nvPr/>
        </p:nvSpPr>
        <p:spPr bwMode="auto">
          <a:xfrm>
            <a:off x="7851000" y="5049000"/>
            <a:ext cx="2900890" cy="889594"/>
          </a:xfrm>
          <a:prstGeom prst="wedgeRoundRectCallout">
            <a:avLst>
              <a:gd name="adj1" fmla="val -64032"/>
              <a:gd name="adj2" fmla="val 98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250000"/>
              </a:lnSpc>
            </a:pPr>
            <a:r>
              <a:rPr lang="en-US" sz="2800" b="1" dirty="0">
                <a:solidFill>
                  <a:schemeClr val="bg2"/>
                </a:solidFill>
              </a:rPr>
              <a:t>Ternary operator</a:t>
            </a: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92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18" name="Text Placeholder 6"/>
          <p:cNvSpPr txBox="1">
            <a:spLocks noGrp="1"/>
          </p:cNvSpPr>
          <p:nvPr>
            <p:ph type="body" sz="quarter" idx="10"/>
          </p:nvPr>
        </p:nvSpPr>
        <p:spPr>
          <a:xfrm>
            <a:off x="1791855" y="898926"/>
            <a:ext cx="9988970" cy="574201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if-else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statement:</a:t>
            </a:r>
          </a:p>
          <a:p>
            <a:pPr marL="803275" lvl="1" indent="-360362">
              <a:defRPr sz="3100"/>
            </a:pPr>
            <a:r>
              <a:rPr dirty="0"/>
              <a:t>Do action depending on condition</a:t>
            </a:r>
            <a:endParaRPr lang="en-US" dirty="0"/>
          </a:p>
          <a:p>
            <a:pPr marL="442913" lvl="1" indent="0">
              <a:buNone/>
              <a:defRPr sz="3100"/>
            </a:pPr>
            <a:endParaRPr dirty="0"/>
          </a:p>
          <a:p>
            <a:pPr marL="803275" lvl="1" indent="-360362">
              <a:defRPr sz="3100"/>
            </a:pPr>
            <a:endParaRPr dirty="0"/>
          </a:p>
          <a:p>
            <a:pPr marL="442913" lvl="1" indent="0">
              <a:buNone/>
              <a:defRPr sz="3100"/>
            </a:pPr>
            <a:endParaRPr lang="en-US" dirty="0"/>
          </a:p>
          <a:p>
            <a:pPr marL="803275" lvl="1" indent="-360362">
              <a:defRPr sz="3100"/>
            </a:pPr>
            <a:r>
              <a:rPr dirty="0"/>
              <a:t>You can chain conditions</a:t>
            </a:r>
          </a:p>
        </p:txBody>
      </p:sp>
      <p:sp>
        <p:nvSpPr>
          <p:cNvPr id="317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is </a:t>
            </a:r>
            <a:r>
              <a:rPr lang="en-US" dirty="0"/>
              <a:t>a </a:t>
            </a:r>
            <a:r>
              <a:rPr dirty="0"/>
              <a:t>Conditional Statement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319" name="TextBox 5"/>
          <p:cNvSpPr txBox="1"/>
          <p:nvPr/>
        </p:nvSpPr>
        <p:spPr>
          <a:xfrm>
            <a:off x="2790762" y="2287080"/>
            <a:ext cx="3554505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a = 5;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</a:t>
            </a:r>
            <a:r>
              <a:rPr dirty="0">
                <a:solidFill>
                  <a:srgbClr val="234465"/>
                </a:solidFill>
              </a:rPr>
              <a:t> (a &gt;= 5) </a:t>
            </a:r>
            <a:r>
              <a:rPr dirty="0"/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console.log(a);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2" name="Speech Bubble: Rectangle with Corners Rounded 7"/>
          <p:cNvGrpSpPr/>
          <p:nvPr/>
        </p:nvGrpSpPr>
        <p:grpSpPr>
          <a:xfrm>
            <a:off x="7386273" y="2369080"/>
            <a:ext cx="3854383" cy="1537903"/>
            <a:chOff x="0" y="0"/>
            <a:chExt cx="3692406" cy="1167871"/>
          </a:xfrm>
        </p:grpSpPr>
        <p:sp>
          <p:nvSpPr>
            <p:cNvPr id="320" name="Shape"/>
            <p:cNvSpPr/>
            <p:nvPr/>
          </p:nvSpPr>
          <p:spPr>
            <a:xfrm>
              <a:off x="0" y="0"/>
              <a:ext cx="3692406" cy="1167871"/>
            </a:xfrm>
            <a:custGeom>
              <a:avLst/>
              <a:gdLst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6538 w 21600"/>
                <a:gd name="connsiteY7" fmla="*/ 21380 h 21600"/>
                <a:gd name="connsiteX8" fmla="*/ 3600 w 21600"/>
                <a:gd name="connsiteY8" fmla="*/ 21600 h 21600"/>
                <a:gd name="connsiteX9" fmla="*/ 1139 w 21600"/>
                <a:gd name="connsiteY9" fmla="*/ 21600 h 21600"/>
                <a:gd name="connsiteX10" fmla="*/ 0 w 21600"/>
                <a:gd name="connsiteY10" fmla="*/ 18000 h 21600"/>
                <a:gd name="connsiteX11" fmla="*/ 0 w 21600"/>
                <a:gd name="connsiteY11" fmla="*/ 12600 h 21600"/>
                <a:gd name="connsiteX12" fmla="*/ 0 w 21600"/>
                <a:gd name="connsiteY12" fmla="*/ 3600 h 21600"/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1139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10" y="0"/>
                    <a:pt x="1139" y="0"/>
                  </a:cubicBezTo>
                  <a:lnTo>
                    <a:pt x="20461" y="0"/>
                  </a:lnTo>
                  <a:cubicBezTo>
                    <a:pt x="2109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0" y="21600"/>
                    <a:pt x="20461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1139" y="21600"/>
                  </a:lnTo>
                  <a:cubicBezTo>
                    <a:pt x="510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1" name="If the condition is met, the code will execute"/>
            <p:cNvSpPr/>
            <p:nvPr/>
          </p:nvSpPr>
          <p:spPr>
            <a:xfrm>
              <a:off x="102730" y="583934"/>
              <a:ext cx="348694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If the condition </a:t>
              </a:r>
              <a:r>
                <a:rPr dirty="0">
                  <a:solidFill>
                    <a:schemeClr val="accent1"/>
                  </a:solidFill>
                </a:rPr>
                <a:t>is met</a:t>
              </a:r>
              <a:r>
                <a:rPr dirty="0"/>
                <a:t>, the code will execute</a:t>
              </a:r>
            </a:p>
          </p:txBody>
        </p:sp>
      </p:grpSp>
      <p:sp>
        <p:nvSpPr>
          <p:cNvPr id="323" name="TextBox 9"/>
          <p:cNvSpPr txBox="1"/>
          <p:nvPr/>
        </p:nvSpPr>
        <p:spPr>
          <a:xfrm>
            <a:off x="2790761" y="4990293"/>
            <a:ext cx="3554505" cy="1326103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else </a:t>
            </a:r>
            <a:r>
              <a:rPr dirty="0">
                <a:solidFill>
                  <a:schemeClr val="accent1"/>
                </a:solidFill>
              </a:rPr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console.log('no');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6" name="Speech Bubble: Rectangle with Corners Rounded 10"/>
          <p:cNvGrpSpPr/>
          <p:nvPr/>
        </p:nvGrpSpPr>
        <p:grpSpPr>
          <a:xfrm>
            <a:off x="7041000" y="4922629"/>
            <a:ext cx="4950342" cy="1393768"/>
            <a:chOff x="179638" y="122931"/>
            <a:chExt cx="4863289" cy="1023735"/>
          </a:xfrm>
        </p:grpSpPr>
        <p:sp>
          <p:nvSpPr>
            <p:cNvPr id="324" name="Shape"/>
            <p:cNvSpPr/>
            <p:nvPr/>
          </p:nvSpPr>
          <p:spPr>
            <a:xfrm>
              <a:off x="179638" y="122931"/>
              <a:ext cx="4863289" cy="1023735"/>
            </a:xfrm>
            <a:custGeom>
              <a:avLst/>
              <a:gdLst>
                <a:gd name="connsiteX0" fmla="*/ 0 w 21600"/>
                <a:gd name="connsiteY0" fmla="*/ 3600 h 21600"/>
                <a:gd name="connsiteX1" fmla="*/ 758 w 21600"/>
                <a:gd name="connsiteY1" fmla="*/ 0 h 21600"/>
                <a:gd name="connsiteX2" fmla="*/ 20842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842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758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39" y="0"/>
                    <a:pt x="758" y="0"/>
                  </a:cubicBezTo>
                  <a:lnTo>
                    <a:pt x="20842" y="0"/>
                  </a:lnTo>
                  <a:cubicBezTo>
                    <a:pt x="2126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61" y="21600"/>
                    <a:pt x="20842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758" y="21600"/>
                  </a:lnTo>
                  <a:cubicBezTo>
                    <a:pt x="339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5" name="Continue on the next condition, if the first is not met"/>
            <p:cNvSpPr/>
            <p:nvPr/>
          </p:nvSpPr>
          <p:spPr>
            <a:xfrm>
              <a:off x="256252" y="634798"/>
              <a:ext cx="46719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Continue on the </a:t>
              </a:r>
              <a:r>
                <a:rPr dirty="0">
                  <a:solidFill>
                    <a:schemeClr val="accent1"/>
                  </a:solidFill>
                </a:rPr>
                <a:t>next condition</a:t>
              </a:r>
              <a:r>
                <a:rPr dirty="0"/>
                <a:t>, if the first is </a:t>
              </a:r>
              <a:r>
                <a:rPr dirty="0">
                  <a:solidFill>
                    <a:schemeClr val="accent1"/>
                  </a:solidFill>
                </a:rPr>
                <a:t>not met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D3FA1D-8EB4-4D52-8E52-845C4AB092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7BEF43-3955-4139-9FED-CC14D74929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if / else </a:t>
            </a:r>
            <a:r>
              <a:rPr lang="en-US" dirty="0"/>
              <a:t>- </a:t>
            </a:r>
            <a:r>
              <a:rPr lang="en-US" b="1" dirty="0">
                <a:solidFill>
                  <a:schemeClr val="bg1"/>
                </a:solidFill>
              </a:rPr>
              <a:t>if / else</a:t>
            </a:r>
            <a:r>
              <a:rPr lang="en-US" dirty="0"/>
              <a:t>… construct is a series of checks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one condition is true, it does not proceed to verify the following conditions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4E8962-A5CD-4F77-B664-1A422BE2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Chained Conditional Statements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000" y="1854000"/>
            <a:ext cx="56700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</a:rPr>
              <a:t>let</a:t>
            </a:r>
            <a:r>
              <a:rPr lang="it-IT" sz="2100" b="1" noProof="1">
                <a:latin typeface="Consolas" pitchFamily="49" charset="0"/>
              </a:rPr>
              <a:t> a = 5;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100" b="1" noProof="1">
                <a:latin typeface="Consolas" pitchFamily="49" charset="0"/>
              </a:rPr>
              <a:t>if (a </a:t>
            </a:r>
            <a:r>
              <a:rPr lang="it-IT" sz="21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it-IT" sz="2100" b="1" noProof="1">
                <a:latin typeface="Consolas" pitchFamily="49" charset="0"/>
              </a:rPr>
              <a:t> 10)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100" b="1" noProof="1">
                <a:latin typeface="Consolas" pitchFamily="49" charset="0"/>
              </a:rPr>
              <a:t>  console.log("Bigger than 10");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100" b="1" noProof="1">
                <a:latin typeface="Consolas" pitchFamily="49" charset="0"/>
              </a:rPr>
              <a:t>else if (a </a:t>
            </a:r>
            <a:r>
              <a:rPr lang="it-IT" sz="21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it-IT" sz="2100" b="1" noProof="1">
                <a:latin typeface="Consolas" pitchFamily="49" charset="0"/>
              </a:rPr>
              <a:t> 10)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100" b="1" noProof="1">
                <a:latin typeface="Consolas" pitchFamily="49" charset="0"/>
              </a:rPr>
              <a:t>  console.log("</a:t>
            </a:r>
            <a:r>
              <a:rPr lang="en-US" sz="2100" b="1" noProof="1">
                <a:latin typeface="Consolas" pitchFamily="49" charset="0"/>
              </a:rPr>
              <a:t>Less</a:t>
            </a:r>
            <a:r>
              <a:rPr lang="it-IT" sz="2100" b="1" noProof="1">
                <a:latin typeface="Consolas" pitchFamily="49" charset="0"/>
              </a:rPr>
              <a:t> than 10");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100" b="1" noProof="1"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100" b="1" noProof="1">
                <a:latin typeface="Consolas" pitchFamily="49" charset="0"/>
              </a:rPr>
              <a:t>  console.log("</a:t>
            </a:r>
            <a:r>
              <a:rPr lang="en-US" sz="2100" b="1" noProof="1">
                <a:latin typeface="Consolas" pitchFamily="49" charset="0"/>
              </a:rPr>
              <a:t>Equal</a:t>
            </a:r>
            <a:r>
              <a:rPr lang="it-IT" sz="2100" b="1" noProof="1">
                <a:latin typeface="Consolas" pitchFamily="49" charset="0"/>
              </a:rPr>
              <a:t> to 10");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615" y="3960508"/>
            <a:ext cx="3172813" cy="1170000"/>
          </a:xfrm>
          <a:prstGeom prst="wedgeRoundRectCallout">
            <a:avLst>
              <a:gd name="adj1" fmla="val -62864"/>
              <a:gd name="adj2" fmla="val -415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"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than 10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will be printed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611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D3FA1D-8EB4-4D52-8E52-845C4AB092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7BEF43-3955-4139-9FED-CC14D74929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</a:pPr>
            <a:r>
              <a:rPr lang="en-US" sz="3600" dirty="0"/>
              <a:t>Works as a series of </a:t>
            </a:r>
            <a:r>
              <a:rPr lang="en-US" sz="3600" b="1" dirty="0">
                <a:solidFill>
                  <a:schemeClr val="bg1"/>
                </a:solidFill>
              </a:rPr>
              <a:t>if / else if / else if</a:t>
            </a:r>
            <a:r>
              <a:rPr lang="en-US" sz="3600" dirty="0"/>
              <a:t>…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4E8962-A5CD-4F77-B664-1A422BE2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Switch-case Statement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296000" y="2034000"/>
            <a:ext cx="33528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default: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36000" y="2529000"/>
            <a:ext cx="1723938" cy="2182079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36000" y="4711079"/>
            <a:ext cx="1723938" cy="1210363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160" y="3789000"/>
            <a:ext cx="2790000" cy="1441426"/>
          </a:xfrm>
          <a:prstGeom prst="wedgeRoundRectCallout">
            <a:avLst>
              <a:gd name="adj1" fmla="val 66176"/>
              <a:gd name="adj2" fmla="val -5470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List of conditions (values) for the inspection 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938" y="2604235"/>
            <a:ext cx="2570320" cy="1396426"/>
          </a:xfrm>
          <a:prstGeom prst="wedgeRoundRectCallout">
            <a:avLst>
              <a:gd name="adj1" fmla="val -52193"/>
              <a:gd name="adj2" fmla="val -743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The condition in the</a:t>
            </a:r>
            <a:r>
              <a:rPr lang="en-US" sz="2400" b="1" dirty="0">
                <a:solidFill>
                  <a:schemeClr val="bg1"/>
                </a:solidFill>
              </a:rPr>
              <a:t> switch case</a:t>
            </a:r>
            <a:r>
              <a:rPr lang="en-US" sz="2400" b="1" dirty="0">
                <a:solidFill>
                  <a:schemeClr val="bg2"/>
                </a:solidFill>
              </a:rPr>
              <a:t> is a value 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000" y="4391942"/>
            <a:ext cx="3690000" cy="1303394"/>
          </a:xfrm>
          <a:prstGeom prst="wedgeRoundRectCallout">
            <a:avLst>
              <a:gd name="adj1" fmla="val -65593"/>
              <a:gd name="adj2" fmla="val 33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Code to be executed if there is no match with any case 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84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097334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Logical operators </a:t>
            </a:r>
            <a:r>
              <a:rPr lang="en-US" dirty="0"/>
              <a:t>give us the ability to write multiple conditions in one </a:t>
            </a: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statement</a:t>
            </a:r>
          </a:p>
          <a:p>
            <a:pPr>
              <a:lnSpc>
                <a:spcPct val="115000"/>
              </a:lnSpc>
            </a:pPr>
            <a:r>
              <a:rPr lang="en-US" dirty="0"/>
              <a:t>They return a boolean result (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)</a:t>
            </a:r>
          </a:p>
          <a:p>
            <a:pPr marL="0" indent="0">
              <a:lnSpc>
                <a:spcPct val="115000"/>
              </a:lnSpc>
              <a:buNone/>
            </a:pPr>
            <a:endParaRPr lang="en-US" dirty="0"/>
          </a:p>
          <a:p>
            <a:pPr marL="0" indent="0">
              <a:lnSpc>
                <a:spcPct val="115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99CFC31D-4DE9-4E51-91BF-D177EDF9C0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graphicFrame>
        <p:nvGraphicFramePr>
          <p:cNvPr id="29" name="Group 134">
            <a:extLst>
              <a:ext uri="{FF2B5EF4-FFF2-40B4-BE49-F238E27FC236}">
                <a16:creationId xmlns:a16="http://schemas.microsoft.com/office/drawing/2014/main" id="{06A24E24-2E90-4FB0-9A24-E9533B0667EA}"/>
              </a:ext>
            </a:extLst>
          </p:cNvPr>
          <p:cNvGraphicFramePr>
            <a:graphicFrameLocks/>
          </p:cNvGraphicFramePr>
          <p:nvPr/>
        </p:nvGraphicFramePr>
        <p:xfrm>
          <a:off x="1056000" y="3519000"/>
          <a:ext cx="10209213" cy="2184019"/>
        </p:xfrm>
        <a:graphic>
          <a:graphicData uri="http://schemas.openxmlformats.org/drawingml/2006/table">
            <a:tbl>
              <a:tblPr/>
              <a:tblGrid>
                <a:gridCol w="264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dirty="0"/>
                        <a:t>Description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35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Logical "</a:t>
            </a:r>
            <a:r>
              <a:rPr lang="en-US" b="1" dirty="0">
                <a:solidFill>
                  <a:schemeClr val="bg1"/>
                </a:solidFill>
              </a:rPr>
              <a:t>AND</a:t>
            </a:r>
            <a:r>
              <a:rPr lang="en-US" dirty="0"/>
              <a:t>" </a:t>
            </a:r>
          </a:p>
          <a:p>
            <a:pPr lvl="1"/>
            <a:r>
              <a:rPr lang="en-US" dirty="0"/>
              <a:t>Checks the fulfillment of several conditions simultaneously</a:t>
            </a:r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r>
              <a:rPr lang="en-US" dirty="0"/>
              <a:t>Logical "</a:t>
            </a:r>
            <a:r>
              <a:rPr lang="en-US" b="1" dirty="0">
                <a:solidFill>
                  <a:schemeClr val="bg1"/>
                </a:solidFill>
              </a:rPr>
              <a:t>OR</a:t>
            </a:r>
            <a:r>
              <a:rPr lang="en-US" dirty="0"/>
              <a:t>" </a:t>
            </a:r>
          </a:p>
          <a:p>
            <a:pPr lvl="1"/>
            <a:r>
              <a:rPr lang="en-US" dirty="0"/>
              <a:t>Checks that at least one of several conditions is met </a:t>
            </a:r>
          </a:p>
          <a:p>
            <a:pPr lvl="1"/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Operators: Examples</a:t>
            </a:r>
            <a:endParaRPr lang="bg-BG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000" y="2529000"/>
            <a:ext cx="9405000" cy="1261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a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b = -2;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0 &amp;&amp; b &gt; 0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expected output: false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000" y="5228669"/>
            <a:ext cx="9405000" cy="1261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a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b = -2;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0 || b &gt; 0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expected output: true</a:t>
            </a:r>
          </a:p>
        </p:txBody>
      </p:sp>
    </p:spTree>
    <p:extLst>
      <p:ext uri="{BB962C8B-B14F-4D97-AF65-F5344CB8AC3E}">
        <p14:creationId xmlns:p14="http://schemas.microsoft.com/office/powerpoint/2010/main" val="383396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Logical "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Checks if a condition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met </a:t>
            </a:r>
          </a:p>
          <a:p>
            <a:pPr marL="442912" lvl="1" indent="0">
              <a:buNone/>
            </a:pPr>
            <a:r>
              <a:rPr lang="en-US" dirty="0"/>
              <a:t> </a:t>
            </a:r>
          </a:p>
          <a:p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Operators: Examples (2)</a:t>
            </a:r>
            <a:endParaRPr lang="bg-BG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000" y="2698624"/>
            <a:ext cx="9405000" cy="16773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a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b = -2;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0 || b &gt; 0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expected output: false</a:t>
            </a:r>
          </a:p>
        </p:txBody>
      </p:sp>
    </p:spTree>
    <p:extLst>
      <p:ext uri="{BB962C8B-B14F-4D97-AF65-F5344CB8AC3E}">
        <p14:creationId xmlns:p14="http://schemas.microsoft.com/office/powerpoint/2010/main" val="59510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typeof</a:t>
            </a:r>
            <a:r>
              <a:rPr lang="en-US" dirty="0"/>
              <a:t> operator returns a string indicating the type of an</a:t>
            </a:r>
            <a:r>
              <a:rPr lang="bg-BG" dirty="0"/>
              <a:t> </a:t>
            </a:r>
            <a:r>
              <a:rPr lang="en-US" dirty="0"/>
              <a:t>operand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Typeof Operator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1001" y="2638184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nn-NO" sz="2400" b="1" dirty="0">
                <a:latin typeface="Consolas" panose="020B0609020204030204" pitchFamily="49" charset="0"/>
              </a:rPr>
              <a:t>const val = 5; 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typeof </a:t>
            </a:r>
            <a:r>
              <a:rPr lang="nn-NO" sz="2400" b="1" dirty="0">
                <a:latin typeface="Consolas" panose="020B0609020204030204" pitchFamily="49" charset="0"/>
              </a:rPr>
              <a:t>val);   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number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51000" y="3734511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 = 'hello';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string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51000" y="4824000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 = {name: 'Maria', age:18};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object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06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ubtitle 7"/>
          <p:cNvSpPr txBox="1"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Code Block Repetition</a:t>
            </a:r>
          </a:p>
        </p:txBody>
      </p:sp>
      <p:sp>
        <p:nvSpPr>
          <p:cNvPr id="346" name="Title 1"/>
          <p:cNvSpPr txBox="1">
            <a:spLocks noGrp="1"/>
          </p:cNvSpPr>
          <p:nvPr>
            <p:ph type="title" sz="quarter" idx="10"/>
          </p:nvPr>
        </p:nvSpPr>
        <p:spPr/>
        <p:txBody>
          <a:bodyPr/>
          <a:lstStyle>
            <a:lvl1pPr defTabSz="1047856">
              <a:defRPr sz="4558"/>
            </a:lvl1pPr>
          </a:lstStyle>
          <a:p>
            <a:r>
              <a:rPr lang="en-US" dirty="0"/>
              <a:t>Loops</a:t>
            </a:r>
          </a:p>
        </p:txBody>
      </p:sp>
      <p:pic>
        <p:nvPicPr>
          <p:cNvPr id="5" name="Picture 2" descr="http://files.softicons.com/download/system-icons/web0.2ama-icons-by-chrfb/png/256x256/Toolbar%20-%20Loop.png">
            <a:extLst>
              <a:ext uri="{FF2B5EF4-FFF2-40B4-BE49-F238E27FC236}">
                <a16:creationId xmlns:a16="http://schemas.microsoft.com/office/drawing/2014/main" id="{9B7E9C25-078F-4775-B78B-40B88BE9B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089" y="1295400"/>
            <a:ext cx="2605824" cy="26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406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51" name="Text Placeholder 6"/>
          <p:cNvSpPr txBox="1">
            <a:spLocks noGrp="1"/>
          </p:cNvSpPr>
          <p:nvPr>
            <p:ph type="body" sz="quarter" idx="10"/>
          </p:nvPr>
        </p:nvSpPr>
        <p:spPr>
          <a:xfrm>
            <a:off x="1744657" y="914570"/>
            <a:ext cx="10036166" cy="58712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for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loop:</a:t>
            </a:r>
          </a:p>
          <a:p>
            <a:pPr marL="803275" lvl="1" indent="-360362">
              <a:defRPr sz="3000"/>
            </a:pPr>
            <a:r>
              <a:rPr dirty="0"/>
              <a:t>Repeats until the condition is evaluated</a:t>
            </a:r>
            <a:endParaRPr sz="3100" dirty="0"/>
          </a:p>
          <a:p>
            <a:pPr marL="0" lvl="1" indent="609219">
              <a:buSzTx/>
              <a:buNone/>
              <a:defRPr sz="3200"/>
            </a:pPr>
            <a:endParaRPr sz="3100" dirty="0"/>
          </a:p>
          <a:p>
            <a:pPr marL="0" indent="0">
              <a:buSzTx/>
              <a:buNone/>
              <a:defRPr sz="3200"/>
            </a:pPr>
            <a:endParaRPr lang="en-US" dirty="0"/>
          </a:p>
          <a:p>
            <a:pPr marL="0" indent="0">
              <a:buSzTx/>
              <a:buNone/>
              <a:defRPr sz="3200"/>
            </a:pPr>
            <a:r>
              <a:rPr lang="en-US" dirty="0"/>
              <a:t> </a:t>
            </a: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while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loop:</a:t>
            </a:r>
          </a:p>
          <a:p>
            <a:pPr marL="803275" lvl="1" indent="-360362">
              <a:defRPr sz="3000"/>
            </a:pPr>
            <a:r>
              <a:rPr dirty="0"/>
              <a:t>Does the same, but has different structure</a:t>
            </a:r>
          </a:p>
        </p:txBody>
      </p:sp>
      <p:sp>
        <p:nvSpPr>
          <p:cNvPr id="350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</a:t>
            </a:r>
            <a:r>
              <a:rPr lang="en-US" dirty="0"/>
              <a:t>is a</a:t>
            </a:r>
            <a:r>
              <a:rPr dirty="0"/>
              <a:t> Loop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352" name="TextBox 8"/>
          <p:cNvSpPr txBox="1"/>
          <p:nvPr/>
        </p:nvSpPr>
        <p:spPr>
          <a:xfrm>
            <a:off x="2647192" y="2259663"/>
            <a:ext cx="5200262" cy="12192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for</a:t>
            </a:r>
            <a:r>
              <a:rPr dirty="0">
                <a:solidFill>
                  <a:srgbClr val="234465"/>
                </a:solidFill>
              </a:rPr>
              <a:t> (let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= 1;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&lt;= 5;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++)</a:t>
            </a:r>
            <a:r>
              <a:rPr dirty="0"/>
              <a:t>{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</a:t>
            </a:r>
            <a:r>
              <a:rPr dirty="0" err="1"/>
              <a:t>i</a:t>
            </a:r>
            <a:r>
              <a:rPr dirty="0"/>
              <a:t>)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sp>
        <p:nvSpPr>
          <p:cNvPr id="353" name="TextBox 11"/>
          <p:cNvSpPr txBox="1"/>
          <p:nvPr/>
        </p:nvSpPr>
        <p:spPr>
          <a:xfrm>
            <a:off x="2652804" y="4808141"/>
            <a:ext cx="3171700" cy="18796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</a:t>
            </a:r>
            <a:r>
              <a:rPr dirty="0" err="1"/>
              <a:t>i</a:t>
            </a:r>
            <a:r>
              <a:rPr dirty="0"/>
              <a:t> = 1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while</a:t>
            </a:r>
            <a:r>
              <a:rPr dirty="0">
                <a:solidFill>
                  <a:srgbClr val="234465"/>
                </a:solidFill>
              </a:rPr>
              <a:t> (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&lt;= 5) </a:t>
            </a:r>
            <a:r>
              <a:rPr dirty="0"/>
              <a:t>{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</a:t>
            </a:r>
            <a:r>
              <a:rPr dirty="0" err="1"/>
              <a:t>i</a:t>
            </a:r>
            <a:r>
              <a:rPr dirty="0"/>
              <a:t>)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</a:t>
            </a:r>
            <a:r>
              <a:rPr dirty="0" err="1"/>
              <a:t>i</a:t>
            </a:r>
            <a:r>
              <a:rPr dirty="0"/>
              <a:t>++ 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56" name="Speech Bubble: Rectangle with Corners Rounded 6"/>
          <p:cNvGrpSpPr/>
          <p:nvPr/>
        </p:nvGrpSpPr>
        <p:grpSpPr>
          <a:xfrm>
            <a:off x="8437354" y="2228959"/>
            <a:ext cx="3256844" cy="1187288"/>
            <a:chOff x="-21272" y="-1"/>
            <a:chExt cx="3256843" cy="1187286"/>
          </a:xfrm>
        </p:grpSpPr>
        <p:sp>
          <p:nvSpPr>
            <p:cNvPr id="354" name="Shape"/>
            <p:cNvSpPr/>
            <p:nvPr/>
          </p:nvSpPr>
          <p:spPr>
            <a:xfrm>
              <a:off x="-21272" y="-1"/>
              <a:ext cx="3256843" cy="1187286"/>
            </a:xfrm>
            <a:custGeom>
              <a:avLst/>
              <a:gdLst>
                <a:gd name="connsiteX0" fmla="*/ 272 w 21872"/>
                <a:gd name="connsiteY0" fmla="*/ 3600 h 21600"/>
                <a:gd name="connsiteX1" fmla="*/ 1593 w 21872"/>
                <a:gd name="connsiteY1" fmla="*/ 0 h 21600"/>
                <a:gd name="connsiteX2" fmla="*/ 20551 w 21872"/>
                <a:gd name="connsiteY2" fmla="*/ 0 h 21600"/>
                <a:gd name="connsiteX3" fmla="*/ 21872 w 21872"/>
                <a:gd name="connsiteY3" fmla="*/ 3600 h 21600"/>
                <a:gd name="connsiteX4" fmla="*/ 21872 w 21872"/>
                <a:gd name="connsiteY4" fmla="*/ 18000 h 21600"/>
                <a:gd name="connsiteX5" fmla="*/ 20551 w 21872"/>
                <a:gd name="connsiteY5" fmla="*/ 21600 h 21600"/>
                <a:gd name="connsiteX6" fmla="*/ 1593 w 21872"/>
                <a:gd name="connsiteY6" fmla="*/ 21600 h 21600"/>
                <a:gd name="connsiteX7" fmla="*/ 272 w 21872"/>
                <a:gd name="connsiteY7" fmla="*/ 18000 h 21600"/>
                <a:gd name="connsiteX8" fmla="*/ 168 w 21872"/>
                <a:gd name="connsiteY8" fmla="*/ 14275 h 21600"/>
                <a:gd name="connsiteX9" fmla="*/ 272 w 21872"/>
                <a:gd name="connsiteY9" fmla="*/ 12600 h 21600"/>
                <a:gd name="connsiteX10" fmla="*/ 272 w 21872"/>
                <a:gd name="connsiteY10" fmla="*/ 3600 h 21600"/>
                <a:gd name="connsiteX0" fmla="*/ 142 w 21742"/>
                <a:gd name="connsiteY0" fmla="*/ 3600 h 21600"/>
                <a:gd name="connsiteX1" fmla="*/ 1463 w 21742"/>
                <a:gd name="connsiteY1" fmla="*/ 0 h 21600"/>
                <a:gd name="connsiteX2" fmla="*/ 20421 w 21742"/>
                <a:gd name="connsiteY2" fmla="*/ 0 h 21600"/>
                <a:gd name="connsiteX3" fmla="*/ 21742 w 21742"/>
                <a:gd name="connsiteY3" fmla="*/ 3600 h 21600"/>
                <a:gd name="connsiteX4" fmla="*/ 21742 w 21742"/>
                <a:gd name="connsiteY4" fmla="*/ 18000 h 21600"/>
                <a:gd name="connsiteX5" fmla="*/ 20421 w 21742"/>
                <a:gd name="connsiteY5" fmla="*/ 21600 h 21600"/>
                <a:gd name="connsiteX6" fmla="*/ 1463 w 21742"/>
                <a:gd name="connsiteY6" fmla="*/ 21600 h 21600"/>
                <a:gd name="connsiteX7" fmla="*/ 142 w 21742"/>
                <a:gd name="connsiteY7" fmla="*/ 18000 h 21600"/>
                <a:gd name="connsiteX8" fmla="*/ 38 w 21742"/>
                <a:gd name="connsiteY8" fmla="*/ 14275 h 21600"/>
                <a:gd name="connsiteX9" fmla="*/ 142 w 21742"/>
                <a:gd name="connsiteY9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742" h="21600" extrusionOk="0">
                  <a:moveTo>
                    <a:pt x="142" y="3600"/>
                  </a:moveTo>
                  <a:cubicBezTo>
                    <a:pt x="142" y="1612"/>
                    <a:pt x="733" y="0"/>
                    <a:pt x="1463" y="0"/>
                  </a:cubicBezTo>
                  <a:lnTo>
                    <a:pt x="20421" y="0"/>
                  </a:lnTo>
                  <a:cubicBezTo>
                    <a:pt x="21151" y="0"/>
                    <a:pt x="21742" y="1612"/>
                    <a:pt x="21742" y="3600"/>
                  </a:cubicBezTo>
                  <a:lnTo>
                    <a:pt x="21742" y="18000"/>
                  </a:lnTo>
                  <a:cubicBezTo>
                    <a:pt x="21742" y="19988"/>
                    <a:pt x="21151" y="21600"/>
                    <a:pt x="20421" y="21600"/>
                  </a:cubicBezTo>
                  <a:lnTo>
                    <a:pt x="1463" y="21600"/>
                  </a:lnTo>
                  <a:cubicBezTo>
                    <a:pt x="733" y="21600"/>
                    <a:pt x="142" y="19988"/>
                    <a:pt x="142" y="18000"/>
                  </a:cubicBezTo>
                  <a:cubicBezTo>
                    <a:pt x="107" y="16758"/>
                    <a:pt x="73" y="15517"/>
                    <a:pt x="38" y="14275"/>
                  </a:cubicBezTo>
                  <a:cubicBezTo>
                    <a:pt x="38" y="11875"/>
                    <a:pt x="-95" y="5979"/>
                    <a:pt x="142" y="3600"/>
                  </a:cubicBez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55" name="Incrementation in the condition"/>
            <p:cNvSpPr txBox="1"/>
            <p:nvPr/>
          </p:nvSpPr>
          <p:spPr>
            <a:xfrm>
              <a:off x="103677" y="116122"/>
              <a:ext cx="3028215" cy="955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Incrementation </a:t>
              </a:r>
              <a:r>
                <a:rPr dirty="0">
                  <a:solidFill>
                    <a:schemeClr val="accent1"/>
                  </a:solidFill>
                </a:rPr>
                <a:t>in </a:t>
              </a:r>
              <a:r>
                <a:rPr dirty="0"/>
                <a:t>the condition</a:t>
              </a:r>
            </a:p>
          </p:txBody>
        </p:sp>
      </p:grpSp>
      <p:grpSp>
        <p:nvGrpSpPr>
          <p:cNvPr id="359" name="Speech Bubble: Rectangle with Corners Rounded 13"/>
          <p:cNvGrpSpPr/>
          <p:nvPr/>
        </p:nvGrpSpPr>
        <p:grpSpPr>
          <a:xfrm>
            <a:off x="6844145" y="5061527"/>
            <a:ext cx="3426101" cy="1335673"/>
            <a:chOff x="-40744" y="-37257"/>
            <a:chExt cx="3276316" cy="1335672"/>
          </a:xfrm>
        </p:grpSpPr>
        <p:sp>
          <p:nvSpPr>
            <p:cNvPr id="357" name="Shape"/>
            <p:cNvSpPr/>
            <p:nvPr/>
          </p:nvSpPr>
          <p:spPr>
            <a:xfrm>
              <a:off x="-40744" y="-37257"/>
              <a:ext cx="3276316" cy="1335672"/>
            </a:xfrm>
            <a:custGeom>
              <a:avLst/>
              <a:gdLst>
                <a:gd name="connsiteX0" fmla="*/ 0 w 21600"/>
                <a:gd name="connsiteY0" fmla="*/ 3600 h 21600"/>
                <a:gd name="connsiteX1" fmla="*/ 1445 w 21600"/>
                <a:gd name="connsiteY1" fmla="*/ 0 h 21600"/>
                <a:gd name="connsiteX2" fmla="*/ 20155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155 w 21600"/>
                <a:gd name="connsiteY5" fmla="*/ 21600 h 21600"/>
                <a:gd name="connsiteX6" fmla="*/ 1445 w 21600"/>
                <a:gd name="connsiteY6" fmla="*/ 21600 h 21600"/>
                <a:gd name="connsiteX7" fmla="*/ 0 w 21600"/>
                <a:gd name="connsiteY7" fmla="*/ 18000 h 21600"/>
                <a:gd name="connsiteX8" fmla="*/ 0 w 21600"/>
                <a:gd name="connsiteY8" fmla="*/ 12600 h 21600"/>
                <a:gd name="connsiteX9" fmla="*/ 0 w 21600"/>
                <a:gd name="connsiteY9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47" y="0"/>
                    <a:pt x="1445" y="0"/>
                  </a:cubicBezTo>
                  <a:lnTo>
                    <a:pt x="20155" y="0"/>
                  </a:lnTo>
                  <a:cubicBezTo>
                    <a:pt x="2095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53" y="21600"/>
                    <a:pt x="20155" y="21600"/>
                  </a:cubicBezTo>
                  <a:lnTo>
                    <a:pt x="1445" y="21600"/>
                  </a:lnTo>
                  <a:cubicBezTo>
                    <a:pt x="647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58" name="Incrementation outside the condition"/>
            <p:cNvSpPr/>
            <p:nvPr/>
          </p:nvSpPr>
          <p:spPr>
            <a:xfrm>
              <a:off x="109101" y="649206"/>
              <a:ext cx="301736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Incrementation </a:t>
              </a:r>
              <a:r>
                <a:rPr dirty="0">
                  <a:solidFill>
                    <a:schemeClr val="accent1"/>
                  </a:solidFill>
                </a:rPr>
                <a:t>outside</a:t>
              </a:r>
              <a:r>
                <a:rPr dirty="0"/>
                <a:t> the condition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" grpId="0" build="p" bldLvl="5" animBg="1" advAuto="0"/>
      <p:bldP spid="352" grpId="0" animBg="1" advAuto="0"/>
      <p:bldP spid="353" grpId="0" animBg="1" advAuto="0"/>
      <p:bldP spid="356" grpId="0" animBg="1" advAuto="0"/>
      <p:bldP spid="359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#js-front-end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84CF24-4A90-4378-82D4-BDCED97C25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4314847" y="2410926"/>
            <a:ext cx="981810" cy="981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73439B-E25E-48E6-9F91-E817000CEF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5165020" y="2181963"/>
            <a:ext cx="981810" cy="981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EFBA9-ED11-4D2C-8605-13E2AA3EE0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015192" y="1952285"/>
            <a:ext cx="981810" cy="9818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E3F69C-ED97-49B5-90DB-20523FA7F9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865365" y="1723322"/>
            <a:ext cx="981810" cy="9818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7710FC-DF57-40D9-90A8-54117EAD02D7}"/>
              </a:ext>
            </a:extLst>
          </p:cNvPr>
          <p:cNvSpPr/>
          <p:nvPr/>
        </p:nvSpPr>
        <p:spPr>
          <a:xfrm rot="20685888">
            <a:off x="4618902" y="2650453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9C3CA0-D1CF-43C3-B933-4A71E1AB1CFC}"/>
              </a:ext>
            </a:extLst>
          </p:cNvPr>
          <p:cNvSpPr/>
          <p:nvPr/>
        </p:nvSpPr>
        <p:spPr>
          <a:xfrm rot="20685888">
            <a:off x="5475367" y="2420775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32103E-2705-425F-AED9-644C7D4558B5}"/>
              </a:ext>
            </a:extLst>
          </p:cNvPr>
          <p:cNvSpPr/>
          <p:nvPr/>
        </p:nvSpPr>
        <p:spPr>
          <a:xfrm rot="20685888">
            <a:off x="6325966" y="2191812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4FCE83-D57A-4FBA-94D3-8F679F02F713}"/>
              </a:ext>
            </a:extLst>
          </p:cNvPr>
          <p:cNvSpPr/>
          <p:nvPr/>
        </p:nvSpPr>
        <p:spPr>
          <a:xfrm rot="20685888">
            <a:off x="7176138" y="1970397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Arrays in JavaScript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Working with Arrays of Elements</a:t>
            </a:r>
          </a:p>
        </p:txBody>
      </p:sp>
    </p:spTree>
    <p:extLst>
      <p:ext uri="{BB962C8B-B14F-4D97-AF65-F5344CB8AC3E}">
        <p14:creationId xmlns:p14="http://schemas.microsoft.com/office/powerpoint/2010/main" val="1208062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Arrays are </a:t>
            </a:r>
            <a:r>
              <a:rPr lang="en-US" sz="3200" b="1" dirty="0">
                <a:solidFill>
                  <a:schemeClr val="bg1"/>
                </a:solidFill>
              </a:rPr>
              <a:t>list-like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endParaRPr lang="en-US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Arrays 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, the variable points to an </a:t>
            </a:r>
            <a:br>
              <a:rPr lang="en-US" sz="3200" dirty="0"/>
            </a:br>
            <a:r>
              <a:rPr lang="en-US" sz="3200" dirty="0"/>
              <a:t>address in memory</a:t>
            </a:r>
          </a:p>
          <a:p>
            <a:pPr>
              <a:spcAft>
                <a:spcPts val="800"/>
              </a:spcAft>
            </a:pPr>
            <a:endParaRPr lang="de-DE" sz="3200" dirty="0"/>
          </a:p>
          <a:p>
            <a:pPr marL="0" indent="0">
              <a:spcAft>
                <a:spcPts val="800"/>
              </a:spcAft>
              <a:buNone/>
            </a:pPr>
            <a:endParaRPr lang="de-DE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Elements are </a:t>
            </a:r>
            <a:r>
              <a:rPr lang="en-US" sz="3200" b="1" dirty="0">
                <a:solidFill>
                  <a:schemeClr val="bg1"/>
                </a:solidFill>
              </a:rPr>
              <a:t>numbered</a:t>
            </a:r>
            <a:r>
              <a:rPr lang="en-US" sz="3200" dirty="0"/>
              <a:t> from </a:t>
            </a:r>
            <a:r>
              <a:rPr lang="en-US" sz="3200" b="1" dirty="0">
                <a:solidFill>
                  <a:schemeClr val="bg1"/>
                </a:solidFill>
              </a:rPr>
              <a:t>0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length - 1</a:t>
            </a:r>
            <a:endParaRPr lang="en-US" sz="3200" b="1" dirty="0"/>
          </a:p>
          <a:p>
            <a:pPr>
              <a:spcAft>
                <a:spcPts val="800"/>
              </a:spcAft>
            </a:pPr>
            <a:r>
              <a:rPr lang="en-US" sz="3200" dirty="0"/>
              <a:t>Creating an array using </a:t>
            </a:r>
            <a:r>
              <a:rPr lang="en-US" sz="3200" b="1" dirty="0">
                <a:solidFill>
                  <a:schemeClr val="bg1"/>
                </a:solidFill>
              </a:rPr>
              <a:t>an array literal</a:t>
            </a:r>
            <a:endParaRPr lang="en-US" sz="3200" dirty="0"/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19657" y="282054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Group 134"/>
          <p:cNvGraphicFramePr>
            <a:graphicFrameLocks/>
          </p:cNvGraphicFramePr>
          <p:nvPr/>
        </p:nvGraphicFramePr>
        <p:xfrm>
          <a:off x="5298494" y="3705866"/>
          <a:ext cx="2941320" cy="5124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2611107" y="3159230"/>
            <a:ext cx="2775276" cy="511628"/>
          </a:xfrm>
          <a:prstGeom prst="wedgeRoundRectCallout">
            <a:avLst>
              <a:gd name="adj1" fmla="val 49506"/>
              <a:gd name="adj2" fmla="val 8501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of 5 elements</a:t>
            </a:r>
            <a:endParaRPr lang="bg-BG" sz="2500" dirty="0">
              <a:solidFill>
                <a:srgbClr val="FFFFFF"/>
              </a:solidFill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274997" y="2900115"/>
            <a:ext cx="2241994" cy="514929"/>
          </a:xfrm>
          <a:prstGeom prst="wedgeRoundRectCallout">
            <a:avLst>
              <a:gd name="adj1" fmla="val -52493"/>
              <a:gd name="adj2" fmla="val 7132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Element </a:t>
            </a:r>
            <a:r>
              <a:rPr lang="en-US" sz="2500" b="1" dirty="0">
                <a:solidFill>
                  <a:schemeClr val="bg1"/>
                </a:solidFill>
              </a:rPr>
              <a:t>index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8653834" y="3689528"/>
            <a:ext cx="2186051" cy="545152"/>
          </a:xfrm>
          <a:prstGeom prst="wedgeRoundRectCallout">
            <a:avLst>
              <a:gd name="adj1" fmla="val -66958"/>
              <a:gd name="adj2" fmla="val 2203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</a:t>
            </a:r>
            <a:r>
              <a:rPr lang="en-US" sz="2500" b="1" dirty="0">
                <a:solidFill>
                  <a:schemeClr val="bg1"/>
                </a:solidFill>
              </a:rPr>
              <a:t>element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11107" y="5889320"/>
            <a:ext cx="622981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numbers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[10, 20, 30, 40, 50]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A9F671-D613-46BC-8BB8-A16259867171}"/>
              </a:ext>
            </a:extLst>
          </p:cNvPr>
          <p:cNvGrpSpPr/>
          <p:nvPr/>
        </p:nvGrpSpPr>
        <p:grpSpPr>
          <a:xfrm>
            <a:off x="5386383" y="3007334"/>
            <a:ext cx="2725623" cy="709917"/>
            <a:chOff x="4910374" y="2025764"/>
            <a:chExt cx="2725623" cy="7099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A07540-FF50-4F05-A015-5E836C889949}"/>
                </a:ext>
              </a:extLst>
            </p:cNvPr>
            <p:cNvSpPr/>
            <p:nvPr/>
          </p:nvSpPr>
          <p:spPr>
            <a:xfrm>
              <a:off x="4910374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kumimoji="0" lang="en-US" sz="4000" u="none" strike="noStrike" kern="1200" cap="none" spc="0" normalizeH="0" baseline="0" noProof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</a:rPr>
                <a:t>0</a:t>
              </a:r>
              <a:endParaRPr lang="bg-BG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BA7D2B-6D34-47B5-9F7F-1A1E6731D00F}"/>
                </a:ext>
              </a:extLst>
            </p:cNvPr>
            <p:cNvSpPr/>
            <p:nvPr/>
          </p:nvSpPr>
          <p:spPr>
            <a:xfrm>
              <a:off x="5503840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D294E0-C65E-4178-83D3-670171476364}"/>
                </a:ext>
              </a:extLst>
            </p:cNvPr>
            <p:cNvSpPr/>
            <p:nvPr/>
          </p:nvSpPr>
          <p:spPr>
            <a:xfrm>
              <a:off x="6070969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19C44C-45F9-457F-9E0F-283DDD94F632}"/>
                </a:ext>
              </a:extLst>
            </p:cNvPr>
            <p:cNvSpPr/>
            <p:nvPr/>
          </p:nvSpPr>
          <p:spPr>
            <a:xfrm>
              <a:off x="6598179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38A349-84B9-4214-964C-B8D84C452ED7}"/>
                </a:ext>
              </a:extLst>
            </p:cNvPr>
            <p:cNvSpPr/>
            <p:nvPr/>
          </p:nvSpPr>
          <p:spPr>
            <a:xfrm>
              <a:off x="7191645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98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82950" y="1179000"/>
            <a:ext cx="9773050" cy="5546589"/>
          </a:xfrm>
        </p:spPr>
        <p:txBody>
          <a:bodyPr/>
          <a:lstStyle/>
          <a:p>
            <a:r>
              <a:rPr lang="en-US" dirty="0"/>
              <a:t>Neither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a JavaScript array </a:t>
            </a:r>
            <a:r>
              <a:rPr lang="en-US" b="1" dirty="0">
                <a:solidFill>
                  <a:schemeClr val="bg1"/>
                </a:solidFill>
              </a:rPr>
              <a:t>nor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  <a:r>
              <a:rPr lang="en-US" dirty="0"/>
              <a:t> of its elements are </a:t>
            </a:r>
            <a:r>
              <a:rPr lang="en-US" b="1" dirty="0">
                <a:solidFill>
                  <a:schemeClr val="bg1"/>
                </a:solidFill>
              </a:rPr>
              <a:t>fixed</a:t>
            </a:r>
          </a:p>
          <a:p>
            <a:r>
              <a:rPr lang="en-US" dirty="0"/>
              <a:t>An array's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can be changed</a:t>
            </a:r>
            <a:r>
              <a:rPr lang="en-US" dirty="0"/>
              <a:t> at any time</a:t>
            </a:r>
          </a:p>
          <a:p>
            <a:r>
              <a:rPr lang="en-US" dirty="0"/>
              <a:t>Data can be stored at non-contiguous locations in the array</a:t>
            </a:r>
          </a:p>
          <a:p>
            <a:r>
              <a:rPr lang="en-US" dirty="0"/>
              <a:t>JavaScript arrays are not guaranteed to be dense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</p:spTree>
    <p:extLst>
      <p:ext uri="{BB962C8B-B14F-4D97-AF65-F5344CB8AC3E}">
        <p14:creationId xmlns:p14="http://schemas.microsoft.com/office/powerpoint/2010/main" val="80505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57839" y="1522206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numbers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numbers = [10, 20, 30, 40, 50];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0999" y="2853437"/>
            <a:ext cx="920363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strings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weekDays</a:t>
            </a:r>
            <a:r>
              <a:rPr lang="en-US" sz="2400" b="1" dirty="0">
                <a:latin typeface="Consolas" panose="020B0609020204030204" pitchFamily="49" charset="0"/>
              </a:rPr>
              <a:t> = ['Monday', 'Tuesday', 'Wednesday',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'Thursday', 'Friday', 'Saturday', 'Sunday'];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7839" y="4554000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mixed data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(not a good practice)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mixedArr</a:t>
            </a:r>
            <a:r>
              <a:rPr lang="en-US" sz="2400" b="1" dirty="0">
                <a:latin typeface="Consolas" panose="020B0609020204030204" pitchFamily="49" charset="0"/>
              </a:rPr>
              <a:t> = [20, new Date(), 'hello', {x:5, y:8}];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78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Array elements are accessed using their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endParaRPr lang="en-US" sz="3400" dirty="0"/>
          </a:p>
          <a:p>
            <a:pPr>
              <a:spcBef>
                <a:spcPts val="10200"/>
              </a:spcBef>
            </a:pPr>
            <a:r>
              <a:rPr lang="en-US" sz="3400" dirty="0"/>
              <a:t>Accessing indexes that do not exist in the array returns  </a:t>
            </a:r>
            <a:r>
              <a:rPr lang="en-US" sz="3400" b="1" dirty="0">
                <a:solidFill>
                  <a:schemeClr val="bg1"/>
                </a:solidFill>
              </a:rPr>
              <a:t>undefined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196618" y="1719000"/>
            <a:ext cx="7949381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cars = ['BMW', 'Audi', 'Opel'];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cars[0]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BMW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lastCar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cars.length</a:t>
            </a:r>
            <a:r>
              <a:rPr lang="en-US" sz="2400" dirty="0">
                <a:solidFill>
                  <a:schemeClr val="bg1"/>
                </a:solidFill>
                <a:effectLst/>
              </a:rPr>
              <a:t> - 1]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Opel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0011" y="4239000"/>
            <a:ext cx="6360449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cars[3]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</p:txBody>
      </p:sp>
    </p:spTree>
    <p:extLst>
      <p:ext uri="{BB962C8B-B14F-4D97-AF65-F5344CB8AC3E}">
        <p14:creationId xmlns:p14="http://schemas.microsoft.com/office/powerpoint/2010/main" val="213204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Expression that </a:t>
            </a:r>
            <a:r>
              <a:rPr lang="en-US" b="1" dirty="0">
                <a:solidFill>
                  <a:schemeClr val="bg1"/>
                </a:solidFill>
              </a:rPr>
              <a:t>unpacks values </a:t>
            </a:r>
            <a:r>
              <a:rPr lang="en-US" dirty="0"/>
              <a:t>from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, into distinct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</a:p>
          <a:p>
            <a:pPr>
              <a:spcBef>
                <a:spcPts val="216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operator</a:t>
            </a:r>
            <a:r>
              <a:rPr lang="en-US" dirty="0"/>
              <a:t> can also be used to collect function parameters into an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Destructuring</a:t>
            </a:r>
            <a:r>
              <a:rPr lang="en-US" dirty="0"/>
              <a:t> Syntax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6000" y="2439000"/>
            <a:ext cx="861062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numbers = [10, 20, 30, 40, 50];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 [a, b, </a:t>
            </a:r>
            <a:r>
              <a:rPr lang="en-US" sz="2400" dirty="0">
                <a:solidFill>
                  <a:schemeClr val="bg1"/>
                </a:solidFill>
                <a:effectLst/>
              </a:rPr>
              <a:t>...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elems</a:t>
            </a:r>
            <a:r>
              <a:rPr lang="en-US" sz="2400" dirty="0">
                <a:solidFill>
                  <a:schemeClr val="tx1"/>
                </a:solidFill>
                <a:effectLst/>
              </a:rPr>
              <a:t>] = numbers;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console.log(a)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10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console.log(b)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20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elems</a:t>
            </a:r>
            <a:r>
              <a:rPr lang="en-US" sz="2400" dirty="0">
                <a:solidFill>
                  <a:schemeClr val="tx1"/>
                </a:solidFill>
                <a:effectLst/>
              </a:rPr>
              <a:t>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[30, 40, 50] 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961000" y="3294000"/>
            <a:ext cx="3645000" cy="450000"/>
          </a:xfrm>
          <a:prstGeom prst="wedgeRoundRectCallout">
            <a:avLst>
              <a:gd name="adj1" fmla="val -56270"/>
              <a:gd name="adj2" fmla="val -54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Rest operator</a:t>
            </a:r>
          </a:p>
        </p:txBody>
      </p:sp>
    </p:spTree>
    <p:extLst>
      <p:ext uri="{BB962C8B-B14F-4D97-AF65-F5344CB8AC3E}">
        <p14:creationId xmlns:p14="http://schemas.microsoft.com/office/powerpoint/2010/main" val="115166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Iterates through all </a:t>
            </a:r>
            <a:r>
              <a:rPr lang="en-GB" b="1" dirty="0">
                <a:solidFill>
                  <a:schemeClr val="bg1"/>
                </a:solidFill>
              </a:rPr>
              <a:t>elements</a:t>
            </a:r>
            <a:r>
              <a:rPr lang="en-GB" dirty="0"/>
              <a:t> in a collection</a:t>
            </a:r>
          </a:p>
          <a:p>
            <a:r>
              <a:rPr lang="en-GB" dirty="0"/>
              <a:t>Cannot access the current index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For-of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020" y="2991843"/>
            <a:ext cx="79248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 </a:t>
            </a:r>
            <a:r>
              <a:rPr lang="en-GB" sz="2800" b="1" dirty="0">
                <a:latin typeface="Consolas" pitchFamily="49" charset="0"/>
              </a:rPr>
              <a:t>(let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el </a:t>
            </a:r>
            <a:r>
              <a:rPr lang="en-GB" sz="2800" b="1" dirty="0">
                <a:latin typeface="Consolas" pitchFamily="49" charset="0"/>
              </a:rPr>
              <a:t>of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 collection</a:t>
            </a:r>
            <a:r>
              <a:rPr lang="en-GB" sz="2800" b="1" dirty="0">
                <a:latin typeface="Consolas" pitchFamily="49" charset="0"/>
              </a:rPr>
              <a:t>) </a:t>
            </a: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1600" y="1990991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5440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01000" y="1648015"/>
            <a:ext cx="7997445" cy="298809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let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numbers = [ 1, 2, 3, 4, 5 ];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let output = '';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for (</a:t>
            </a:r>
            <a:r>
              <a:rPr lang="en-US" sz="2800" dirty="0">
                <a:solidFill>
                  <a:schemeClr val="bg1"/>
                </a:solidFill>
              </a:rPr>
              <a:t>let </a:t>
            </a:r>
            <a:r>
              <a:rPr lang="en-US" sz="2800" dirty="0">
                <a:solidFill>
                  <a:schemeClr val="tx1"/>
                </a:solidFill>
              </a:rPr>
              <a:t>number </a:t>
            </a:r>
            <a:r>
              <a:rPr lang="en-US" sz="2800" dirty="0">
                <a:solidFill>
                  <a:schemeClr val="bg1"/>
                </a:solidFill>
              </a:rPr>
              <a:t>of </a:t>
            </a:r>
            <a:r>
              <a:rPr lang="en-US" sz="2800" dirty="0">
                <a:solidFill>
                  <a:schemeClr val="tx1"/>
                </a:solidFill>
              </a:rPr>
              <a:t>numbers)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    output += `${number} `;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console.log(output);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an Array with For-of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3486000" y="4636113"/>
            <a:ext cx="1456667" cy="1454339"/>
          </a:xfrm>
          <a:prstGeom prst="ben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942667" y="5187817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307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837" y="1154723"/>
            <a:ext cx="2936326" cy="2936326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Modify the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83242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from an array and returns </a:t>
            </a:r>
            <a:br>
              <a:rPr lang="en-US" dirty="0"/>
            </a:br>
            <a:r>
              <a:rPr lang="en-US" dirty="0"/>
              <a:t>that element</a:t>
            </a:r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49366" y="3314523"/>
            <a:ext cx="8991634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nums.pop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 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 40, 50, 60 ]</a:t>
            </a:r>
          </a:p>
        </p:txBody>
      </p:sp>
    </p:spTree>
    <p:extLst>
      <p:ext uri="{BB962C8B-B14F-4D97-AF65-F5344CB8AC3E}">
        <p14:creationId xmlns:p14="http://schemas.microsoft.com/office/powerpoint/2010/main" val="304338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150" y="1524001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81111B13-E465-4634-B3DA-FA156EDA01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Definition, Execution, IDE Setup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 Overview</a:t>
            </a:r>
          </a:p>
        </p:txBody>
      </p:sp>
    </p:spTree>
    <p:extLst>
      <p:ext uri="{BB962C8B-B14F-4D97-AF65-F5344CB8AC3E}">
        <p14:creationId xmlns:p14="http://schemas.microsoft.com/office/powerpoint/2010/main" val="234722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adds one or more</a:t>
            </a:r>
            <a:r>
              <a:rPr lang="en-US" dirty="0"/>
              <a:t> elements to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of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13237" y="3249000"/>
            <a:ext cx="9642763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nums.push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(80)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8 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 40, 50, 60, 70, 80 ]</a:t>
            </a:r>
          </a:p>
        </p:txBody>
      </p:sp>
    </p:spTree>
    <p:extLst>
      <p:ext uri="{BB962C8B-B14F-4D97-AF65-F5344CB8AC3E}">
        <p14:creationId xmlns:p14="http://schemas.microsoft.com/office/powerpoint/2010/main" val="353577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removes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from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endParaRPr lang="en-US" dirty="0"/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339000"/>
            <a:ext cx="9106587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10 (removed element)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[ 20, 30, 40, 50, 60, 70 ]</a:t>
            </a:r>
          </a:p>
        </p:txBody>
      </p:sp>
    </p:spTree>
    <p:extLst>
      <p:ext uri="{BB962C8B-B14F-4D97-AF65-F5344CB8AC3E}">
        <p14:creationId xmlns:p14="http://schemas.microsoft.com/office/powerpoint/2010/main" val="230039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unshift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adds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 or more </a:t>
            </a:r>
            <a:br>
              <a:rPr lang="en-US" dirty="0"/>
            </a:br>
            <a:r>
              <a:rPr lang="en-US" dirty="0"/>
              <a:t>elements to the </a:t>
            </a:r>
            <a:r>
              <a:rPr lang="en-US" b="1" dirty="0">
                <a:solidFill>
                  <a:schemeClr val="bg1"/>
                </a:solidFill>
              </a:rPr>
              <a:t>beginning</a:t>
            </a:r>
            <a:r>
              <a:rPr lang="en-US" dirty="0"/>
              <a:t> of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 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Unshift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069000"/>
            <a:ext cx="9180000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[40, 50, 60];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    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(30)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4 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(10,20)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 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 40, 50, 60 ]</a:t>
            </a:r>
          </a:p>
        </p:txBody>
      </p:sp>
    </p:spTree>
    <p:extLst>
      <p:ext uri="{BB962C8B-B14F-4D97-AF65-F5344CB8AC3E}">
        <p14:creationId xmlns:p14="http://schemas.microsoft.com/office/powerpoint/2010/main" val="738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Changes the contents of an array by </a:t>
            </a:r>
            <a:r>
              <a:rPr lang="en-US" sz="3000" b="1" dirty="0">
                <a:solidFill>
                  <a:schemeClr val="bg1"/>
                </a:solidFill>
              </a:rPr>
              <a:t>removing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replacing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existing </a:t>
            </a:r>
            <a:r>
              <a:rPr lang="en-US" sz="3000" b="1" dirty="0">
                <a:solidFill>
                  <a:schemeClr val="bg1"/>
                </a:solidFill>
              </a:rPr>
              <a:t>elements</a:t>
            </a:r>
            <a:r>
              <a:rPr lang="en-US" sz="3000" dirty="0"/>
              <a:t> and / or </a:t>
            </a:r>
            <a:r>
              <a:rPr lang="en-US" sz="3000" b="1" dirty="0">
                <a:solidFill>
                  <a:schemeClr val="bg1"/>
                </a:solidFill>
              </a:rPr>
              <a:t>adding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/>
              <a:t> elements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08074" y="2397203"/>
            <a:ext cx="10112370" cy="39481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[1, 3, 4, 5, 6];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(1, 0, 2)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inserts at index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5, 6 ]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(4, 1, 19);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replaces 1 element at index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19, 6 ]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el =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(2, 1)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removes 1 element at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4, 19, 6 ]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console.log(el);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[ 3 ]</a:t>
            </a:r>
          </a:p>
        </p:txBody>
      </p:sp>
    </p:spTree>
    <p:extLst>
      <p:ext uri="{BB962C8B-B14F-4D97-AF65-F5344CB8AC3E}">
        <p14:creationId xmlns:p14="http://schemas.microsoft.com/office/powerpoint/2010/main" val="16341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Reverses the array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array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becomes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, and the last array element becomes the first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86000" y="3117301"/>
            <a:ext cx="6200987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arr.reverse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[ 4, 3, 2, 1 ]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786987" y="324942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9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Creates and returns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all of the elements in an array (or an array-like object),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/>
              <a:t> by commas or a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separator</a:t>
            </a:r>
            <a:r>
              <a:rPr lang="en-US" dirty="0"/>
              <a:t>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82111" y="3069000"/>
            <a:ext cx="9304574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elements = ['Fire', 'Air', 'Water'];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Fire,Air,Water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('')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FireAirWater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('-')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"Fire-Air-Water"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console.log(['Fire'].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join(".")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Fire</a:t>
            </a:r>
          </a:p>
        </p:txBody>
      </p:sp>
    </p:spTree>
    <p:extLst>
      <p:ext uri="{BB962C8B-B14F-4D97-AF65-F5344CB8AC3E}">
        <p14:creationId xmlns:p14="http://schemas.microsoft.com/office/powerpoint/2010/main" val="377998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slice()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a shallow </a:t>
            </a:r>
            <a:r>
              <a:rPr lang="en-US" sz="3400" b="1" dirty="0">
                <a:solidFill>
                  <a:schemeClr val="bg1"/>
                </a:solidFill>
              </a:rPr>
              <a:t>copy</a:t>
            </a:r>
            <a:r>
              <a:rPr lang="en-US" sz="3400" dirty="0"/>
              <a:t> of a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portion</a:t>
            </a:r>
            <a:r>
              <a:rPr lang="en-US" sz="3400" dirty="0"/>
              <a:t> of an array into a </a:t>
            </a:r>
            <a:r>
              <a:rPr lang="en-US" sz="3400" b="1" dirty="0">
                <a:solidFill>
                  <a:schemeClr val="bg1"/>
                </a:solidFill>
              </a:rPr>
              <a:t>new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object selected </a:t>
            </a:r>
            <a:br>
              <a:rPr lang="en-US" sz="3400" dirty="0"/>
            </a:br>
            <a:r>
              <a:rPr lang="en-US" sz="3400" dirty="0"/>
              <a:t>from begin to end (end not included)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original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will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be </a:t>
            </a:r>
            <a:r>
              <a:rPr lang="en-US" sz="3400" b="1" dirty="0">
                <a:solidFill>
                  <a:schemeClr val="bg1"/>
                </a:solidFill>
              </a:rPr>
              <a:t>modified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40236" y="3699000"/>
            <a:ext cx="9855000" cy="24795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fruits = ['Banana', 'Orange', 'Lemon', 'Apple'];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citrus = 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(1, 3)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fruitsCopy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fruits contains ['Banana', 'Orange', 'Lemon', 'Apple']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citrus contains ['Orange', 'Lemon']</a:t>
            </a:r>
          </a:p>
        </p:txBody>
      </p:sp>
    </p:spTree>
    <p:extLst>
      <p:ext uri="{BB962C8B-B14F-4D97-AF65-F5344CB8AC3E}">
        <p14:creationId xmlns:p14="http://schemas.microsoft.com/office/powerpoint/2010/main" val="1831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Determines whether an array contains a certain element, returning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as appropriate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2394000"/>
            <a:ext cx="6706559" cy="3990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array length is 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is -100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computed index is 3 + (-100) = -97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['a', 'b', 'c'];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'c',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-2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false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12559" y="341515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5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first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r>
              <a:rPr lang="en-US" sz="3400" dirty="0"/>
              <a:t> at which a given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/>
              <a:t> can be </a:t>
            </a:r>
            <a:r>
              <a:rPr lang="en-US" sz="3400" b="1" dirty="0">
                <a:solidFill>
                  <a:schemeClr val="bg1"/>
                </a:solidFill>
              </a:rPr>
              <a:t>found</a:t>
            </a:r>
            <a:r>
              <a:rPr lang="en-US" sz="3400" dirty="0"/>
              <a:t> in the array</a:t>
            </a:r>
          </a:p>
          <a:p>
            <a:pPr lvl="1"/>
            <a:r>
              <a:rPr lang="en-US" sz="3200" dirty="0"/>
              <a:t>Output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</a:t>
            </a:r>
            <a:r>
              <a:rPr lang="en-US" sz="3200" b="1" dirty="0">
                <a:solidFill>
                  <a:schemeClr val="bg1"/>
                </a:solidFill>
              </a:rPr>
              <a:t> -1</a:t>
            </a:r>
            <a:r>
              <a:rPr lang="en-US" sz="3200" dirty="0"/>
              <a:t> if element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present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IndexOf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10792" y="3112790"/>
            <a:ext cx="9984444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beasts = ['ant', 'bison', 'camel', 'duck', 'bison'];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('bison'));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1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start from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'bison', 2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4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'giraffe'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-1</a:t>
            </a:r>
          </a:p>
        </p:txBody>
      </p:sp>
    </p:spTree>
    <p:extLst>
      <p:ext uri="{BB962C8B-B14F-4D97-AF65-F5344CB8AC3E}">
        <p14:creationId xmlns:p14="http://schemas.microsoft.com/office/powerpoint/2010/main" val="374238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executes a provided function </a:t>
            </a:r>
            <a:br>
              <a:rPr lang="en-US" dirty="0"/>
            </a:br>
            <a:r>
              <a:rPr lang="en-US" dirty="0"/>
              <a:t>once for each array element</a:t>
            </a:r>
          </a:p>
          <a:p>
            <a:r>
              <a:rPr lang="en-US" dirty="0"/>
              <a:t>Converting a for loop to </a:t>
            </a:r>
            <a:r>
              <a:rPr lang="en-US" dirty="0" err="1"/>
              <a:t>forEach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114000"/>
            <a:ext cx="8640000" cy="32787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items = ['item1', 'item2', 'item3'];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copy = [];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For loop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 (let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0;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items.length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(items[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ForEach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items.forEach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 =&gt; {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(item); });</a:t>
            </a:r>
          </a:p>
        </p:txBody>
      </p:sp>
    </p:spTree>
    <p:extLst>
      <p:ext uri="{BB962C8B-B14F-4D97-AF65-F5344CB8AC3E}">
        <p14:creationId xmlns:p14="http://schemas.microsoft.com/office/powerpoint/2010/main" val="310156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A16631-08F2-431E-9224-0AC8DBEC5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06CF99-3A19-4260-A25F-FEF76577C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JavaScript (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) is a </a:t>
            </a:r>
            <a:r>
              <a:rPr lang="en-US" b="1" dirty="0">
                <a:solidFill>
                  <a:schemeClr val="bg1"/>
                </a:solidFill>
              </a:rPr>
              <a:t>high-level</a:t>
            </a:r>
            <a:r>
              <a:rPr lang="en-US" dirty="0"/>
              <a:t> programming language</a:t>
            </a:r>
          </a:p>
          <a:p>
            <a:pPr lvl="1"/>
            <a:r>
              <a:rPr lang="en-US" dirty="0"/>
              <a:t>One of the </a:t>
            </a:r>
            <a:r>
              <a:rPr lang="en-US" b="1" dirty="0">
                <a:solidFill>
                  <a:schemeClr val="bg1"/>
                </a:solidFill>
              </a:rPr>
              <a:t>core technologies </a:t>
            </a:r>
            <a:r>
              <a:rPr lang="en-US" dirty="0"/>
              <a:t>of the World Wide Web</a:t>
            </a:r>
          </a:p>
          <a:p>
            <a:pPr lvl="1"/>
            <a:r>
              <a:rPr lang="en-US" dirty="0"/>
              <a:t>Enables </a:t>
            </a:r>
            <a:r>
              <a:rPr lang="en-US" b="1" dirty="0">
                <a:solidFill>
                  <a:schemeClr val="bg1"/>
                </a:solidFill>
              </a:rPr>
              <a:t>interactive</a:t>
            </a:r>
            <a:r>
              <a:rPr lang="en-US" dirty="0"/>
              <a:t> web pages and applications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C-like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dirty="0"/>
              <a:t> (curly-brackets, identifiers, operator)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Multi-paradigm</a:t>
            </a:r>
            <a:r>
              <a:rPr lang="en-US" dirty="0"/>
              <a:t> (imperative, functional, OOP)</a:t>
            </a:r>
          </a:p>
          <a:p>
            <a:pPr lvl="1"/>
            <a:r>
              <a:rPr lang="en-US" dirty="0"/>
              <a:t>Dynamic </a:t>
            </a:r>
            <a:r>
              <a:rPr lang="en-US" b="1" dirty="0">
                <a:solidFill>
                  <a:schemeClr val="bg1"/>
                </a:solidFill>
              </a:rPr>
              <a:t>typing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1C09BB-624C-4BC8-B2D0-8CB69025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What is JavaScript?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0865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Creates a new array</a:t>
            </a:r>
            <a:r>
              <a:rPr lang="en-US" dirty="0"/>
              <a:t> with the results of calling a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on every element in the calling array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1000" y="2934000"/>
            <a:ext cx="8360000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numbers = [1, 4, 9];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roots = numbers.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(function(num,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return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roots is now [1, 2, 3]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numbers is still [1, 4, 9]</a:t>
            </a:r>
          </a:p>
        </p:txBody>
      </p:sp>
    </p:spTree>
    <p:extLst>
      <p:ext uri="{BB962C8B-B14F-4D97-AF65-F5344CB8AC3E}">
        <p14:creationId xmlns:p14="http://schemas.microsoft.com/office/powerpoint/2010/main" val="34167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</a:t>
            </a:r>
            <a:r>
              <a:rPr lang="en-US" b="1" dirty="0">
                <a:solidFill>
                  <a:srgbClr val="FFA000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in the array, if an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in the array </a:t>
            </a:r>
            <a:r>
              <a:rPr lang="en-US" b="1" dirty="0">
                <a:solidFill>
                  <a:schemeClr val="bg1"/>
                </a:solidFill>
              </a:rPr>
              <a:t>satisfies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testing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  <a:r>
              <a:rPr lang="en-US" dirty="0"/>
              <a:t> if not found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9680" y="3069000"/>
            <a:ext cx="8055000" cy="25092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array1 = [5, 12, 8, 130, 44];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found = array1.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&gt; 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console.log(found);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12</a:t>
            </a:r>
          </a:p>
        </p:txBody>
      </p:sp>
    </p:spTree>
    <p:extLst>
      <p:ext uri="{BB962C8B-B14F-4D97-AF65-F5344CB8AC3E}">
        <p14:creationId xmlns:p14="http://schemas.microsoft.com/office/powerpoint/2010/main" val="30470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81249" y="1130548"/>
            <a:ext cx="10154751" cy="5546589"/>
          </a:xfrm>
        </p:spPr>
        <p:txBody>
          <a:bodyPr>
            <a:normAutofit/>
          </a:bodyPr>
          <a:lstStyle/>
          <a:p>
            <a:r>
              <a:rPr lang="en-US" sz="3000" dirty="0"/>
              <a:t>Creates a </a:t>
            </a:r>
            <a:r>
              <a:rPr lang="en-US" sz="3000" b="1" dirty="0">
                <a:solidFill>
                  <a:schemeClr val="bg1"/>
                </a:solidFill>
              </a:rPr>
              <a:t>new array </a:t>
            </a:r>
            <a:r>
              <a:rPr lang="en-US" sz="3000" dirty="0"/>
              <a:t>with </a:t>
            </a:r>
            <a:r>
              <a:rPr lang="en-US" sz="3000" b="1" dirty="0">
                <a:solidFill>
                  <a:schemeClr val="bg1"/>
                </a:solidFill>
              </a:rPr>
              <a:t>filtered elements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only</a:t>
            </a:r>
            <a:endParaRPr lang="en-US" sz="3000" dirty="0"/>
          </a:p>
          <a:p>
            <a:r>
              <a:rPr lang="en-US" sz="3000" dirty="0"/>
              <a:t>Calls a </a:t>
            </a:r>
            <a:r>
              <a:rPr lang="en-US" sz="3000" b="1" dirty="0">
                <a:solidFill>
                  <a:schemeClr val="bg1"/>
                </a:solidFill>
              </a:rPr>
              <a:t>provided</a:t>
            </a:r>
            <a:r>
              <a:rPr lang="en-US" sz="3000" dirty="0"/>
              <a:t> callback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once for each element in an array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Does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mutate</a:t>
            </a:r>
            <a:r>
              <a:rPr lang="en-US" sz="3000" dirty="0"/>
              <a:t> the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  <a:r>
              <a:rPr lang="en-US" sz="3000" dirty="0"/>
              <a:t> on which it is called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06600" y="3473450"/>
            <a:ext cx="9645650" cy="31504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38" rtl="0" eaLnBrk="0" fontAlgn="base" latinLnBrk="1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 fruits = ['apple', 'banana', 'grapes', 'mango', 'orange'];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Filter array items based on search criteria (query)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filterItems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query) {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return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arr.filter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(function(el) {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el.toLowerCase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().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indexOf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query.toLowerCase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 !== -1;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});</a:t>
            </a:r>
          </a:p>
          <a:p>
            <a:pPr marL="0" marR="0" lvl="0" indent="0" algn="l" defTabSz="1218438" rtl="0" eaLnBrk="0" fontAlgn="base" latinLnBrk="1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console.log(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filterItems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(fruits, '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')); 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['apple', 'grapes']</a:t>
            </a:r>
          </a:p>
        </p:txBody>
      </p:sp>
    </p:spTree>
    <p:extLst>
      <p:ext uri="{BB962C8B-B14F-4D97-AF65-F5344CB8AC3E}">
        <p14:creationId xmlns:p14="http://schemas.microsoft.com/office/powerpoint/2010/main" val="133167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87B324-A06B-4314-AE83-C9F3390898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4" y="1476375"/>
            <a:ext cx="1981295" cy="2362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Manipulating Strings</a:t>
            </a:r>
          </a:p>
        </p:txBody>
      </p:sp>
    </p:spTree>
    <p:extLst>
      <p:ext uri="{BB962C8B-B14F-4D97-AF65-F5344CB8AC3E}">
        <p14:creationId xmlns:p14="http://schemas.microsoft.com/office/powerpoint/2010/main" val="104037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8202" y="1828801"/>
            <a:ext cx="10210799" cy="186240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text = </a:t>
            </a:r>
            <a:r>
              <a:rPr lang="en-US" sz="2800" dirty="0">
                <a:solidFill>
                  <a:schemeClr val="bg1"/>
                </a:solidFill>
              </a:rPr>
              <a:t>"Hello"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",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 Expected output: "Hello, 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text += </a:t>
            </a:r>
            <a:r>
              <a:rPr lang="en-US" sz="2800" dirty="0">
                <a:solidFill>
                  <a:schemeClr val="bg1"/>
                </a:solidFill>
              </a:rPr>
              <a:t>"JS!"</a:t>
            </a:r>
            <a:r>
              <a:rPr lang="en-US" sz="2800" dirty="0"/>
              <a:t>; </a:t>
            </a:r>
            <a:r>
              <a:rPr lang="en-US" sz="2800" i="1" dirty="0">
                <a:solidFill>
                  <a:schemeClr val="accent2"/>
                </a:solidFill>
              </a:rPr>
              <a:t>// "Hello, JS!"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dirty="0">
                <a:latin typeface="+mj-lt"/>
              </a:rPr>
              <a:t> or the 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+=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dirty="0">
                <a:latin typeface="+mj-lt"/>
              </a:rPr>
              <a:t> operators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/>
              <a:t> </a:t>
            </a:r>
            <a:r>
              <a:rPr lang="en-US" sz="3000" dirty="0">
                <a:latin typeface="+mj-lt"/>
              </a:rPr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38202" y="4419600"/>
            <a:ext cx="10210799" cy="2286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let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greet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let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name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let result = </a:t>
            </a:r>
            <a:r>
              <a:rPr lang="en-US" sz="2600" dirty="0" err="1">
                <a:solidFill>
                  <a:schemeClr val="tx1"/>
                </a:solidFill>
              </a:rPr>
              <a:t>greet.</a:t>
            </a:r>
            <a:r>
              <a:rPr lang="en-US" sz="2600" dirty="0" err="1">
                <a:solidFill>
                  <a:schemeClr val="bg1"/>
                </a:solidFill>
              </a:rPr>
              <a:t>concat</a:t>
            </a:r>
            <a:r>
              <a:rPr lang="en-US" sz="2600" dirty="0">
                <a:solidFill>
                  <a:schemeClr val="tx1"/>
                </a:solidFill>
              </a:rPr>
              <a:t>(name);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console.log(result); </a:t>
            </a:r>
            <a:r>
              <a:rPr lang="en-US" sz="2600" i="1" dirty="0">
                <a:solidFill>
                  <a:schemeClr val="accent2"/>
                </a:solidFill>
              </a:rPr>
              <a:t>// Expected output: "Hello, John"</a:t>
            </a:r>
          </a:p>
        </p:txBody>
      </p:sp>
    </p:spTree>
    <p:extLst>
      <p:ext uri="{BB962C8B-B14F-4D97-AF65-F5344CB8AC3E}">
        <p14:creationId xmlns:p14="http://schemas.microsoft.com/office/powerpoint/2010/main" val="156193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863" y="1262476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indexOf(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latin typeface="Consolas" panose="020B06090202040302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Substrings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BC69D0-E0AA-4E5C-9BC6-001431914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49" y="2024501"/>
            <a:ext cx="1052487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i="1" dirty="0">
                <a:solidFill>
                  <a:schemeClr val="accent2"/>
                </a:solidFill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5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4800600"/>
            <a:ext cx="8229599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"Intro to programming";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last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("o");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console.log(last);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Expected output: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11</a:t>
            </a:r>
          </a:p>
        </p:txBody>
      </p:sp>
    </p:spTree>
    <p:extLst>
      <p:ext uri="{BB962C8B-B14F-4D97-AF65-F5344CB8AC3E}">
        <p14:creationId xmlns:p14="http://schemas.microsoft.com/office/powerpoint/2010/main" val="255492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1" y="1233901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endIndex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Substrings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8" y="1917700"/>
            <a:ext cx="982980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sub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(5, 10);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console.log(sub);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JavaS</a:t>
            </a:r>
          </a:p>
        </p:txBody>
      </p:sp>
    </p:spTree>
    <p:extLst>
      <p:ext uri="{BB962C8B-B14F-4D97-AF65-F5344CB8AC3E}">
        <p14:creationId xmlns:p14="http://schemas.microsoft.com/office/powerpoint/2010/main" val="144782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14400" y="1981200"/>
            <a:ext cx="9906000" cy="32197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text = "Hello, john@softuni.bg, you have been using john@softuni.bg in your registration.";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</a:t>
            </a:r>
            <a:r>
              <a:rPr lang="en-US" sz="2800" dirty="0" err="1"/>
              <a:t>replacedText</a:t>
            </a:r>
            <a:r>
              <a:rPr lang="en-US" sz="2800" dirty="0"/>
              <a:t> = </a:t>
            </a:r>
            <a:r>
              <a:rPr lang="en-US" sz="2800" dirty="0" err="1"/>
              <a:t>text</a:t>
            </a:r>
            <a:r>
              <a:rPr lang="en-US" sz="2800" dirty="0" err="1">
                <a:solidFill>
                  <a:schemeClr val="bg1"/>
                </a:solidFill>
              </a:rPr>
              <a:t>.replace</a:t>
            </a:r>
            <a:r>
              <a:rPr lang="en-US" sz="2800" dirty="0"/>
              <a:t>(".</a:t>
            </a:r>
            <a:r>
              <a:rPr lang="en-US" sz="2800" dirty="0" err="1"/>
              <a:t>bg</a:t>
            </a:r>
            <a:r>
              <a:rPr lang="en-US" sz="2800" dirty="0"/>
              <a:t>", ".com");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console.log(</a:t>
            </a:r>
            <a:r>
              <a:rPr lang="en-US" sz="2800" dirty="0" err="1"/>
              <a:t>replacedText</a:t>
            </a:r>
            <a:r>
              <a:rPr lang="en-US" sz="2800" dirty="0"/>
              <a:t>);</a:t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// Hello, john@softuni.com, you have been using </a:t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john@softuni.bg in your registration.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replace(search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</a:t>
            </a:r>
          </a:p>
        </p:txBody>
      </p:sp>
    </p:spTree>
    <p:extLst>
      <p:ext uri="{BB962C8B-B14F-4D97-AF65-F5344CB8AC3E}">
        <p14:creationId xmlns:p14="http://schemas.microsoft.com/office/powerpoint/2010/main" val="171021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Receives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start index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count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characters </a:t>
            </a:r>
          </a:p>
          <a:p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substring</a:t>
            </a:r>
            <a:r>
              <a:rPr lang="en-US" dirty="0"/>
              <a:t> of the received string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2809877"/>
            <a:ext cx="37338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"</a:t>
            </a:r>
            <a:r>
              <a:rPr lang="en-US" sz="2600" b="1" dirty="0" err="1">
                <a:latin typeface="Consolas" panose="020B0609020204030204" pitchFamily="49" charset="0"/>
              </a:rPr>
              <a:t>ASentence</a:t>
            </a:r>
            <a:r>
              <a:rPr lang="en-US" sz="2600" b="1" dirty="0">
                <a:latin typeface="Consolas" panose="020B0609020204030204" pitchFamily="49" charset="0"/>
              </a:rPr>
              <a:t>", 1, 8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5026171" y="2902999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7400" y="2809876"/>
            <a:ext cx="3657600" cy="546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Sentence</a:t>
            </a:r>
            <a:endParaRPr lang="bg-BG" sz="26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0" y="3886201"/>
            <a:ext cx="37338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"JavaScript", 4, 6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67400" y="3886201"/>
            <a:ext cx="36576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Script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5029200" y="3895726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476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56002" y="1905000"/>
            <a:ext cx="10079998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function solve(text, startIndex, count) 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let substring = text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  .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sz="2800" b="1" dirty="0">
                <a:latin typeface="Consolas" panose="020B0609020204030204" pitchFamily="49" charset="0"/>
              </a:rPr>
              <a:t>(startIndex, </a:t>
            </a:r>
            <a:r>
              <a:rPr lang="en-GB" sz="2800" b="1" dirty="0" err="1">
                <a:latin typeface="Consolas" panose="020B0609020204030204" pitchFamily="49" charset="0"/>
              </a:rPr>
              <a:t>startIndex</a:t>
            </a:r>
            <a:r>
              <a:rPr lang="en-GB" sz="2800" b="1" dirty="0">
                <a:latin typeface="Consolas" panose="020B0609020204030204" pitchFamily="49" charset="0"/>
              </a:rPr>
              <a:t> + count);</a:t>
            </a:r>
          </a:p>
          <a:p>
            <a:endParaRPr lang="en-GB" sz="2800" b="1" dirty="0">
              <a:latin typeface="Consolas" panose="020B0609020204030204" pitchFamily="49" charset="0"/>
            </a:endParaRPr>
          </a:p>
          <a:p>
            <a:r>
              <a:rPr lang="en-GB" sz="2800" b="1" dirty="0">
                <a:latin typeface="Consolas" panose="020B0609020204030204" pitchFamily="49" charset="0"/>
              </a:rPr>
              <a:t> console.log(substring);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31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pPr latinLnBrk="0"/>
            <a:r>
              <a:rPr lang="en-US" dirty="0"/>
              <a:t>JavaScript is a </a:t>
            </a:r>
            <a:r>
              <a:rPr lang="en-US" b="1" dirty="0">
                <a:solidFill>
                  <a:schemeClr val="bg1"/>
                </a:solidFill>
              </a:rPr>
              <a:t>dynamic programming language</a:t>
            </a:r>
          </a:p>
          <a:p>
            <a:pPr lvl="1" latinLnBrk="0"/>
            <a:r>
              <a:rPr lang="en-US" dirty="0"/>
              <a:t>Operations otherwise done at </a:t>
            </a:r>
            <a:r>
              <a:rPr lang="en-US" sz="3398" b="1" dirty="0">
                <a:solidFill>
                  <a:schemeClr val="bg1"/>
                </a:solidFill>
              </a:rPr>
              <a:t>compile-time</a:t>
            </a:r>
            <a:r>
              <a:rPr lang="en-US" dirty="0"/>
              <a:t> can be done at </a:t>
            </a:r>
            <a:r>
              <a:rPr lang="en-US" sz="3398" b="1" dirty="0">
                <a:solidFill>
                  <a:schemeClr val="bg1"/>
                </a:solidFill>
              </a:rPr>
              <a:t>run-time</a:t>
            </a:r>
          </a:p>
          <a:p>
            <a:pPr latinLnBrk="0"/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change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a variable or add new properties or methods to an object </a:t>
            </a:r>
            <a:r>
              <a:rPr lang="en-US" b="1" dirty="0">
                <a:solidFill>
                  <a:schemeClr val="bg1"/>
                </a:solidFill>
              </a:rPr>
              <a:t>while</a:t>
            </a:r>
            <a:r>
              <a:rPr lang="en-US" dirty="0"/>
              <a:t> the program is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</a:p>
          <a:p>
            <a:pPr latinLnBrk="0"/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languages</a:t>
            </a:r>
            <a:r>
              <a:rPr lang="en-US" dirty="0"/>
              <a:t>, such changes are normally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Language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30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39079" y="4784649"/>
            <a:ext cx="10955386" cy="16715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text = "I love fruits.";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includes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bg1"/>
                </a:solidFill>
              </a:rPr>
              <a:t>fruits</a:t>
            </a:r>
            <a:r>
              <a:rPr lang="en-US" sz="2400" dirty="0"/>
              <a:t>")); </a:t>
            </a:r>
            <a:r>
              <a:rPr lang="en-US" sz="2400" i="1" dirty="0">
                <a:solidFill>
                  <a:schemeClr val="accent2"/>
                </a:solidFill>
              </a:rPr>
              <a:t>// Expected output: 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includes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bg1"/>
                </a:solidFill>
              </a:rPr>
              <a:t>banana</a:t>
            </a:r>
            <a:r>
              <a:rPr lang="en-US" sz="2400" dirty="0"/>
              <a:t>")); </a:t>
            </a:r>
            <a:r>
              <a:rPr lang="en-US" sz="2400" i="1" dirty="0">
                <a:solidFill>
                  <a:schemeClr val="accent2"/>
                </a:solidFill>
              </a:rPr>
              <a:t>// Expected output: False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7AEE59B4-2688-448E-B767-4414E0716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863" y="1262476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split(separator)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and Finding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17D3020-CE80-45F7-97DF-8A42CC5020E4}"/>
              </a:ext>
            </a:extLst>
          </p:cNvPr>
          <p:cNvSpPr txBox="1">
            <a:spLocks/>
          </p:cNvSpPr>
          <p:nvPr/>
        </p:nvSpPr>
        <p:spPr>
          <a:xfrm>
            <a:off x="634572" y="2137351"/>
            <a:ext cx="10955385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 text = "I love fruits";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let words =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text.</a:t>
            </a:r>
            <a:r>
              <a:rPr lang="en-GB" sz="2400" dirty="0">
                <a:solidFill>
                  <a:schemeClr val="bg1"/>
                </a:solidFill>
              </a:rPr>
              <a:t>split</a:t>
            </a:r>
            <a:r>
              <a:rPr lang="en-GB" sz="2400" dirty="0">
                <a:solidFill>
                  <a:schemeClr val="tx1"/>
                </a:solidFill>
              </a:rPr>
              <a:t>(' ');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console.log(words); </a:t>
            </a:r>
            <a:r>
              <a:rPr lang="en-GB" sz="2400" i="1" dirty="0">
                <a:solidFill>
                  <a:schemeClr val="accent2"/>
                </a:solidFill>
              </a:rPr>
              <a:t>// Expected output: ['I', 'love', 'fruits']</a:t>
            </a:r>
            <a:endParaRPr lang="bg-BG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514600"/>
            <a:ext cx="5562600" cy="221320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let n = 3;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for(let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 = 1;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 &lt;= n;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  console.log('*'.</a:t>
            </a:r>
            <a:r>
              <a:rPr lang="en-US" sz="2400" dirty="0">
                <a:solidFill>
                  <a:schemeClr val="bg1"/>
                </a:solidFill>
              </a:rPr>
              <a:t>repeat</a:t>
            </a:r>
            <a:r>
              <a:rPr lang="en-US" sz="2400" dirty="0">
                <a:solidFill>
                  <a:srgbClr val="234465"/>
                </a:solidFill>
              </a:rPr>
              <a:t>(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repeat(count)</a:t>
            </a:r>
            <a:r>
              <a:rPr lang="en-US" dirty="0"/>
              <a:t> - Creates a new string repeated count times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Strings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626152" y="2776210"/>
            <a:ext cx="18288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2400" dirty="0">
                <a:solidFill>
                  <a:schemeClr val="accent2"/>
                </a:solidFill>
              </a:rPr>
              <a:t>// *</a:t>
            </a:r>
          </a:p>
          <a:p>
            <a:r>
              <a:rPr lang="nn-NO" sz="2400" dirty="0">
                <a:solidFill>
                  <a:schemeClr val="accent2"/>
                </a:solidFill>
              </a:rPr>
              <a:t>// **</a:t>
            </a:r>
          </a:p>
          <a:p>
            <a:r>
              <a:rPr lang="nn-NO" sz="2400" dirty="0">
                <a:solidFill>
                  <a:schemeClr val="accent2"/>
                </a:solidFill>
              </a:rPr>
              <a:t>// ***</a:t>
            </a:r>
            <a:endParaRPr lang="bg-BG" sz="2400" dirty="0">
              <a:solidFill>
                <a:schemeClr val="accent2"/>
              </a:solidFill>
            </a:endParaRPr>
          </a:p>
        </p:txBody>
      </p:sp>
      <p:sp>
        <p:nvSpPr>
          <p:cNvPr id="7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6821388" y="3394885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40337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Receives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single word</a:t>
            </a:r>
            <a:endParaRPr lang="en-US" dirty="0"/>
          </a:p>
          <a:p>
            <a:r>
              <a:rPr lang="en-US" dirty="0"/>
              <a:t>Find all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of that word in the text and </a:t>
            </a: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them with the corresponding amount of 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Censored Words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2717397" y="3370393"/>
            <a:ext cx="6757209" cy="879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7972" tIns="71981" rIns="107972" bIns="71981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 small sentence with some words,</a:t>
            </a:r>
            <a:endParaRPr lang="bg-BG" dirty="0"/>
          </a:p>
          <a:p>
            <a:r>
              <a:rPr lang="en-US" dirty="0"/>
              <a:t>small</a:t>
            </a:r>
            <a:endParaRPr lang="en-US" sz="2399" dirty="0"/>
          </a:p>
        </p:txBody>
      </p:sp>
      <p:sp>
        <p:nvSpPr>
          <p:cNvPr id="5" name="Down Arrow 4"/>
          <p:cNvSpPr/>
          <p:nvPr/>
        </p:nvSpPr>
        <p:spPr bwMode="auto">
          <a:xfrm>
            <a:off x="5715001" y="4458183"/>
            <a:ext cx="381001" cy="30757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2717397" y="4919539"/>
            <a:ext cx="6757209" cy="5287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7972" tIns="71981" rIns="107972" bIns="71981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 ***** sentence with some words</a:t>
            </a:r>
            <a:endParaRPr lang="en-US" sz="3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8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Censored 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990601" y="1828800"/>
            <a:ext cx="10428399" cy="26187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solve(text, word)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(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includes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(word))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text = 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text.replace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(word, '*'.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repeat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word.length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console.log(text);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66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trim()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method to remove </a:t>
            </a:r>
            <a:r>
              <a:rPr lang="en-US" sz="3200" b="1" dirty="0">
                <a:solidFill>
                  <a:schemeClr val="bg1"/>
                </a:solidFill>
              </a:rPr>
              <a:t>whitespaces</a:t>
            </a:r>
            <a:r>
              <a:rPr lang="en-US" sz="3200" dirty="0"/>
              <a:t> (spaces, tabs, </a:t>
            </a:r>
            <a:br>
              <a:rPr lang="en-US" sz="3200" dirty="0"/>
            </a:br>
            <a:r>
              <a:rPr lang="en-US" sz="3200" dirty="0"/>
              <a:t>no-break space, etc. ) from </a:t>
            </a:r>
            <a:r>
              <a:rPr lang="en-US" sz="3200" b="1" dirty="0">
                <a:solidFill>
                  <a:schemeClr val="bg1"/>
                </a:solidFill>
              </a:rPr>
              <a:t>both ends </a:t>
            </a:r>
            <a:r>
              <a:rPr lang="en-US" sz="3200" dirty="0"/>
              <a:t>of a string</a:t>
            </a:r>
          </a:p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trimStart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or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trimEnd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remove whitespaces </a:t>
            </a:r>
            <a:r>
              <a:rPr lang="en-US" sz="3200" b="1" dirty="0">
                <a:solidFill>
                  <a:schemeClr val="bg1"/>
                </a:solidFill>
              </a:rPr>
              <a:t>only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</a:t>
            </a:r>
            <a:br>
              <a:rPr lang="en-US" sz="3200" dirty="0"/>
            </a:br>
            <a:r>
              <a:rPr lang="en-US" sz="3200" dirty="0"/>
              <a:t>the beginning or at the 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Strings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2000" y="2438401"/>
            <a:ext cx="110490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   Annoying spaces       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console.log(text.trim()); </a:t>
            </a:r>
            <a:r>
              <a:rPr lang="en-GB" sz="2400" i="1" dirty="0">
                <a:solidFill>
                  <a:schemeClr val="accent2"/>
                </a:solidFill>
              </a:rPr>
              <a:t>// Expected output: "Annoying spaces"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2000" y="5010069"/>
            <a:ext cx="90678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let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 </a:t>
            </a:r>
            <a:r>
              <a:rPr lang="en-GB" sz="2200" dirty="0"/>
              <a:t>= </a:t>
            </a:r>
            <a:r>
              <a:rPr lang="en-GB" sz="2200" dirty="0">
                <a:solidFill>
                  <a:schemeClr val="bg1"/>
                </a:solidFill>
              </a:rPr>
              <a:t>"   Annoying spaces       "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 = text.trimStart(); text = text.trimEnd();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console.log(text); </a:t>
            </a:r>
            <a:r>
              <a:rPr lang="en-GB" sz="2200" i="1" dirty="0">
                <a:solidFill>
                  <a:schemeClr val="accent2"/>
                </a:solidFill>
              </a:rPr>
              <a:t>//</a:t>
            </a:r>
            <a:r>
              <a:rPr lang="en-GB" sz="2000" i="1" dirty="0">
                <a:solidFill>
                  <a:schemeClr val="accent2"/>
                </a:solidFill>
              </a:rPr>
              <a:t> Expected output:</a:t>
            </a:r>
            <a:r>
              <a:rPr lang="en-GB" sz="2200" i="1" dirty="0">
                <a:solidFill>
                  <a:schemeClr val="accent2"/>
                </a:solidFill>
              </a:rPr>
              <a:t> "Annoying spaces"</a:t>
            </a:r>
          </a:p>
        </p:txBody>
      </p:sp>
    </p:spTree>
    <p:extLst>
      <p:ext uri="{BB962C8B-B14F-4D97-AF65-F5344CB8AC3E}">
        <p14:creationId xmlns:p14="http://schemas.microsoft.com/office/powerpoint/2010/main" val="4434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startsWith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to determine whether a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begins</a:t>
            </a:r>
            <a:r>
              <a:rPr lang="en-US" sz="3200" dirty="0">
                <a:latin typeface="+mj-lt"/>
              </a:rPr>
              <a:t> with 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the characters of a specified substring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endsWith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determine whether a string </a:t>
            </a:r>
            <a:r>
              <a:rPr lang="en-US" sz="3200" b="1" dirty="0">
                <a:solidFill>
                  <a:schemeClr val="bg1"/>
                </a:solidFill>
              </a:rPr>
              <a:t>ends </a:t>
            </a:r>
            <a:r>
              <a:rPr lang="en-US" sz="3200" dirty="0"/>
              <a:t>with the</a:t>
            </a:r>
            <a:br>
              <a:rPr lang="en-US" sz="3200" dirty="0"/>
            </a:br>
            <a:r>
              <a:rPr lang="en-US" sz="3200" dirty="0"/>
              <a:t>characters of a specified substring</a:t>
            </a: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Starts With/Ends with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754332" y="4953001"/>
            <a:ext cx="1052326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console.log(text.endsWith('John'));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54332" y="2362201"/>
            <a:ext cx="1041241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console.log(text.startsWith('My'));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</p:txBody>
      </p:sp>
    </p:spTree>
    <p:extLst>
      <p:ext uri="{BB962C8B-B14F-4D97-AF65-F5344CB8AC3E}">
        <p14:creationId xmlns:p14="http://schemas.microsoft.com/office/powerpoint/2010/main" val="76786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padStart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to add to the current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another substring </a:t>
            </a:r>
            <a:r>
              <a:rPr lang="en-US" sz="3200" dirty="0">
                <a:latin typeface="+mj-lt"/>
              </a:rPr>
              <a:t>at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start</a:t>
            </a:r>
            <a:r>
              <a:rPr lang="en-US" sz="3200" dirty="0">
                <a:latin typeface="+mj-lt"/>
              </a:rPr>
              <a:t> until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length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is reached</a:t>
            </a:r>
          </a:p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padEnd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add to the current string </a:t>
            </a:r>
            <a:r>
              <a:rPr lang="en-US" sz="3200" b="1" dirty="0">
                <a:solidFill>
                  <a:schemeClr val="bg1"/>
                </a:solidFill>
              </a:rPr>
              <a:t>another substring </a:t>
            </a:r>
            <a:r>
              <a:rPr lang="en-US" sz="3200" dirty="0"/>
              <a:t>at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end </a:t>
            </a:r>
            <a:r>
              <a:rPr lang="en-US" sz="3200" dirty="0"/>
              <a:t>until a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reached</a:t>
            </a:r>
          </a:p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at the Start and End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623827" y="2522488"/>
            <a:ext cx="1126337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"010"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</a:t>
            </a:r>
            <a:r>
              <a:rPr lang="en-GB" sz="2400" dirty="0" err="1">
                <a:solidFill>
                  <a:schemeClr val="tx1"/>
                </a:solidFill>
              </a:rPr>
              <a:t>text.padStart</a:t>
            </a:r>
            <a:r>
              <a:rPr lang="en-GB" sz="2400" dirty="0">
                <a:solidFill>
                  <a:schemeClr val="tx1"/>
                </a:solidFill>
              </a:rPr>
              <a:t>(8, '0'));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00000010</a:t>
            </a:r>
          </a:p>
        </p:txBody>
      </p:sp>
      <p:sp>
        <p:nvSpPr>
          <p:cNvPr id="8" name="Закръглено правоъгълно изнесено означение 11"/>
          <p:cNvSpPr/>
          <p:nvPr/>
        </p:nvSpPr>
        <p:spPr bwMode="auto">
          <a:xfrm>
            <a:off x="6273831" y="2032337"/>
            <a:ext cx="4114800" cy="722442"/>
          </a:xfrm>
          <a:prstGeom prst="wedgeRoundRectCallout">
            <a:avLst>
              <a:gd name="adj1" fmla="val -39814"/>
              <a:gd name="adj2" fmla="val 919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substring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35970" y="4876800"/>
            <a:ext cx="8153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sentence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"He passed away"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</a:t>
            </a:r>
            <a:r>
              <a:rPr lang="en-GB" sz="2400" dirty="0" err="1">
                <a:solidFill>
                  <a:schemeClr val="tx1"/>
                </a:solidFill>
              </a:rPr>
              <a:t>sentence.padEnd</a:t>
            </a:r>
            <a:r>
              <a:rPr lang="en-GB" sz="2400" dirty="0">
                <a:solidFill>
                  <a:schemeClr val="tx1"/>
                </a:solidFill>
              </a:rPr>
              <a:t>(20, '.')); 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 Expected output: He passed away......</a:t>
            </a:r>
          </a:p>
        </p:txBody>
      </p:sp>
    </p:spTree>
    <p:extLst>
      <p:ext uri="{BB962C8B-B14F-4D97-AF65-F5344CB8AC3E}">
        <p14:creationId xmlns:p14="http://schemas.microsoft.com/office/powerpoint/2010/main" val="255321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that you need to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the number of </a:t>
            </a:r>
            <a:r>
              <a:rPr lang="en-US" b="1" dirty="0">
                <a:solidFill>
                  <a:schemeClr val="bg1"/>
                </a:solidFill>
              </a:rPr>
              <a:t>all occurrences </a:t>
            </a:r>
            <a:r>
              <a:rPr lang="en-US" dirty="0"/>
              <a:t>of that word and print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String Occurrences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8796554" y="3489092"/>
            <a:ext cx="3810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9478886" y="3356531"/>
            <a:ext cx="533400" cy="598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86" y="3088228"/>
            <a:ext cx="7663336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7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String Occurrences</a:t>
            </a: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000" y="1321038"/>
            <a:ext cx="6675699" cy="5334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420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52752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Chrome Web Browser</a:t>
            </a:r>
          </a:p>
        </p:txBody>
      </p:sp>
      <p:sp>
        <p:nvSpPr>
          <p:cNvPr id="230" name="Text Placeholder 1"/>
          <p:cNvSpPr txBox="1"/>
          <p:nvPr/>
        </p:nvSpPr>
        <p:spPr>
          <a:xfrm>
            <a:off x="529199" y="1219199"/>
            <a:ext cx="4199402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normAutofit/>
          </a:bodyPr>
          <a:lstStyle/>
          <a:p>
            <a:pPr defTabSz="1218438">
              <a:lnSpc>
                <a:spcPct val="104999"/>
              </a:lnSpc>
              <a:spcBef>
                <a:spcPts val="600"/>
              </a:spcBef>
              <a:defRPr sz="2800"/>
            </a:pPr>
            <a:r>
              <a:rPr dirty="0"/>
              <a:t>Developer Console: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[F12]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231" name="Picture 6" descr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1237" y="3654000"/>
            <a:ext cx="3909709" cy="2838450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32" name="Picture 2" descr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1237" y="1819195"/>
            <a:ext cx="1647915" cy="1647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93AD3D-8922-459A-9300-3D6883CCC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114" y="3654000"/>
            <a:ext cx="4819649" cy="2838450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9" name="Picture 4" descr="Picture 4">
            <a:extLst>
              <a:ext uri="{FF2B5EF4-FFF2-40B4-BE49-F238E27FC236}">
                <a16:creationId xmlns:a16="http://schemas.microsoft.com/office/drawing/2014/main" id="{7C8998C8-8E51-4837-8083-D7C94C548BA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01114" y="1804944"/>
            <a:ext cx="1755000" cy="16764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D0830B1-5534-4276-9E2D-6556E02305C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Strict Mode, IDE Debugging Tools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Debugging Techniques</a:t>
            </a:r>
          </a:p>
        </p:txBody>
      </p:sp>
      <p:pic>
        <p:nvPicPr>
          <p:cNvPr id="6" name="Picture 8" descr="Picture 8">
            <a:extLst>
              <a:ext uri="{FF2B5EF4-FFF2-40B4-BE49-F238E27FC236}">
                <a16:creationId xmlns:a16="http://schemas.microsoft.com/office/drawing/2014/main" id="{1C08D3D2-31BC-4421-94DF-860106FD2F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5212" y="1419346"/>
            <a:ext cx="2438402" cy="24384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056744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AEDB48-3959-4BB1-9AEA-B8140392D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Strict mode </a:t>
            </a:r>
            <a:r>
              <a:rPr lang="en-US" dirty="0"/>
              <a:t>limits certain "sloppy" language features</a:t>
            </a:r>
          </a:p>
          <a:p>
            <a:pPr lvl="1"/>
            <a:r>
              <a:rPr lang="en-US" dirty="0"/>
              <a:t>Silent errors will </a:t>
            </a:r>
            <a:r>
              <a:rPr lang="en-US" b="1" dirty="0">
                <a:solidFill>
                  <a:schemeClr val="bg1"/>
                </a:solidFill>
              </a:rPr>
              <a:t>throw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Exception </a:t>
            </a:r>
            <a:r>
              <a:rPr lang="en-US" dirty="0"/>
              <a:t>instead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25200"/>
              </a:spcBef>
            </a:pPr>
            <a:r>
              <a:rPr lang="en-US" dirty="0"/>
              <a:t>Enabled by default in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A6B375-57EB-4E46-8238-379814C5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Strict Mode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D06D54-CE5B-47C5-AE53-AE6340015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117" y="2619000"/>
            <a:ext cx="83250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noProof="1">
                <a:solidFill>
                  <a:srgbClr val="A31515"/>
                </a:solidFill>
                <a:latin typeface="Consolas" panose="020B0609020204030204" pitchFamily="49" charset="0"/>
              </a:rPr>
              <a:t>'use strict'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noProof="1">
                <a:solidFill>
                  <a:srgbClr val="008000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 File-level</a:t>
            </a:r>
            <a:endParaRPr lang="en-US" sz="2400" i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noProof="1">
                <a:solidFill>
                  <a:srgbClr val="001080"/>
                </a:solidFill>
                <a:latin typeface="Consolas" panose="020B0609020204030204" pitchFamily="49" charset="0"/>
              </a:rPr>
              <a:t>mistypeVariable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noProof="1">
                <a:solidFill>
                  <a:srgbClr val="098658"/>
                </a:solidFill>
                <a:latin typeface="Consolas" panose="020B0609020204030204" pitchFamily="49" charset="0"/>
              </a:rPr>
              <a:t>17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 ReferenceError</a:t>
            </a:r>
            <a:endParaRPr lang="en-US" sz="2400" i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A0E250-416A-44C4-832C-AB5E23836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117" y="3670489"/>
            <a:ext cx="83250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noProof="1">
                <a:solidFill>
                  <a:srgbClr val="795E26"/>
                </a:solidFill>
                <a:latin typeface="Consolas" panose="020B0609020204030204" pitchFamily="49" charset="0"/>
              </a:rPr>
              <a:t>strict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noProof="1">
                <a:solidFill>
                  <a:srgbClr val="A31515"/>
                </a:solidFill>
                <a:latin typeface="Consolas" panose="020B0609020204030204" pitchFamily="49" charset="0"/>
              </a:rPr>
              <a:t>'use strict'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 Function-level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noProof="1">
                <a:solidFill>
                  <a:srgbClr val="001080"/>
                </a:solidFill>
                <a:latin typeface="Consolas" panose="020B0609020204030204" pitchFamily="49" charset="0"/>
              </a:rPr>
              <a:t>mistypeVariable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noProof="1">
                <a:solidFill>
                  <a:srgbClr val="098658"/>
                </a:solidFill>
                <a:latin typeface="Consolas" panose="020B0609020204030204" pitchFamily="49" charset="0"/>
              </a:rPr>
              <a:t>17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8EA3B-4DE5-4BE5-8735-3B21B6B3B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38" y="2671288"/>
            <a:ext cx="2075371" cy="405683"/>
          </a:xfrm>
          <a:prstGeom prst="rect">
            <a:avLst/>
          </a:prstGeom>
          <a:solidFill>
            <a:srgbClr val="234465">
              <a:alpha val="40000"/>
            </a:srgbClr>
          </a:solidFill>
          <a:ln w="12700">
            <a:noFill/>
          </a:ln>
        </p:spPr>
        <p:txBody>
          <a:bodyPr wrap="square" lIns="18000" tIns="18000" rIns="18000" bIns="18000">
            <a:spAutoFit/>
          </a:bodyPr>
          <a:lstStyle/>
          <a:p>
            <a:r>
              <a:rPr lang="en-US" sz="2400" b="1" noProof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'use strict'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EA3D5D-C339-4373-B027-7CC6D2179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175" y="4089264"/>
            <a:ext cx="2075371" cy="405683"/>
          </a:xfrm>
          <a:prstGeom prst="rect">
            <a:avLst/>
          </a:prstGeom>
          <a:solidFill>
            <a:srgbClr val="234465">
              <a:alpha val="40000"/>
            </a:srgbClr>
          </a:solidFill>
          <a:ln w="12700">
            <a:noFill/>
          </a:ln>
        </p:spPr>
        <p:txBody>
          <a:bodyPr wrap="square" lIns="18000" tIns="18000" rIns="18000" bIns="18000">
            <a:spAutoFit/>
          </a:bodyPr>
          <a:lstStyle/>
          <a:p>
            <a:r>
              <a:rPr lang="en-US" sz="2400" b="1" noProof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'use strict'</a:t>
            </a:r>
          </a:p>
        </p:txBody>
      </p:sp>
    </p:spTree>
    <p:extLst>
      <p:ext uri="{BB962C8B-B14F-4D97-AF65-F5344CB8AC3E}">
        <p14:creationId xmlns:p14="http://schemas.microsoft.com/office/powerpoint/2010/main" val="161910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Rectangle 3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46906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</a:pPr>
            <a:r>
              <a:rPr dirty="0"/>
              <a:t>Visual Studio Code has a</a:t>
            </a:r>
            <a:r>
              <a:rPr lang="en-US" dirty="0"/>
              <a:t> </a:t>
            </a:r>
            <a:r>
              <a:rPr dirty="0"/>
              <a:t>built-in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debugger</a:t>
            </a:r>
          </a:p>
          <a:p>
            <a:pPr>
              <a:buClr>
                <a:srgbClr val="234465"/>
              </a:buClr>
            </a:pPr>
            <a:r>
              <a:rPr dirty="0"/>
              <a:t>It provides:</a:t>
            </a:r>
          </a:p>
          <a:p>
            <a:pPr marL="803275" lvl="1" indent="-360362">
              <a:buClr>
                <a:srgbClr val="234465"/>
              </a:buClr>
              <a:defRPr sz="31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3200" dirty="0"/>
              <a:t>Breakpoints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sz="3200" dirty="0"/>
              <a:t>Ability to </a:t>
            </a:r>
            <a:r>
              <a:rPr sz="3200" b="1" dirty="0">
                <a:solidFill>
                  <a:schemeClr val="accent1"/>
                </a:solidFill>
                <a:sym typeface="Helvetica"/>
              </a:rPr>
              <a:t>trace</a:t>
            </a:r>
            <a:r>
              <a:rPr sz="3200" dirty="0"/>
              <a:t> the </a:t>
            </a:r>
            <a:br>
              <a:rPr sz="3200" dirty="0"/>
            </a:br>
            <a:r>
              <a:rPr sz="3200" dirty="0"/>
              <a:t>code execution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sz="3200" dirty="0"/>
              <a:t>Ability to </a:t>
            </a:r>
            <a:r>
              <a:rPr sz="3200" b="1" dirty="0">
                <a:solidFill>
                  <a:schemeClr val="accent1"/>
                </a:solidFill>
                <a:sym typeface="Helvetica"/>
              </a:rPr>
              <a:t>inspect</a:t>
            </a:r>
            <a:r>
              <a:rPr sz="3200" dirty="0"/>
              <a:t> </a:t>
            </a:r>
            <a:br>
              <a:rPr sz="3200" dirty="0"/>
            </a:br>
            <a:r>
              <a:rPr sz="3200" dirty="0"/>
              <a:t>variables at runtime</a:t>
            </a:r>
          </a:p>
        </p:txBody>
      </p:sp>
      <p:sp>
        <p:nvSpPr>
          <p:cNvPr id="405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Debugging in Visual Studio Code</a:t>
            </a:r>
          </a:p>
        </p:txBody>
      </p:sp>
      <p:pic>
        <p:nvPicPr>
          <p:cNvPr id="406" name="Screen Shot 2020-01-15 at 15.17.34.png" descr="Screen Shot 2020-01-15 at 15.17.34.png"/>
          <p:cNvPicPr>
            <a:picLocks noChangeAspect="1"/>
          </p:cNvPicPr>
          <p:nvPr/>
        </p:nvPicPr>
        <p:blipFill>
          <a:blip r:embed="rId2" cstate="print"/>
          <a:srcRect t="795" b="795"/>
          <a:stretch>
            <a:fillRect/>
          </a:stretch>
        </p:blipFill>
        <p:spPr>
          <a:xfrm>
            <a:off x="5038381" y="1539000"/>
            <a:ext cx="6709174" cy="4126504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277021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4000"/>
              </a:lnSpc>
            </a:pPr>
            <a:r>
              <a:rPr dirty="0"/>
              <a:t>Start without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</a:t>
            </a:r>
            <a:r>
              <a:rPr lang="en-US"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Ctrl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+F5]</a:t>
            </a:r>
          </a:p>
          <a:p>
            <a:pPr>
              <a:lnSpc>
                <a:spcPct val="114000"/>
              </a:lnSpc>
              <a:defRPr>
                <a:solidFill>
                  <a:srgbClr val="2A4362"/>
                </a:solidFill>
              </a:defRPr>
            </a:pPr>
            <a:r>
              <a:rPr dirty="0"/>
              <a:t>Start with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[F5]</a:t>
            </a:r>
          </a:p>
          <a:p>
            <a:pPr>
              <a:lnSpc>
                <a:spcPct val="114000"/>
              </a:lnSpc>
            </a:pPr>
            <a:r>
              <a:rPr dirty="0"/>
              <a:t>Toggle a breakpoint: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[F9]</a:t>
            </a:r>
          </a:p>
          <a:p>
            <a:pPr>
              <a:lnSpc>
                <a:spcPct val="114000"/>
              </a:lnSpc>
            </a:pPr>
            <a:r>
              <a:rPr dirty="0"/>
              <a:t>Trace step by step: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[F10]</a:t>
            </a:r>
          </a:p>
          <a:p>
            <a:pPr>
              <a:lnSpc>
                <a:spcPct val="114000"/>
              </a:lnSpc>
            </a:pPr>
            <a:r>
              <a:rPr dirty="0"/>
              <a:t>Force step into: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[F11]</a:t>
            </a:r>
          </a:p>
        </p:txBody>
      </p:sp>
      <p:sp>
        <p:nvSpPr>
          <p:cNvPr id="415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>
            <a:normAutofit/>
          </a:bodyPr>
          <a:lstStyle>
            <a:lvl1pPr defTabSz="1181884">
              <a:defRPr sz="3783"/>
            </a:lvl1pPr>
          </a:lstStyle>
          <a:p>
            <a:r>
              <a:rPr sz="4000" dirty="0"/>
              <a:t>Using the Debugger in Visual Studio Code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211131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build="p" bldLvl="5" animBg="1" advAuto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43265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75562" y="1758140"/>
            <a:ext cx="8123536" cy="488342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2"/>
                </a:solidFill>
              </a:rPr>
              <a:t>JS is a </a:t>
            </a:r>
            <a:r>
              <a:rPr lang="en-US" sz="2800" b="1" dirty="0">
                <a:solidFill>
                  <a:schemeClr val="bg1"/>
                </a:solidFill>
              </a:rPr>
              <a:t>high-level</a:t>
            </a:r>
            <a:r>
              <a:rPr lang="en-US" sz="2800" b="1" dirty="0">
                <a:solidFill>
                  <a:schemeClr val="bg2"/>
                </a:solidFill>
              </a:rPr>
              <a:t> programming language</a:t>
            </a:r>
          </a:p>
          <a:p>
            <a:pPr>
              <a:buClr>
                <a:schemeClr val="bg2"/>
              </a:buClr>
            </a:pPr>
            <a:r>
              <a:rPr lang="en-US" sz="2800" b="1" dirty="0">
                <a:solidFill>
                  <a:schemeClr val="bg2"/>
                </a:solidFill>
              </a:rPr>
              <a:t>Conditional statement – </a:t>
            </a:r>
            <a:r>
              <a:rPr lang="en-US" sz="2800" b="1" dirty="0">
                <a:solidFill>
                  <a:schemeClr val="bg1"/>
                </a:solidFill>
              </a:rPr>
              <a:t>If-else</a:t>
            </a:r>
            <a:r>
              <a:rPr lang="en-US" sz="2800" b="1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</a:rPr>
              <a:t>Switch-case</a:t>
            </a:r>
          </a:p>
          <a:p>
            <a:r>
              <a:rPr lang="en-US" sz="2800" b="1" dirty="0">
                <a:solidFill>
                  <a:schemeClr val="bg2"/>
                </a:solidFill>
              </a:rPr>
              <a:t>Loops – </a:t>
            </a:r>
            <a:r>
              <a:rPr lang="en-US" sz="2800" b="1" dirty="0">
                <a:solidFill>
                  <a:schemeClr val="bg1"/>
                </a:solidFill>
              </a:rPr>
              <a:t>For-loop</a:t>
            </a:r>
            <a:r>
              <a:rPr lang="en-US" sz="2800" b="1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</a:rPr>
              <a:t>While-loop</a:t>
            </a:r>
          </a:p>
          <a:p>
            <a:r>
              <a:rPr lang="en-US" sz="2800" b="1" dirty="0">
                <a:solidFill>
                  <a:schemeClr val="bg2"/>
                </a:solidFill>
              </a:rPr>
              <a:t>Data Types</a:t>
            </a:r>
          </a:p>
          <a:p>
            <a:pPr lvl="1">
              <a:buClr>
                <a:schemeClr val="bg2"/>
              </a:buClr>
            </a:pPr>
            <a:r>
              <a:rPr lang="en-US" sz="2600" b="1" dirty="0">
                <a:solidFill>
                  <a:schemeClr val="bg1"/>
                </a:solidFill>
              </a:rPr>
              <a:t>String</a:t>
            </a:r>
            <a:r>
              <a:rPr lang="en-US" sz="2600" b="1" dirty="0">
                <a:solidFill>
                  <a:schemeClr val="bg2"/>
                </a:solidFill>
              </a:rPr>
              <a:t>, </a:t>
            </a:r>
            <a:r>
              <a:rPr lang="en-US" sz="2600" b="1" dirty="0">
                <a:solidFill>
                  <a:schemeClr val="bg1"/>
                </a:solidFill>
              </a:rPr>
              <a:t>Number</a:t>
            </a:r>
            <a:r>
              <a:rPr lang="en-US" sz="2600" b="1" dirty="0">
                <a:solidFill>
                  <a:schemeClr val="bg2"/>
                </a:solidFill>
              </a:rPr>
              <a:t>, </a:t>
            </a:r>
            <a:r>
              <a:rPr lang="en-US" sz="2600" b="1" dirty="0">
                <a:solidFill>
                  <a:schemeClr val="bg1"/>
                </a:solidFill>
              </a:rPr>
              <a:t>Boolean</a:t>
            </a:r>
            <a:r>
              <a:rPr lang="en-US" sz="2600" b="1" dirty="0">
                <a:solidFill>
                  <a:schemeClr val="bg2"/>
                </a:solidFill>
              </a:rPr>
              <a:t>, </a:t>
            </a:r>
            <a:r>
              <a:rPr lang="en-US" sz="2600" b="1" dirty="0">
                <a:solidFill>
                  <a:schemeClr val="bg1"/>
                </a:solidFill>
              </a:rPr>
              <a:t>Null</a:t>
            </a:r>
            <a:r>
              <a:rPr lang="en-US" sz="2600" b="1" dirty="0">
                <a:solidFill>
                  <a:schemeClr val="bg2"/>
                </a:solidFill>
              </a:rPr>
              <a:t>, </a:t>
            </a:r>
            <a:r>
              <a:rPr lang="en-US" sz="2600" b="1" dirty="0">
                <a:solidFill>
                  <a:schemeClr val="bg1"/>
                </a:solidFill>
              </a:rPr>
              <a:t>Undefined</a:t>
            </a:r>
          </a:p>
          <a:p>
            <a:r>
              <a:rPr lang="en-US" sz="2800" b="1" dirty="0">
                <a:solidFill>
                  <a:schemeClr val="bg2"/>
                </a:solidFill>
              </a:rPr>
              <a:t>Array</a:t>
            </a:r>
          </a:p>
          <a:p>
            <a:pPr lvl="1"/>
            <a:r>
              <a:rPr lang="en-US" sz="2600" b="1" dirty="0">
                <a:solidFill>
                  <a:schemeClr val="bg2"/>
                </a:solidFill>
              </a:rPr>
              <a:t>Methods</a:t>
            </a:r>
          </a:p>
          <a:p>
            <a:r>
              <a:rPr lang="en-US" sz="2800" b="1" dirty="0">
                <a:solidFill>
                  <a:schemeClr val="bg2"/>
                </a:solidFill>
              </a:rPr>
              <a:t>Associative Array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750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42" name="Text Placeholder 1"/>
          <p:cNvSpPr txBox="1">
            <a:spLocks noGrp="1"/>
          </p:cNvSpPr>
          <p:nvPr>
            <p:ph type="body" sz="quarter" idx="10"/>
          </p:nvPr>
        </p:nvSpPr>
        <p:spPr>
          <a:xfrm>
            <a:off x="1865313" y="1120775"/>
            <a:ext cx="10129837" cy="5546725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  <a:sym typeface="Helvetica"/>
              </a:rPr>
              <a:t>Node.js</a:t>
            </a:r>
            <a:r>
              <a:rPr lang="en-US" dirty="0"/>
              <a:t>?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JavaScript runtime</a:t>
            </a:r>
          </a:p>
          <a:p>
            <a:pPr lvl="1"/>
            <a:r>
              <a:rPr lang="en-US" dirty="0"/>
              <a:t>Chrome V8 JavaScript engine</a:t>
            </a:r>
          </a:p>
          <a:p>
            <a:pPr lvl="1"/>
            <a:r>
              <a:rPr lang="en-US" dirty="0"/>
              <a:t>NPM </a:t>
            </a:r>
            <a:r>
              <a:rPr lang="en-US" b="1" dirty="0">
                <a:solidFill>
                  <a:schemeClr val="bg1"/>
                </a:solidFill>
              </a:rPr>
              <a:t>package manager</a:t>
            </a:r>
          </a:p>
          <a:p>
            <a:pPr lvl="1"/>
            <a:r>
              <a:rPr lang="en-US" dirty="0"/>
              <a:t>Install node packages</a:t>
            </a:r>
          </a:p>
        </p:txBody>
      </p:sp>
      <p:sp>
        <p:nvSpPr>
          <p:cNvPr id="241" name="Title 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Node.js</a:t>
            </a:r>
          </a:p>
        </p:txBody>
      </p:sp>
      <p:pic>
        <p:nvPicPr>
          <p:cNvPr id="243" name="Picture 5" descr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22105" y="3429000"/>
            <a:ext cx="3358720" cy="25295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 the Latest Node.js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00" y="1179000"/>
            <a:ext cx="9753600" cy="5679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5577</TotalTime>
  <Words>4648</Words>
  <Application>Microsoft Office PowerPoint</Application>
  <PresentationFormat>Широк екран</PresentationFormat>
  <Paragraphs>689</Paragraphs>
  <Slides>79</Slides>
  <Notes>12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79</vt:i4>
      </vt:variant>
    </vt:vector>
  </HeadingPairs>
  <TitlesOfParts>
    <vt:vector size="85" baseType="lpstr">
      <vt:lpstr>Arial</vt:lpstr>
      <vt:lpstr>Calibri</vt:lpstr>
      <vt:lpstr>Consolas</vt:lpstr>
      <vt:lpstr>Wingdings</vt:lpstr>
      <vt:lpstr>Wingdings 2</vt:lpstr>
      <vt:lpstr>SoftUni</vt:lpstr>
      <vt:lpstr>JS Syntax Fundamentals</vt:lpstr>
      <vt:lpstr>Table of Contents</vt:lpstr>
      <vt:lpstr>Have a Question?</vt:lpstr>
      <vt:lpstr>JavaScript Overview</vt:lpstr>
      <vt:lpstr>What is JavaScript?</vt:lpstr>
      <vt:lpstr>Dynamic Programming Language</vt:lpstr>
      <vt:lpstr>Chrome Web Browser</vt:lpstr>
      <vt:lpstr>Node.js</vt:lpstr>
      <vt:lpstr>Install the Latest Node.js</vt:lpstr>
      <vt:lpstr>Using Visual Studio Code</vt:lpstr>
      <vt:lpstr>JavaScript Syntax</vt:lpstr>
      <vt:lpstr>JavaScript Syntax</vt:lpstr>
      <vt:lpstr>Functions and Input Parameters</vt:lpstr>
      <vt:lpstr>Printing to the Console</vt:lpstr>
      <vt:lpstr>Data Types and Variables</vt:lpstr>
      <vt:lpstr>What is a Data Type?</vt:lpstr>
      <vt:lpstr>Examples</vt:lpstr>
      <vt:lpstr>Conditional Statements</vt:lpstr>
      <vt:lpstr>Arithmetic Operators</vt:lpstr>
      <vt:lpstr>Comparison Operators </vt:lpstr>
      <vt:lpstr>What is a Conditional Statement?</vt:lpstr>
      <vt:lpstr>Chained Conditional Statements</vt:lpstr>
      <vt:lpstr>The Switch-case Statement</vt:lpstr>
      <vt:lpstr>Logical Operators</vt:lpstr>
      <vt:lpstr>Logical Operators: Examples</vt:lpstr>
      <vt:lpstr>Logical Operators: Examples (2)</vt:lpstr>
      <vt:lpstr>Typeof Operator</vt:lpstr>
      <vt:lpstr>Loops</vt:lpstr>
      <vt:lpstr>What is a Loop?</vt:lpstr>
      <vt:lpstr>Working with Arrays of Elements</vt:lpstr>
      <vt:lpstr>What is an Array?</vt:lpstr>
      <vt:lpstr>What is an Array?</vt:lpstr>
      <vt:lpstr>Arrays of Different Types</vt:lpstr>
      <vt:lpstr>Accessing Elements</vt:lpstr>
      <vt:lpstr>Destructuring Syntax</vt:lpstr>
      <vt:lpstr>For-of Loop</vt:lpstr>
      <vt:lpstr>Print an Array with For-of</vt:lpstr>
      <vt:lpstr>Methods</vt:lpstr>
      <vt:lpstr>Pop</vt:lpstr>
      <vt:lpstr>Push</vt:lpstr>
      <vt:lpstr>Shift</vt:lpstr>
      <vt:lpstr>Unshift</vt:lpstr>
      <vt:lpstr>Splice</vt:lpstr>
      <vt:lpstr>Reverse</vt:lpstr>
      <vt:lpstr>Join</vt:lpstr>
      <vt:lpstr>Slice</vt:lpstr>
      <vt:lpstr>Includes</vt:lpstr>
      <vt:lpstr>IndexOf</vt:lpstr>
      <vt:lpstr>ForEach</vt:lpstr>
      <vt:lpstr>Map</vt:lpstr>
      <vt:lpstr>Find</vt:lpstr>
      <vt:lpstr>Filter</vt:lpstr>
      <vt:lpstr>Manipulating Strings</vt:lpstr>
      <vt:lpstr>Concatenating</vt:lpstr>
      <vt:lpstr>Searching for Substrings</vt:lpstr>
      <vt:lpstr>Extracting Substrings</vt:lpstr>
      <vt:lpstr>String Operations </vt:lpstr>
      <vt:lpstr>Problem: Substring</vt:lpstr>
      <vt:lpstr>Solution: Substring</vt:lpstr>
      <vt:lpstr>Splitting and Finding</vt:lpstr>
      <vt:lpstr>Repeating Strings</vt:lpstr>
      <vt:lpstr>Problem: Censored Words</vt:lpstr>
      <vt:lpstr>Solution: Censored Words</vt:lpstr>
      <vt:lpstr>Trimming Strings</vt:lpstr>
      <vt:lpstr>Starts With/Ends with</vt:lpstr>
      <vt:lpstr>Padding at the Start and End</vt:lpstr>
      <vt:lpstr>Problem: Count String Occurrences</vt:lpstr>
      <vt:lpstr>Solution: Count String Occurrences</vt:lpstr>
      <vt:lpstr>Live Exercises</vt:lpstr>
      <vt:lpstr>Debugging Techniques</vt:lpstr>
      <vt:lpstr>Strict Mode</vt:lpstr>
      <vt:lpstr>Debugging in Visual Studio Code</vt:lpstr>
      <vt:lpstr>Using the Debugger in Visual Studio Code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Boryana Dimitrova</cp:lastModifiedBy>
  <cp:revision>122</cp:revision>
  <dcterms:created xsi:type="dcterms:W3CDTF">2018-05-23T13:08:44Z</dcterms:created>
  <dcterms:modified xsi:type="dcterms:W3CDTF">2023-02-07T11:11:15Z</dcterms:modified>
  <cp:category>computer programming;programming;software development;software engineering</cp:category>
</cp:coreProperties>
</file>