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702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703" r:id="rId11"/>
    <p:sldId id="483" r:id="rId12"/>
    <p:sldId id="452" r:id="rId13"/>
    <p:sldId id="453" r:id="rId14"/>
    <p:sldId id="454" r:id="rId15"/>
    <p:sldId id="455" r:id="rId16"/>
    <p:sldId id="456" r:id="rId17"/>
    <p:sldId id="457" r:id="rId18"/>
    <p:sldId id="474" r:id="rId19"/>
    <p:sldId id="475" r:id="rId20"/>
    <p:sldId id="476" r:id="rId21"/>
    <p:sldId id="477" r:id="rId22"/>
    <p:sldId id="459" r:id="rId23"/>
    <p:sldId id="485" r:id="rId24"/>
    <p:sldId id="461" r:id="rId25"/>
    <p:sldId id="462" r:id="rId26"/>
    <p:sldId id="463" r:id="rId27"/>
    <p:sldId id="697" r:id="rId28"/>
    <p:sldId id="699" r:id="rId29"/>
    <p:sldId id="698" r:id="rId30"/>
    <p:sldId id="468" r:id="rId31"/>
    <p:sldId id="467" r:id="rId32"/>
    <p:sldId id="470" r:id="rId33"/>
    <p:sldId id="471" r:id="rId34"/>
    <p:sldId id="472" r:id="rId35"/>
    <p:sldId id="584" r:id="rId36"/>
    <p:sldId id="585" r:id="rId37"/>
    <p:sldId id="349" r:id="rId38"/>
    <p:sldId id="401" r:id="rId39"/>
    <p:sldId id="613" r:id="rId40"/>
    <p:sldId id="608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702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703"/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613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384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 for this lesson </a:t>
            </a:r>
            <a:r>
              <a:rPr lang="en-US" dirty="0"/>
              <a:t>is as follows:</a:t>
            </a:r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dirty="0"/>
              <a:t>I will start with some basic </a:t>
            </a:r>
            <a:r>
              <a:rPr lang="en-US" b="1" dirty="0"/>
              <a:t>HTTP protocol concepts</a:t>
            </a:r>
            <a:r>
              <a:rPr lang="en-US" dirty="0"/>
              <a:t>: the request-response model, front-end and back-end interaction, and the client-server model.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show you some</a:t>
            </a:r>
            <a:r>
              <a:rPr lang="bg-BG" b="0" dirty="0"/>
              <a:t> </a:t>
            </a:r>
            <a:r>
              <a:rPr lang="en-US" b="0" dirty="0"/>
              <a:t>powerful </a:t>
            </a:r>
            <a:r>
              <a:rPr lang="en-US" b="1" dirty="0"/>
              <a:t>tool for HTTP developers</a:t>
            </a:r>
            <a:r>
              <a:rPr lang="en-US" dirty="0"/>
              <a:t>: the HTTP traffic monitoring tool in the Chrome Web browser and the Postman HTTP testing tool.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explain how </a:t>
            </a:r>
            <a:r>
              <a:rPr lang="en-US" b="1" dirty="0"/>
              <a:t>HTML forms</a:t>
            </a:r>
            <a:r>
              <a:rPr lang="en-US" dirty="0"/>
              <a:t> submit data using the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  <a:r>
              <a:rPr lang="en-US" dirty="0"/>
              <a:t> methods of the HTTP request.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Then, we shall focus on the </a:t>
            </a:r>
            <a:r>
              <a:rPr lang="en-US" b="1" dirty="0"/>
              <a:t>HTTP requests</a:t>
            </a:r>
            <a:r>
              <a:rPr lang="en-US" dirty="0"/>
              <a:t>: the request method, the request headers and the request body.</a:t>
            </a:r>
            <a:endParaRPr lang="bg-BG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I will explain in detail the </a:t>
            </a:r>
            <a:r>
              <a:rPr lang="en-US" b="1" dirty="0"/>
              <a:t>HTTP responses</a:t>
            </a:r>
            <a:r>
              <a:rPr lang="en-US" dirty="0"/>
              <a:t>: the response status codes, the response headers and the response body.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discuss the </a:t>
            </a:r>
            <a:r>
              <a:rPr lang="en-US" b="1" dirty="0"/>
              <a:t>structure of the URL </a:t>
            </a:r>
            <a:r>
              <a:rPr lang="en-US" dirty="0"/>
              <a:t>addresses for locating resources on the Web, which is used together with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975B4-3E14-4909-B52D-4E65223EB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07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000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385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52.png"/><Relationship Id="rId15" Type="http://schemas.openxmlformats.org/officeDocument/2006/relationships/image" Target="../media/image57.jpeg"/><Relationship Id="rId23" Type="http://schemas.openxmlformats.org/officeDocument/2006/relationships/image" Target="../media/image6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Common Elements</a:t>
            </a:r>
          </a:p>
        </p:txBody>
      </p:sp>
      <p:pic>
        <p:nvPicPr>
          <p:cNvPr id="1026" name="Picture 2" descr="HTML Element, PNG, 1000x1000px, Html, Brand, Diagram, Html Element, Icon  Design Download F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12" b="80000" l="0" r="100000">
                        <a14:foregroundMark x1="56098" y1="32683" x2="50000" y2="54512"/>
                        <a14:foregroundMark x1="76098" y1="38780" x2="96707" y2="46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9121"/>
          <a:stretch/>
        </p:blipFill>
        <p:spPr bwMode="auto">
          <a:xfrm>
            <a:off x="4463678" y="1629000"/>
            <a:ext cx="3264644" cy="20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36000" y="18990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8083686" y="18990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/>
              <a:t>Absolute 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1000" y="17640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764000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What is HTML?</a:t>
            </a:r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Elements</a:t>
            </a:r>
          </a:p>
          <a:p>
            <a:pPr marL="514350" indent="-514350"/>
            <a:r>
              <a:rPr lang="en-US" sz="3200" dirty="0"/>
              <a:t>HTML Common Elements</a:t>
            </a:r>
          </a:p>
          <a:p>
            <a:pPr lvl="1"/>
            <a:r>
              <a:rPr lang="en-US" sz="3000" dirty="0"/>
              <a:t>Headings,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/>
            <a:r>
              <a:rPr lang="en-US" sz="3200" dirty="0"/>
              <a:t>What is CSS?</a:t>
            </a:r>
          </a:p>
          <a:p>
            <a:pPr lvl="1"/>
            <a:r>
              <a:rPr lang="en-US" sz="3000" dirty="0"/>
              <a:t>External, Internal and Inline CSS Style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F15B81-8E0C-4FAB-ACF8-6D1711B2A2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0777" y="1343891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343891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6932" y="2079000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235" y="1518994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</a:t>
            </a:r>
            <a:r>
              <a:rPr lang="bg-BG" sz="3400" dirty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9440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440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9590" y="2439000"/>
            <a:ext cx="488640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h1</a:t>
            </a:r>
            <a:r>
              <a:rPr lang="en-US" sz="2600" noProof="1"/>
              <a:t> {</a:t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text-align: center;</a:t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color: #000;</a:t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9591" y="4853329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</a:t>
            </a:r>
            <a:r>
              <a:rPr lang="en-US" sz="2600" noProof="1"/>
              <a:t> {</a:t>
            </a:r>
            <a:br>
              <a:rPr lang="en-US" sz="2600" noProof="1"/>
            </a:br>
            <a:r>
              <a:rPr lang="en-US" sz="2600" noProof="1"/>
              <a:t>    padding-bottom: 15px;</a:t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488" y="1867024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.class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text-align: center;</a:t>
            </a:r>
            <a:br>
              <a:rPr lang="en-US" sz="2600" noProof="1"/>
            </a:br>
            <a:r>
              <a:rPr lang="en-US" sz="2600" noProof="1"/>
              <a:t>}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8" y="3514821"/>
            <a:ext cx="488640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&lt;h2 class="</a:t>
            </a: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"&gt;…&lt;/h2&gt;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598" y="5033658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p.right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 text-align: right;</a:t>
            </a:r>
            <a:br>
              <a:rPr lang="en-US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5814" y="2619000"/>
            <a:ext cx="57565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&lt;h1 </a:t>
            </a:r>
            <a:r>
              <a:rPr lang="en-US" sz="2600" dirty="0">
                <a:solidFill>
                  <a:schemeClr val="bg1"/>
                </a:solidFill>
              </a:rPr>
              <a:t>id="header"</a:t>
            </a:r>
            <a:r>
              <a:rPr lang="en-US" sz="2600" dirty="0"/>
              <a:t>&gt;My Header&lt;/h1&gt;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5814" y="3969890"/>
            <a:ext cx="575655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#header </a:t>
            </a:r>
            <a:r>
              <a:rPr lang="en-US" sz="2600" dirty="0"/>
              <a:t>{</a:t>
            </a:r>
            <a:br>
              <a:rPr lang="en-US" sz="2600" dirty="0"/>
            </a:br>
            <a:r>
              <a:rPr lang="en-US" sz="2600" dirty="0"/>
              <a:t>    border: 1px solid #CCC;</a:t>
            </a:r>
            <a:br>
              <a:rPr lang="en-US" sz="2600" dirty="0"/>
            </a:br>
            <a:r>
              <a:rPr lang="en-US" sz="2600" dirty="0"/>
              <a:t>    border-width: 1px 0;</a:t>
            </a:r>
            <a:br>
              <a:rPr lang="en-US" sz="2600" dirty="0"/>
            </a:b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496000" y="15840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1986</Words>
  <Application>Microsoft Office PowerPoint</Application>
  <PresentationFormat>Широк екран</PresentationFormat>
  <Paragraphs>343</Paragraphs>
  <Slides>42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HTML Common Elements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39</cp:revision>
  <dcterms:created xsi:type="dcterms:W3CDTF">2018-05-23T13:08:44Z</dcterms:created>
  <dcterms:modified xsi:type="dcterms:W3CDTF">2022-09-08T08:02:57Z</dcterms:modified>
  <cp:category>programming;computer programming;software development;web development</cp:category>
</cp:coreProperties>
</file>