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98" r:id="rId15"/>
    <p:sldId id="299" r:id="rId16"/>
    <p:sldId id="300" r:id="rId17"/>
    <p:sldId id="301" r:id="rId18"/>
    <p:sldId id="302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5" r:id="rId41"/>
    <p:sldId id="613" r:id="rId42"/>
    <p:sldId id="608" r:id="rId43"/>
    <p:sldId id="297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303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</p14:sldIdLst>
        </p14:section>
        <p14:section name="Value and Reference Types" id="{F1839F0E-BB1E-4E4F-8281-590B94FE234C}">
          <p14:sldIdLst>
            <p14:sldId id="298"/>
            <p14:sldId id="299"/>
            <p14:sldId id="300"/>
            <p14:sldId id="301"/>
            <p14:sldId id="302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613"/>
            <p14:sldId id="608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1" d="100"/>
          <a:sy n="61" d="100"/>
        </p:scale>
        <p:origin x="293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99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836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215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709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176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84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552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3671" y="1264121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9000"/>
              </a:spcBef>
            </a:pPr>
            <a:r>
              <a:rPr lang="en-US" altLang="bg-BG" dirty="0"/>
              <a:t>Get array of all property </a:t>
            </a:r>
            <a:r>
              <a:rPr lang="en-US" altLang="bg-BG" b="1" dirty="0">
                <a:solidFill>
                  <a:schemeClr val="bg1"/>
                </a:solidFill>
              </a:rPr>
              <a:t>names</a:t>
            </a:r>
            <a:r>
              <a:rPr lang="en-US" altLang="bg-BG" dirty="0"/>
              <a:t> (keys)</a:t>
            </a:r>
          </a:p>
          <a:p>
            <a:pPr>
              <a:spcBef>
                <a:spcPts val="9000"/>
              </a:spcBef>
            </a:pPr>
            <a:r>
              <a:rPr lang="en-US" altLang="bg-BG" dirty="0"/>
              <a:t>Get array with of all property </a:t>
            </a:r>
            <a:r>
              <a:rPr lang="en-US" altLang="bg-BG" b="1" dirty="0">
                <a:solidFill>
                  <a:schemeClr val="bg1"/>
                </a:solidFill>
              </a:rPr>
              <a:t>values</a:t>
            </a:r>
          </a:p>
          <a:p>
            <a:pPr>
              <a:spcBef>
                <a:spcPts val="9000"/>
              </a:spcBef>
            </a:pPr>
            <a:r>
              <a:rPr lang="en-US" altLang="bg-BG" dirty="0"/>
              <a:t>Get and array of all properties as </a:t>
            </a:r>
            <a:r>
              <a:rPr lang="en-US" altLang="bg-BG" b="1" dirty="0">
                <a:solidFill>
                  <a:schemeClr val="bg1"/>
                </a:solidFill>
              </a:rPr>
              <a:t>key-value tuples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696000" y="5417948"/>
            <a:ext cx="1098874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696001" y="1803039"/>
            <a:ext cx="742499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696001" y="3610494"/>
            <a:ext cx="742499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49EB6E4-0151-45B7-B475-FC8A7194A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3818"/>
              </p:ext>
            </p:extLst>
          </p:nvPr>
        </p:nvGraphicFramePr>
        <p:xfrm>
          <a:off x="8444749" y="1646243"/>
          <a:ext cx="3240000" cy="16115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3227">
                  <a:extLst>
                    <a:ext uri="{9D8B030D-6E8A-4147-A177-3AD203B41FA5}">
                      <a16:colId xmlns:a16="http://schemas.microsoft.com/office/drawing/2014/main" val="1017063313"/>
                    </a:ext>
                  </a:extLst>
                </a:gridCol>
                <a:gridCol w="1606773">
                  <a:extLst>
                    <a:ext uri="{9D8B030D-6E8A-4147-A177-3AD203B41FA5}">
                      <a16:colId xmlns:a16="http://schemas.microsoft.com/office/drawing/2014/main" val="1488691486"/>
                    </a:ext>
                  </a:extLst>
                </a:gridCol>
              </a:tblGrid>
              <a:tr h="537195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49193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'name'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'Tom'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32840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'age'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0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400" dirty="0"/>
              <a:t>Use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altLang="bg-BG" sz="34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47836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of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(obj)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734000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Receive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holds </a:t>
            </a:r>
            <a:r>
              <a:rPr lang="en-US" sz="3200" b="1" dirty="0">
                <a:solidFill>
                  <a:schemeClr val="accent1"/>
                </a:solidFill>
              </a:rPr>
              <a:t>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country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postcode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endParaRPr lang="bg-BG" sz="3200" b="1" dirty="0">
              <a:solidFill>
                <a:schemeClr val="accent1"/>
              </a:solidFill>
            </a:endParaRPr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44571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216986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1888500" y="3612449"/>
            <a:ext cx="84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cityInfo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(city) {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</a:p>
          <a:p>
            <a:r>
              <a:rPr lang="en-US" sz="3200" dirty="0"/>
              <a:t>Loop through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</a:t>
            </a:r>
            <a:r>
              <a:rPr lang="en-US" sz="3200" b="1" dirty="0">
                <a:solidFill>
                  <a:schemeClr val="accent1"/>
                </a:solidFill>
              </a:rPr>
              <a:t>keys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values</a:t>
            </a:r>
            <a:endParaRPr lang="bg-BG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7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Symbol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bg-BG" dirty="0"/>
              <a:t>,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don't contain the value but </a:t>
            </a:r>
            <a:r>
              <a:rPr lang="en-GB" b="1" dirty="0">
                <a:solidFill>
                  <a:schemeClr val="bg1"/>
                </a:solidFill>
              </a:rPr>
              <a:t>lead to the 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iteration</a:t>
            </a:r>
          </a:p>
          <a:p>
            <a:pPr marL="446088" lvl="1" indent="-446088">
              <a:lnSpc>
                <a:spcPts val="4000"/>
              </a:lnSpc>
              <a:buNone/>
            </a:pPr>
            <a:r>
              <a:rPr lang="en-US" sz="3600" dirty="0"/>
              <a:t>2. Reference vs. Value Types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3. JSON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4. Classes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built-in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.parse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text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Object.entries()</a:t>
            </a:r>
            <a:r>
              <a:rPr lang="en-US" sz="3200" dirty="0"/>
              <a:t> method to get object's properties: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a first name, last name, </a:t>
            </a:r>
            <a:br>
              <a:rPr lang="en-US" sz="3200" dirty="0"/>
            </a:br>
            <a:r>
              <a:rPr lang="en-US" sz="3200" dirty="0"/>
              <a:t>hair color and sets them to an object.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it.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876000" y="3943061"/>
            <a:ext cx="10608107" cy="1249727"/>
            <a:chOff x="689065" y="3737143"/>
            <a:chExt cx="8395837" cy="1249727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4572199" y="3737143"/>
              <a:ext cx="4512703" cy="8840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>
                  <a:cs typeface="Courier New" panose="02070309020205020404" pitchFamily="49" charset="0"/>
                </a:rPr>
                <a:t>n</a:t>
              </a:r>
              <a:r>
                <a:rPr lang="bg-BG" altLang="bg-BG" dirty="0" err="1">
                  <a:cs typeface="Courier New" panose="02070309020205020404" pitchFamily="49" charset="0"/>
                </a:rPr>
                <a:t>ame</a:t>
              </a:r>
              <a:r>
                <a:rPr lang="bg-BG" altLang="bg-BG" dirty="0">
                  <a:cs typeface="Courier New" panose="02070309020205020404" pitchFamily="49" charset="0"/>
                </a:rPr>
                <a:t>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346717" y="417200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lastName,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for creating </a:t>
            </a: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Defines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method called automatically to 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prepares</a:t>
            </a:r>
            <a:r>
              <a:rPr lang="en-US" dirty="0"/>
              <a:t> the new object for 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parameters and </a:t>
            </a:r>
            <a:r>
              <a:rPr lang="en-US" b="1" dirty="0">
                <a:solidFill>
                  <a:schemeClr val="bg1"/>
                </a:solidFill>
              </a:rPr>
              <a:t>assign</a:t>
            </a:r>
            <a:r>
              <a:rPr lang="en-US" dirty="0"/>
              <a:t> them to properties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Classes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2053964"/>
            <a:ext cx="7492621" cy="728941"/>
          </a:xfrm>
          <a:prstGeom prst="wedgeRoundRectCallout">
            <a:avLst>
              <a:gd name="adj1" fmla="val -11482"/>
              <a:gd name="adj2" fmla="val 106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followed by a name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74611"/>
              <a:gd name="adj2" fmla="val -249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7538" y="1984778"/>
            <a:ext cx="8768461" cy="4414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speak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console.log(`${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.name} says Woof!`);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Dog('Sparky');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dog.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speak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Sparky says Woof!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7311000" y="4824000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F99CD706-21EA-43B7-A104-A9F43928539D}"/>
              </a:ext>
            </a:extLst>
          </p:cNvPr>
          <p:cNvSpPr/>
          <p:nvPr/>
        </p:nvSpPr>
        <p:spPr bwMode="auto">
          <a:xfrm>
            <a:off x="4566000" y="2700017"/>
            <a:ext cx="3628103" cy="1131196"/>
          </a:xfrm>
          <a:prstGeom prst="wedgeRoundRectCallout">
            <a:avLst>
              <a:gd name="adj1" fmla="val -50715"/>
              <a:gd name="adj2" fmla="val 8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object refers to itself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method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method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the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b="1" dirty="0"/>
              <a:t>vs. </a:t>
            </a:r>
            <a:r>
              <a:rPr lang="en-US" b="1" dirty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stringify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05633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Правоъгълник 16"/>
          <p:cNvSpPr/>
          <p:nvPr/>
        </p:nvSpPr>
        <p:spPr>
          <a:xfrm>
            <a:off x="937829" y="1857276"/>
            <a:ext cx="7083723" cy="4101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dirty="0">
                <a:solidFill>
                  <a:schemeClr val="bg2"/>
                </a:solidFill>
              </a:rPr>
              <a:t>Objects hold </a:t>
            </a:r>
            <a:r>
              <a:rPr lang="en-US" sz="3398" b="1" dirty="0">
                <a:solidFill>
                  <a:srgbClr val="FFA000"/>
                </a:solidFill>
              </a:rPr>
              <a:t>key-value pairs</a:t>
            </a:r>
          </a:p>
          <a:p>
            <a:pPr marL="803275" lvl="1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198" dirty="0">
                <a:solidFill>
                  <a:srgbClr val="FFFFFF"/>
                </a:solidFill>
              </a:rPr>
              <a:t>Access value by indexing with key</a:t>
            </a:r>
            <a:endParaRPr lang="en-US" sz="3198" b="1" dirty="0">
              <a:solidFill>
                <a:srgbClr val="FFA000"/>
              </a:solidFill>
              <a:latin typeface="Consolas" panose="020B0609020204030204" pitchFamily="49" charset="0"/>
            </a:endParaRPr>
          </a:p>
          <a:p>
            <a:pPr marL="803275" lvl="1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Methods</a:t>
            </a:r>
            <a:r>
              <a:rPr lang="en-US" sz="3198" dirty="0">
                <a:solidFill>
                  <a:srgbClr val="FFFFFF"/>
                </a:solidFill>
              </a:rPr>
              <a:t> are functions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References</a:t>
            </a:r>
            <a:r>
              <a:rPr lang="en-US" sz="3398" dirty="0">
                <a:solidFill>
                  <a:schemeClr val="bg2"/>
                </a:solidFill>
              </a:rPr>
              <a:t> point to data in memory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Parse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dirty="0">
                <a:solidFill>
                  <a:schemeClr val="bg2"/>
                </a:solidFill>
              </a:rPr>
              <a:t>and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stringify </a:t>
            </a:r>
            <a:r>
              <a:rPr lang="en-US" sz="3398" dirty="0">
                <a:solidFill>
                  <a:schemeClr val="bg2"/>
                </a:solidFill>
              </a:rPr>
              <a:t>objects in </a:t>
            </a:r>
            <a:r>
              <a:rPr lang="en-US" sz="3398" b="1" dirty="0">
                <a:solidFill>
                  <a:srgbClr val="FFA000"/>
                </a:solidFill>
                <a:latin typeface="Consolas" panose="020B0609020204030204" pitchFamily="49" charset="0"/>
              </a:rPr>
              <a:t>JSON</a:t>
            </a:r>
            <a:endParaRPr lang="en-US" sz="3398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Classes</a:t>
            </a:r>
            <a:r>
              <a:rPr lang="en-US" sz="3398" dirty="0">
                <a:solidFill>
                  <a:schemeClr val="bg2"/>
                </a:solidFill>
              </a:rPr>
              <a:t> are templates for objects</a:t>
            </a:r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Contains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accessed by </a:t>
            </a:r>
            <a:r>
              <a:rPr lang="en-US" sz="3200" b="1" dirty="0">
                <a:solidFill>
                  <a:schemeClr val="bg1"/>
                </a:solidFill>
              </a:rPr>
              <a:t>string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Data values are called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properties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values are called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methods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9200"/>
              </a:spcBef>
              <a:buClr>
                <a:schemeClr val="tx1"/>
              </a:buClr>
            </a:pPr>
            <a:r>
              <a:rPr lang="en-US" sz="3200" dirty="0"/>
              <a:t>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properties </a:t>
            </a:r>
            <a:r>
              <a:rPr lang="en-US" sz="3200" b="1" dirty="0">
                <a:solidFill>
                  <a:schemeClr val="bg1"/>
                </a:solidFill>
              </a:rPr>
              <a:t>during runtime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?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8CD37E1-757E-4C01-BE8C-DB2164977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71476"/>
              </p:ext>
            </p:extLst>
          </p:nvPr>
        </p:nvGraphicFramePr>
        <p:xfrm>
          <a:off x="5055210" y="3613140"/>
          <a:ext cx="3240000" cy="16115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3227">
                  <a:extLst>
                    <a:ext uri="{9D8B030D-6E8A-4147-A177-3AD203B41FA5}">
                      <a16:colId xmlns:a16="http://schemas.microsoft.com/office/drawing/2014/main" val="1017063313"/>
                    </a:ext>
                  </a:extLst>
                </a:gridCol>
                <a:gridCol w="1606773">
                  <a:extLst>
                    <a:ext uri="{9D8B030D-6E8A-4147-A177-3AD203B41FA5}">
                      <a16:colId xmlns:a16="http://schemas.microsoft.com/office/drawing/2014/main" val="1488691486"/>
                    </a:ext>
                  </a:extLst>
                </a:gridCol>
              </a:tblGrid>
              <a:tr h="537195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49193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'name'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'Peter'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32840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'age'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06590"/>
                  </a:ext>
                </a:extLst>
              </a:tr>
            </a:tbl>
          </a:graphicData>
        </a:graphic>
      </p:graphicFrame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496000" y="5272717"/>
            <a:ext cx="3604467" cy="608925"/>
          </a:xfrm>
          <a:prstGeom prst="wedgeRoundRectCallout">
            <a:avLst>
              <a:gd name="adj1" fmla="val 35674"/>
              <a:gd name="adj2" fmla="val -107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 (key)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311000" y="5272716"/>
            <a:ext cx="2505228" cy="608926"/>
          </a:xfrm>
          <a:prstGeom prst="wedgeRoundRectCallout">
            <a:avLst>
              <a:gd name="adj1" fmla="val -38504"/>
              <a:gd name="adj2" fmla="val -103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create an object with an </a:t>
            </a:r>
            <a:r>
              <a:rPr lang="en-US" b="1" dirty="0">
                <a:solidFill>
                  <a:schemeClr val="bg1"/>
                </a:solidFill>
              </a:rPr>
              <a:t>object literal</a:t>
            </a:r>
          </a:p>
          <a:p>
            <a:pPr>
              <a:spcBef>
                <a:spcPts val="8400"/>
              </a:spcBef>
            </a:pPr>
            <a:r>
              <a:rPr lang="en-US" dirty="0"/>
              <a:t>We can define an </a:t>
            </a:r>
            <a:r>
              <a:rPr lang="en-US" b="1" dirty="0">
                <a:solidFill>
                  <a:schemeClr val="bg1"/>
                </a:solidFill>
              </a:rPr>
              <a:t>empty object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later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3" y="2029235"/>
            <a:ext cx="1060810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age:20, height:183 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699000"/>
            <a:ext cx="6771049" cy="18812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.age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.hairColor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831585" y="4652208"/>
            <a:ext cx="3277773" cy="1390361"/>
          </a:xfrm>
          <a:prstGeom prst="wedgeRoundRectCallout">
            <a:avLst>
              <a:gd name="adj1" fmla="val -81927"/>
              <a:gd name="adj2" fmla="val 56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and set properties using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indexation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42CA0-27F0-450B-8939-842F37B2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5814000"/>
            <a:ext cx="6771049" cy="523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'lastName'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3200" dirty="0"/>
              <a:t> that has a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object at the end of your function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2262258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"Peter",</a:t>
            </a:r>
            <a:endParaRPr lang="bg-BG" sz="2800" dirty="0"/>
          </a:p>
          <a:p>
            <a:r>
              <a:rPr lang="en-US" sz="2800" dirty="0"/>
              <a:t>"Pan",</a:t>
            </a:r>
            <a:endParaRPr lang="bg-BG" sz="2800" dirty="0"/>
          </a:p>
          <a:p>
            <a:r>
              <a:rPr lang="en-US" sz="2800" dirty="0"/>
              <a:t> 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91000" y="2901237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85061" y="4822183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1" y="4805234"/>
            <a:ext cx="2262259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</a:t>
            </a:r>
            <a:r>
              <a:rPr lang="en-GB" sz="2800" dirty="0"/>
              <a:t>Jack</a:t>
            </a:r>
            <a:r>
              <a:rPr lang="en-US" sz="2800" dirty="0"/>
              <a:t>",</a:t>
            </a:r>
            <a:endParaRPr lang="bg-BG" sz="2800" dirty="0"/>
          </a:p>
          <a:p>
            <a:r>
              <a:rPr lang="en-US" sz="2800" dirty="0"/>
              <a:t>"Sparrow",</a:t>
            </a:r>
            <a:endParaRPr lang="bg-BG" sz="2800" dirty="0"/>
          </a:p>
          <a:p>
            <a:r>
              <a:rPr lang="en-US" sz="2800" dirty="0"/>
              <a:t>"unknown"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660483" y="3446497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660483" y="536744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sz="3200" dirty="0"/>
              <a:t>Return the created object 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8BC60-2E22-4DA1-B2A1-18CEB1100A5C}"/>
              </a:ext>
            </a:extLst>
          </p:cNvPr>
          <p:cNvSpPr txBox="1"/>
          <p:nvPr/>
        </p:nvSpPr>
        <p:spPr>
          <a:xfrm>
            <a:off x="791298" y="3384000"/>
            <a:ext cx="10682948" cy="3034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function personInfo(firstName, lastName, age)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let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 = {};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person.firstName</a:t>
            </a:r>
            <a:r>
              <a:rPr lang="en-US" altLang="bg-BG" sz="2800" b="1" dirty="0">
                <a:latin typeface="Consolas" panose="020B0609020204030204" pitchFamily="49" charset="0"/>
              </a:rPr>
              <a:t> = firstName;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Add other properties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return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4869</TotalTime>
  <Words>2735</Words>
  <Application>Microsoft Office PowerPoint</Application>
  <PresentationFormat>Широк екран</PresentationFormat>
  <Paragraphs>415</Paragraphs>
  <Slides>44</Slides>
  <Notes>29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2_SoftUni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Problem: Person Info</vt:lpstr>
      <vt:lpstr>Solution: Person Info</vt:lpstr>
      <vt:lpstr>Methods of Objects</vt:lpstr>
      <vt:lpstr>Built-in Method Library</vt:lpstr>
      <vt:lpstr>Iterate Through Keys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Classes?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74</cp:revision>
  <dcterms:created xsi:type="dcterms:W3CDTF">2018-05-23T13:08:44Z</dcterms:created>
  <dcterms:modified xsi:type="dcterms:W3CDTF">2022-09-08T08:00:40Z</dcterms:modified>
  <cp:category>programming;computer programming;software development;web development</cp:category>
</cp:coreProperties>
</file>