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613" r:id="rId46"/>
    <p:sldId id="608"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613"/>
            <p14:sldId id="608"/>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2883" autoAdjust="0"/>
  </p:normalViewPr>
  <p:slideViewPr>
    <p:cSldViewPr showGuides="1">
      <p:cViewPr varScale="1">
        <p:scale>
          <a:sx n="57" d="100"/>
          <a:sy n="57" d="100"/>
        </p:scale>
        <p:origin x="331" y="5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61.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56.pn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indeavr.com/" TargetMode="Externa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60.png"/><Relationship Id="rId24" Type="http://schemas.openxmlformats.org/officeDocument/2006/relationships/hyperlink" Target="https://smartit.bg/" TargetMode="External"/><Relationship Id="rId5" Type="http://schemas.openxmlformats.org/officeDocument/2006/relationships/image" Target="../media/image57.png"/><Relationship Id="rId15" Type="http://schemas.openxmlformats.org/officeDocument/2006/relationships/image" Target="../media/image62.jpeg"/><Relationship Id="rId23" Type="http://schemas.openxmlformats.org/officeDocument/2006/relationships/image" Target="../media/image66.png"/><Relationship Id="rId10" Type="http://schemas.openxmlformats.org/officeDocument/2006/relationships/hyperlink" Target="https://de.draftkings.com/" TargetMode="External"/><Relationship Id="rId19" Type="http://schemas.openxmlformats.org/officeDocument/2006/relationships/image" Target="../media/image64.png"/><Relationship Id="rId4" Type="http://schemas.openxmlformats.org/officeDocument/2006/relationships/hyperlink" Target="https://www.coca-colahellenic.com/" TargetMode="External"/><Relationship Id="rId9" Type="http://schemas.openxmlformats.org/officeDocument/2006/relationships/image" Target="../media/image59.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dirty="0">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err="1">
                <a:ea typeface="Calibri"/>
                <a:cs typeface="Calibri"/>
                <a:sym typeface="Calibri"/>
              </a:rPr>
              <a:t>SoftUni</a:t>
            </a:r>
            <a:r>
              <a:rPr lang="en-US" sz="2800" dirty="0">
                <a:ea typeface="Calibri"/>
                <a:cs typeface="Calibri"/>
                <a:sym typeface="Calibri"/>
              </a:rPr>
              <a:t> Team</a:t>
            </a:r>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marL="514350" indent="-514350">
              <a:lnSpc>
                <a:spcPct val="130000"/>
              </a:lnSpc>
              <a:buClr>
                <a:schemeClr val="tx1"/>
              </a:buClr>
              <a:buSzPct val="100000"/>
            </a:pPr>
            <a:r>
              <a:rPr lang="en-US" dirty="0">
                <a:ea typeface="Calibri"/>
                <a:cs typeface="Calibri"/>
                <a:sym typeface="Calibri"/>
              </a:rPr>
              <a:t>Software Quality Assurance: Introduction</a:t>
            </a:r>
            <a:endParaRPr lang="bg-BG" dirty="0">
              <a:ea typeface="Calibri"/>
              <a:cs typeface="Calibri"/>
              <a:sym typeface="Calibri"/>
            </a:endParaRPr>
          </a:p>
          <a:p>
            <a:pPr marL="514350" indent="-514350">
              <a:lnSpc>
                <a:spcPct val="130000"/>
              </a:lnSpc>
              <a:buClr>
                <a:schemeClr val="tx1"/>
              </a:buClr>
              <a:buSzPct val="100000"/>
            </a:pPr>
            <a:r>
              <a:rPr lang="en-US" dirty="0">
                <a:ea typeface="Calibri"/>
                <a:cs typeface="Calibri"/>
                <a:sym typeface="Calibri"/>
              </a:rPr>
              <a:t>QA Engineers and Responsibilities</a:t>
            </a:r>
          </a:p>
          <a:p>
            <a:pPr marL="514350" indent="-514350">
              <a:lnSpc>
                <a:spcPct val="130000"/>
              </a:lnSpc>
              <a:buClr>
                <a:schemeClr val="tx1"/>
              </a:buClr>
              <a:buSzPts val="3400"/>
            </a:pPr>
            <a:r>
              <a:rPr lang="en-US" dirty="0">
                <a:ea typeface="Calibri"/>
                <a:cs typeface="Calibri"/>
                <a:sym typeface="Calibri"/>
              </a:rPr>
              <a:t>Bugs and Bug Trackers</a:t>
            </a:r>
          </a:p>
          <a:p>
            <a:pPr marL="514350" indent="-514350">
              <a:lnSpc>
                <a:spcPct val="130000"/>
              </a:lnSpc>
              <a:buClr>
                <a:schemeClr val="tx1"/>
              </a:buClr>
              <a:buSzPts val="3400"/>
            </a:pPr>
            <a:r>
              <a:rPr lang="en-US" dirty="0">
                <a:ea typeface="Calibri"/>
                <a:cs typeface="Calibri"/>
                <a:sym typeface="Calibri"/>
              </a:rPr>
              <a:t>Testing, Test Types and Test Levels</a:t>
            </a:r>
          </a:p>
          <a:p>
            <a:pPr marL="514350" indent="-514350">
              <a:lnSpc>
                <a:spcPct val="130000"/>
              </a:lnSpc>
              <a:buClr>
                <a:schemeClr val="tx1"/>
              </a:buClr>
              <a:buSzPts val="3400"/>
            </a:pPr>
            <a:r>
              <a:rPr lang="en-US" dirty="0">
                <a:ea typeface="Calibri"/>
                <a:cs typeface="Calibri"/>
                <a:sym typeface="Calibri"/>
              </a:rPr>
              <a:t>Test Automation, Frameworks and Tools</a:t>
            </a:r>
          </a:p>
          <a:p>
            <a:pPr marL="514350" indent="-514350">
              <a:lnSpc>
                <a:spcPct val="130000"/>
              </a:lnSpc>
              <a:buClr>
                <a:schemeClr val="tx1"/>
              </a:buClr>
              <a:buSzPts val="3400"/>
            </a:pPr>
            <a:r>
              <a:rPr lang="en-US" dirty="0">
                <a:ea typeface="Calibri"/>
                <a:cs typeface="Calibri"/>
                <a:sym typeface="Calibri"/>
              </a:rPr>
              <a:t>Continuous Integration and Continuous Delivery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11545" y="1257411"/>
            <a:ext cx="10129234" cy="5546589"/>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726000" y="437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a:xfrm>
            <a:off x="190402" y="1196124"/>
            <a:ext cx="11818096" cy="5607875"/>
          </a:xfrm>
        </p:spPr>
        <p:txBody>
          <a:bodyPr>
            <a:normAutofit fontScale="92500" lnSpcReduction="1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a:xfrm>
            <a:off x="190402" y="1196124"/>
            <a:ext cx="11818096" cy="5607875"/>
          </a:xfrm>
        </p:spPr>
        <p:txBody>
          <a:bodyPr>
            <a:normAutofit fontScale="925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b="1"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58706" y="1167893"/>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buClr>
                <a:schemeClr val="tx1"/>
              </a:buClr>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A </a:t>
            </a:r>
            <a:r>
              <a:rPr lang="bg-BG" sz="3200" b="1" strike="noStrike" spc="-1" dirty="0">
                <a:solidFill>
                  <a:srgbClr val="FFA000"/>
                </a:solidFill>
                <a:cs typeface="Calibri" panose="020F0502020204030204" pitchFamily="34" charset="0"/>
              </a:rPr>
              <a:t>database</a:t>
            </a:r>
            <a:r>
              <a:rPr lang="bg-BG" sz="3200" b="0" strike="noStrike" spc="-1" dirty="0">
                <a:solidFill>
                  <a:srgbClr val="234465"/>
                </a:solidFill>
                <a:cs typeface="Calibri" panose="020F0502020204030204" pitchFamily="34" charset="0"/>
              </a:rPr>
              <a:t> is a collection of data, organized to be easily accessed, managed and updated</a:t>
            </a:r>
            <a:endParaRPr lang="bg-BG" sz="3200" b="0" strike="noStrike" spc="-1" dirty="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Modern databases are managed by </a:t>
            </a:r>
            <a:r>
              <a:rPr lang="bg-BG" sz="3200" b="1" strike="noStrike" spc="-1" dirty="0">
                <a:solidFill>
                  <a:srgbClr val="FFA000"/>
                </a:solidFill>
                <a:cs typeface="Calibri" panose="020F0502020204030204" pitchFamily="34" charset="0"/>
              </a:rPr>
              <a:t>Database Management Systems</a:t>
            </a:r>
            <a:r>
              <a:rPr lang="bg-BG" sz="3200" b="0" strike="noStrike" spc="-1" dirty="0">
                <a:solidFill>
                  <a:srgbClr val="234465"/>
                </a:solidFill>
                <a:cs typeface="Calibri" panose="020F0502020204030204" pitchFamily="34" charset="0"/>
              </a:rPr>
              <a:t> (DBMS)</a:t>
            </a:r>
            <a:endParaRPr lang="bg-BG" sz="32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Define database </a:t>
            </a:r>
            <a:r>
              <a:rPr lang="bg-BG" sz="3000" b="1" strike="noStrike" spc="-1" dirty="0">
                <a:solidFill>
                  <a:srgbClr val="FFA000"/>
                </a:solidFill>
                <a:cs typeface="Calibri" panose="020F0502020204030204" pitchFamily="34" charset="0"/>
              </a:rPr>
              <a:t>structure</a:t>
            </a:r>
            <a:r>
              <a:rPr lang="bg-BG" sz="3000" b="0" strike="noStrike" spc="-1" dirty="0">
                <a:solidFill>
                  <a:srgbClr val="234465"/>
                </a:solidFill>
                <a:cs typeface="Calibri" panose="020F0502020204030204" pitchFamily="34" charset="0"/>
              </a:rPr>
              <a:t>, e.g. tables, collections, columns, relations, indexes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Create / Read / Update / Delete data </a:t>
            </a:r>
            <a:br>
              <a:rPr sz="3000" dirty="0">
                <a:cs typeface="Calibri" panose="020F0502020204030204" pitchFamily="34" charset="0"/>
              </a:rPr>
            </a:br>
            <a:r>
              <a:rPr lang="bg-BG" sz="3000" b="0" strike="noStrike" spc="-1" dirty="0">
                <a:solidFill>
                  <a:srgbClr val="234465"/>
                </a:solidFill>
                <a:cs typeface="Calibri" panose="020F0502020204030204" pitchFamily="34" charset="0"/>
              </a:rPr>
              <a:t>(CRUD operations)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Execute </a:t>
            </a:r>
            <a:r>
              <a:rPr lang="bg-BG" sz="3000" b="1" strike="noStrike" spc="-1" dirty="0">
                <a:solidFill>
                  <a:srgbClr val="FFA000"/>
                </a:solidFill>
                <a:cs typeface="Calibri" panose="020F0502020204030204" pitchFamily="34" charset="0"/>
              </a:rPr>
              <a:t>queries</a:t>
            </a:r>
            <a:r>
              <a:rPr lang="bg-BG" sz="3000" b="0" strike="noStrike" spc="-1" dirty="0">
                <a:solidFill>
                  <a:srgbClr val="234465"/>
                </a:solidFill>
                <a:cs typeface="Calibri" panose="020F0502020204030204" pitchFamily="34" charset="0"/>
              </a:rPr>
              <a:t> (filter / search data)</a:t>
            </a:r>
            <a:endParaRPr lang="bg-BG" sz="3000" b="0" strike="noStrike" spc="-1" dirty="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p15="http://schemas.microsoft.com/office/powerpoint/2012/main" xmlns="">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18116</TotalTime>
  <Words>14270</Words>
  <Application>Microsoft Office PowerPoint</Application>
  <PresentationFormat>Широк екран</PresentationFormat>
  <Paragraphs>1444</Paragraphs>
  <Slides>48</Slides>
  <Notes>33</Notes>
  <HiddenSlides>0</HiddenSlides>
  <MMClips>0</MMClips>
  <ScaleCrop>false</ScaleCrop>
  <HeadingPairs>
    <vt:vector size="6" baseType="variant">
      <vt:variant>
        <vt:lpstr>Използвани шрифтове</vt:lpstr>
      </vt:variant>
      <vt:variant>
        <vt:i4>11</vt:i4>
      </vt:variant>
      <vt:variant>
        <vt:lpstr>Тема</vt:lpstr>
      </vt:variant>
      <vt:variant>
        <vt:i4>1</vt:i4>
      </vt:variant>
      <vt:variant>
        <vt:lpstr>Заглавия на слайдовете</vt:lpstr>
      </vt:variant>
      <vt:variant>
        <vt:i4>48</vt:i4>
      </vt:variant>
    </vt:vector>
  </HeadingPairs>
  <TitlesOfParts>
    <vt:vector size="60" baseType="lpstr">
      <vt:lpstr>-apple-system</vt:lpstr>
      <vt:lpstr>Arial</vt:lpstr>
      <vt:lpstr>Arial</vt:lpstr>
      <vt:lpstr>Calibri</vt:lpstr>
      <vt:lpstr>Consolas</vt:lpstr>
      <vt:lpstr>Helvetica Neue</vt:lpstr>
      <vt:lpstr>Noto Sans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Презентация на PowerPoint</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Boryana Dimitrova</cp:lastModifiedBy>
  <cp:revision>584</cp:revision>
  <dcterms:created xsi:type="dcterms:W3CDTF">2018-05-23T13:08:44Z</dcterms:created>
  <dcterms:modified xsi:type="dcterms:W3CDTF">2022-09-08T08:05:29Z</dcterms:modified>
  <cp:category>programming fundamentals;computer programming;software development;web development</cp:category>
</cp:coreProperties>
</file>