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394" r:id="rId2"/>
    <p:sldId id="627" r:id="rId3"/>
    <p:sldId id="547" r:id="rId4"/>
    <p:sldId id="628" r:id="rId5"/>
    <p:sldId id="629" r:id="rId6"/>
    <p:sldId id="630" r:id="rId7"/>
    <p:sldId id="631" r:id="rId8"/>
    <p:sldId id="633" r:id="rId9"/>
    <p:sldId id="634" r:id="rId10"/>
    <p:sldId id="654" r:id="rId11"/>
    <p:sldId id="635" r:id="rId12"/>
    <p:sldId id="636" r:id="rId13"/>
    <p:sldId id="637" r:id="rId14"/>
    <p:sldId id="659" r:id="rId15"/>
    <p:sldId id="638" r:id="rId16"/>
    <p:sldId id="639" r:id="rId17"/>
    <p:sldId id="640" r:id="rId18"/>
    <p:sldId id="642" r:id="rId19"/>
    <p:sldId id="643" r:id="rId20"/>
    <p:sldId id="658" r:id="rId21"/>
    <p:sldId id="645" r:id="rId22"/>
    <p:sldId id="652" r:id="rId23"/>
    <p:sldId id="655" r:id="rId24"/>
    <p:sldId id="653" r:id="rId25"/>
    <p:sldId id="657" r:id="rId26"/>
    <p:sldId id="349" r:id="rId27"/>
    <p:sldId id="401" r:id="rId28"/>
    <p:sldId id="614" r:id="rId29"/>
    <p:sldId id="608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2273161-2C1F-461D-9D78-B0227F03B6DF}">
          <p14:sldIdLst>
            <p14:sldId id="394"/>
            <p14:sldId id="627"/>
            <p14:sldId id="547"/>
          </p14:sldIdLst>
        </p14:section>
        <p14:section name="React Overview" id="{A1B59156-360E-4709-88BC-293A7AF458C5}">
          <p14:sldIdLst>
            <p14:sldId id="628"/>
            <p14:sldId id="629"/>
            <p14:sldId id="630"/>
            <p14:sldId id="631"/>
            <p14:sldId id="633"/>
          </p14:sldIdLst>
        </p14:section>
        <p14:section name="Installation" id="{811810F0-F86F-47B7-9A99-1479E8C9E12E}">
          <p14:sldIdLst>
            <p14:sldId id="634"/>
            <p14:sldId id="654"/>
            <p14:sldId id="635"/>
            <p14:sldId id="636"/>
            <p14:sldId id="637"/>
            <p14:sldId id="659"/>
          </p14:sldIdLst>
        </p14:section>
        <p14:section name="JSX Syntax" id="{0067E222-5C54-4A34-8A55-8033AC867718}">
          <p14:sldIdLst>
            <p14:sldId id="638"/>
            <p14:sldId id="639"/>
            <p14:sldId id="640"/>
            <p14:sldId id="642"/>
            <p14:sldId id="643"/>
            <p14:sldId id="658"/>
          </p14:sldIdLst>
        </p14:section>
        <p14:section name="Composition" id="{A52B8BF0-9562-4B81-8A54-D2633493965E}">
          <p14:sldIdLst>
            <p14:sldId id="645"/>
            <p14:sldId id="652"/>
            <p14:sldId id="655"/>
            <p14:sldId id="653"/>
            <p14:sldId id="657"/>
          </p14:sldIdLst>
        </p14:section>
        <p14:section name="Conclusion" id="{BB685F69-CD02-47CA-82B6-EBEA954DEC8D}">
          <p14:sldIdLst>
            <p14:sldId id="349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B3A8D2-AAE2-42FD-A649-748361ED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969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E37A3-41F5-41E8-8CBF-3B1BCEDE94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74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05CC5-7B38-4609-ABC1-0A32EFE299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9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FFBE11-D9C1-4268-A6D7-3F08FEFC11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82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A559A-2D37-4E53-BA11-3B2876517C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8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120756-E011-40B0-8B96-0D7F0EDD6B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06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1962BD-6B80-4F7A-B3EA-DB33E32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13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sandbox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6150" y="1152622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/>
              <a:t>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 err="1"/>
              <a:t>SoftUni</a:t>
            </a:r>
            <a:r>
              <a:rPr lang="en-US" sz="28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99743"/>
            <a:ext cx="2950749" cy="382788"/>
          </a:xfrm>
        </p:spPr>
        <p:txBody>
          <a:bodyPr/>
          <a:lstStyle/>
          <a:p>
            <a:r>
              <a:rPr lang="en-GB" sz="20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51172" y="2532871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</a:p>
          <a:p>
            <a:r>
              <a:rPr lang="en-US" dirty="0"/>
              <a:t>Only one dependency - no complicated version mismatches</a:t>
            </a:r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</a:p>
          <a:p>
            <a:r>
              <a:rPr lang="en-US" dirty="0"/>
              <a:t>Install the React app creator (one-time global install)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A35B03-AF47-4396-BBED-873FD2066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1905001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91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4E273-5D22-4431-A833-36E9E60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BF544B-9FB1-4B44-9522-C623C8A84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9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925154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65944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7088" y="5206734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7DD3CC-1339-41F7-AF29-26E866EC7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0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</a:p>
          <a:p>
            <a:pPr lvl="1"/>
            <a:r>
              <a:rPr lang="en-US" sz="3200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sz="3200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541-EA4D-48E3-BF10-04E4DF51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763001" y="1850555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C7A439-C2B0-4773-8402-802EC671D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6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602F20-05D3-4391-9E03-54B7F1B7B78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A2D6191-756D-48A5-8281-76C11E72C4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JSX Syntax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78B54-0AF1-413F-B68B-8868CF46A838}"/>
              </a:ext>
            </a:extLst>
          </p:cNvPr>
          <p:cNvGrpSpPr/>
          <p:nvPr/>
        </p:nvGrpSpPr>
        <p:grpSpPr>
          <a:xfrm>
            <a:off x="4800600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604848-A551-4F44-96AB-BC969BF0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72813-4B96-4A89-884C-E0C15519E588}"/>
                </a:ext>
              </a:extLst>
            </p:cNvPr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190811E-E396-4B28-A2A6-2FA923A872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Overview, Syntax, Advantages</a:t>
            </a:r>
          </a:p>
        </p:txBody>
      </p:sp>
    </p:spTree>
    <p:extLst>
      <p:ext uri="{BB962C8B-B14F-4D97-AF65-F5344CB8AC3E}">
        <p14:creationId xmlns:p14="http://schemas.microsoft.com/office/powerpoint/2010/main" val="28089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JSX</a:t>
            </a:r>
            <a:r>
              <a:rPr lang="en-US" sz="3400" dirty="0"/>
              <a:t> is React's JavaScript </a:t>
            </a:r>
            <a:r>
              <a:rPr lang="en-US" sz="3400" b="1" dirty="0">
                <a:solidFill>
                  <a:schemeClr val="bg1"/>
                </a:solidFill>
              </a:rPr>
              <a:t>superset language</a:t>
            </a:r>
          </a:p>
          <a:p>
            <a:pPr lvl="1"/>
            <a:r>
              <a:rPr lang="en-US" sz="3200" dirty="0"/>
              <a:t>Has all of JavaScript's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 and more</a:t>
            </a:r>
          </a:p>
          <a:p>
            <a:r>
              <a:rPr lang="en-US" sz="3400" dirty="0"/>
              <a:t>Unique approach to </a:t>
            </a:r>
            <a:r>
              <a:rPr lang="en-US" sz="3400" b="1" dirty="0">
                <a:solidFill>
                  <a:schemeClr val="bg1"/>
                </a:solidFill>
              </a:rPr>
              <a:t>mixing HTML and JS</a:t>
            </a:r>
          </a:p>
          <a:p>
            <a:r>
              <a:rPr lang="en-US" sz="3400" dirty="0"/>
              <a:t>Compiles to </a:t>
            </a:r>
            <a:r>
              <a:rPr lang="en-US" sz="3400" b="1" dirty="0">
                <a:solidFill>
                  <a:schemeClr val="bg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77221" y="3936299"/>
            <a:ext cx="81179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&lt;div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="red"&gt;Children 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8556" y="4708466"/>
            <a:ext cx="5436045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React.createElement("div",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{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 "red" },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  "Children Text"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4D053D-622E-4998-9DE7-A763D3390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0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76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="red"&gt;Children 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76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600" b="1" dirty="0">
                <a:latin typeface="Consolas" pitchFamily="49" charset="0"/>
              </a:rPr>
              <a:t>={3 + 5} 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576" y="3050250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let gameScores = {</a:t>
            </a:r>
          </a:p>
          <a:p>
            <a:r>
              <a:rPr lang="en-US" sz="2600" b="1" dirty="0">
                <a:latin typeface="Consolas" pitchFamily="49" charset="0"/>
              </a:rPr>
              <a:t>  player1: 2,</a:t>
            </a:r>
          </a:p>
          <a:p>
            <a:r>
              <a:rPr lang="en-US" sz="2600" b="1" dirty="0">
                <a:latin typeface="Consolas" pitchFamily="49" charset="0"/>
              </a:rPr>
              <a:t>  player2: 5</a:t>
            </a:r>
          </a:p>
          <a:p>
            <a:r>
              <a:rPr lang="en-US" sz="2600" b="1" dirty="0">
                <a:latin typeface="Consolas" pitchFamily="49" charset="0"/>
              </a:rPr>
              <a:t>};</a:t>
            </a:r>
          </a:p>
          <a:p>
            <a:r>
              <a:rPr lang="en-US" sz="2600" b="1" dirty="0">
                <a:latin typeface="Consolas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 index="2" onClick={() =&gt; {}&gt;</a:t>
            </a:r>
          </a:p>
          <a:p>
            <a:r>
              <a:rPr lang="en-US" sz="2600" b="1" dirty="0">
                <a:latin typeface="Consolas" pitchFamily="49" charset="0"/>
              </a:rPr>
              <a:t>  &lt;h1&gt;Scores&lt;/h1&gt;</a:t>
            </a:r>
          </a:p>
          <a:p>
            <a:r>
              <a:rPr lang="en-US" sz="2600" b="1" dirty="0">
                <a:latin typeface="Consolas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gameScores</a:t>
            </a:r>
            <a:r>
              <a:rPr lang="en-US" sz="2600" b="1" dirty="0">
                <a:latin typeface="Consolas" pitchFamily="49" charset="0"/>
              </a:rPr>
              <a:t>} /&gt;</a:t>
            </a:r>
          </a:p>
          <a:p>
            <a:r>
              <a:rPr lang="en-US" sz="2600" b="1" dirty="0">
                <a:latin typeface="Consolas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4064" y="2209129"/>
            <a:ext cx="2069336" cy="507561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7082" y="3985892"/>
            <a:ext cx="3108612" cy="507561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9200" y="4731894"/>
            <a:ext cx="3276600" cy="507561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D5E3090-51E4-4821-BFFF-B87426BF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57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Standard elements use lowercase names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Pascal 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Component name cannot be an expression </a:t>
            </a:r>
            <a:endParaRPr lang="bg-BG" dirty="0"/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9A2A1-32C1-4C21-A232-68C151691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8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49" y="1973145"/>
            <a:ext cx="800931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className="red"&gt;Children 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49" y="3666473"/>
            <a:ext cx="8009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React.createElement("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600" b="1" dirty="0">
                <a:latin typeface="Consolas" pitchFamily="49" charset="0"/>
              </a:rPr>
              <a:t>",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{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: "red" },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"Children Text" [, …]);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371105" y="2905804"/>
            <a:ext cx="4724400" cy="507561"/>
          </a:xfrm>
          <a:prstGeom prst="wedgeRoundRectCallout">
            <a:avLst>
              <a:gd name="adj1" fmla="val 3977"/>
              <a:gd name="adj2" fmla="val 923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Element type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39000" y="3412689"/>
            <a:ext cx="2820988" cy="507561"/>
          </a:xfrm>
          <a:prstGeom prst="wedgeRoundRectCallout">
            <a:avLst>
              <a:gd name="adj1" fmla="val -41282"/>
              <a:gd name="adj2" fmla="val 8038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Properties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447800" y="4358473"/>
            <a:ext cx="2667000" cy="507561"/>
          </a:xfrm>
          <a:prstGeom prst="wedgeRoundRectCallout">
            <a:avLst>
              <a:gd name="adj1" fmla="val 63972"/>
              <a:gd name="adj2" fmla="val 258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List of children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EEF8F0F-BAD7-4FDA-8593-D831E965B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2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312658"/>
            <a:ext cx="4419600" cy="485954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Composition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B85EEE1-CC2F-4E8C-899B-4A94CA4D4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5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A3B34F-6464-44F5-A14C-E4C56C624E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497CF82-FCAF-4E8A-8CB7-A0C6548EA9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Composition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371600"/>
            <a:ext cx="2438400" cy="24384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88E3430-70B2-4D59-9C62-242BF7A76D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Advantages</a:t>
            </a:r>
          </a:p>
        </p:txBody>
      </p:sp>
    </p:spTree>
    <p:extLst>
      <p:ext uri="{BB962C8B-B14F-4D97-AF65-F5344CB8AC3E}">
        <p14:creationId xmlns:p14="http://schemas.microsoft.com/office/powerpoint/2010/main" val="38050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29" y="1789456"/>
            <a:ext cx="8605734" cy="4916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&lt;h1&gt;Hello, from React&lt;/h1&gt;; 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&lt;h1&gt;C ya, from React&lt;/h1&gt;;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() { </a:t>
            </a:r>
            <a:endParaRPr lang="bg-BG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return (</a:t>
            </a:r>
          </a:p>
          <a:p>
            <a:r>
              <a:rPr lang="en-US" sz="2200" b="1" dirty="0">
                <a:latin typeface="Consolas" pitchFamily="49" charset="0"/>
              </a:rPr>
              <a:t>    &lt;div&gt;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&lt;/div&gt;</a:t>
            </a:r>
          </a:p>
          <a:p>
            <a:r>
              <a:rPr lang="en-US" sz="2200" b="1" dirty="0">
                <a:latin typeface="Consolas" pitchFamily="49" charset="0"/>
              </a:rPr>
              <a:t>  );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1" y="2362959"/>
            <a:ext cx="5187333" cy="213208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5829" y="5791200"/>
            <a:ext cx="5990734" cy="90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ReactDOM.render(&lt;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 /&gt;,</a:t>
            </a:r>
          </a:p>
          <a:p>
            <a:r>
              <a:rPr lang="en-US" sz="2200" b="1" dirty="0">
                <a:latin typeface="Consolas" pitchFamily="49" charset="0"/>
              </a:rPr>
              <a:t>    document.getElementById('root'));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4D3415C-9968-4E03-A8BE-F3071725C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4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-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1"/>
            <a:ext cx="906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 A dropdown list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UserHead</a:t>
            </a:r>
            <a:r>
              <a:rPr lang="en-US" sz="2200" b="1" dirty="0">
                <a:latin typeface="Consolas" pitchFamily="49" charset="0"/>
              </a:rPr>
              <a:t> name='</a:t>
            </a:r>
            <a:r>
              <a:rPr lang="en-US" sz="2200" b="1" dirty="0" err="1">
                <a:latin typeface="Consolas" pitchFamily="49" charset="0"/>
              </a:rPr>
              <a:t>homeHeader</a:t>
            </a:r>
            <a:r>
              <a:rPr lang="en-US" sz="2200" b="1" dirty="0">
                <a:latin typeface="Consolas" pitchFamily="49" charset="0"/>
              </a:rPr>
              <a:t>' /&gt;</a:t>
            </a:r>
          </a:p>
          <a:p>
            <a:r>
              <a:rPr lang="en-US" sz="2200" b="1" dirty="0">
                <a:latin typeface="Consolas" pitchFamily="49" charset="0"/>
              </a:rPr>
              <a:t>  &lt;Menu&gt; </a:t>
            </a:r>
          </a:p>
          <a:p>
            <a:r>
              <a:rPr lang="en-US" sz="2200" b="1" dirty="0">
                <a:latin typeface="Consolas" pitchFamily="49" charset="0"/>
              </a:rPr>
              <a:t>    &lt;MenuItem&gt;Do Something&lt;/MenuItem&gt;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Fun!&lt;/MenuItem&gt; 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Else&lt;/MenuItem&gt; </a:t>
            </a:r>
          </a:p>
          <a:p>
            <a:r>
              <a:rPr lang="en-US" sz="2200" b="1" dirty="0">
                <a:latin typeface="Consolas" pitchFamily="49" charset="0"/>
              </a:rPr>
              <a:t>  &lt;/Menu&gt; </a:t>
            </a:r>
          </a:p>
          <a:p>
            <a:r>
              <a:rPr lang="en-US" sz="2200" b="1" dirty="0">
                <a:latin typeface="Consolas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B42D7E-97B4-499D-948A-37995B396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5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Encapsulate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your code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maintain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r>
              <a:rPr lang="en-US" sz="3400" dirty="0"/>
              <a:t>Components are neat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4607962-DC80-45C7-86B7-1863191B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90CD945-ECB2-49BE-ABD1-05E50E990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8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F3D9F0-535B-4D24-8259-F55E433F27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 </a:t>
            </a:r>
            <a:r>
              <a:rPr lang="en-US" sz="2800" dirty="0">
                <a:solidFill>
                  <a:prstClr val="white"/>
                </a:solidFill>
              </a:rPr>
              <a:t>is a JavaScript library for building </a:t>
            </a:r>
            <a:r>
              <a:rPr lang="en-US" sz="2800" dirty="0">
                <a:solidFill>
                  <a:schemeClr val="bg2"/>
                </a:solidFill>
              </a:rPr>
              <a:t>user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interfaces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uses all </a:t>
            </a:r>
            <a:r>
              <a:rPr lang="en-US" sz="2800" b="1" dirty="0">
                <a:solidFill>
                  <a:schemeClr val="bg1"/>
                </a:solidFill>
              </a:rPr>
              <a:t>ES6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features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JSX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is React's JavaScript </a:t>
            </a:r>
            <a:r>
              <a:rPr lang="en-US" sz="2800" b="1" dirty="0">
                <a:solidFill>
                  <a:schemeClr val="bg1"/>
                </a:solidFill>
              </a:rPr>
              <a:t>superset 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React </a:t>
            </a:r>
            <a:r>
              <a:rPr lang="en-US" sz="2800" b="1" dirty="0">
                <a:solidFill>
                  <a:schemeClr val="bg1"/>
                </a:solidFill>
              </a:rPr>
              <a:t>components</a:t>
            </a:r>
            <a:r>
              <a:rPr lang="en-US" sz="2800" dirty="0">
                <a:solidFill>
                  <a:schemeClr val="bg2"/>
                </a:solidFill>
              </a:rPr>
              <a:t> can be nested (composition)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B4DA78F-3BBA-44AC-B63B-F63A257FB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19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621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GB" sz="11500" b="1"/>
              <a:t>reactjs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3140FD-166C-4114-BC9D-429EF0A68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A7EA6F-C9EA-450D-9018-0AA2FCE2BC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E49665-978A-4B40-8ACC-4000522E3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5907D5-19D7-4CF0-8A07-79CBE8AAC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Overview</a:t>
            </a:r>
          </a:p>
        </p:txBody>
      </p:sp>
      <p:pic>
        <p:nvPicPr>
          <p:cNvPr id="10" name="Picture 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2AA9E72-8402-46C4-9460-3C1C7CA1A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70" y="1295400"/>
            <a:ext cx="2235860" cy="25908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8D08B181-4B34-4C6F-9CA1-73228FB371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</a:p>
        </p:txBody>
      </p:sp>
    </p:spTree>
    <p:extLst>
      <p:ext uri="{BB962C8B-B14F-4D97-AF65-F5344CB8AC3E}">
        <p14:creationId xmlns:p14="http://schemas.microsoft.com/office/powerpoint/2010/main" val="183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352801"/>
            <a:ext cx="59436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 =&gt; 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}&lt;/div&gt;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name="Maria" /&gt;,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document.getElementById('root')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D6260D-09B8-44E6-B13F-F9A510BED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41F429-540D-4AA7-830A-B1E2DC666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30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/>
              <a:t>Better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3361905"/>
            <a:ext cx="2295447" cy="268647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255A448-8FE5-4AE9-A8D2-498C0F4F4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Easy to learn</a:t>
            </a:r>
          </a:p>
          <a:p>
            <a:r>
              <a:rPr lang="en-US" sz="3400" dirty="0"/>
              <a:t>Fast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3400" dirty="0"/>
              <a:t>Use all </a:t>
            </a:r>
            <a:r>
              <a:rPr lang="en-US" sz="3400" b="1" dirty="0">
                <a:solidFill>
                  <a:schemeClr val="bg1"/>
                </a:solidFill>
              </a:rPr>
              <a:t>ES6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3400" dirty="0"/>
              <a:t>Compatible with other </a:t>
            </a:r>
            <a:r>
              <a:rPr lang="en-US" sz="3400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sz="3400" dirty="0"/>
              <a:t>Great </a:t>
            </a:r>
            <a:r>
              <a:rPr lang="en-US" sz="3400" b="1" dirty="0">
                <a:solidFill>
                  <a:schemeClr val="bg1"/>
                </a:solidFill>
              </a:rPr>
              <a:t>error reporting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0A789C4-0896-4B95-8E91-2FC3899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46FCE31-D8FF-41FB-A3F1-1D646EC03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8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FC009AC-19E7-4F43-B302-4CF223620B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Installation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F573EE-0512-4060-B75C-749A4FF1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43" y="1447800"/>
            <a:ext cx="2326314" cy="232631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F7EC4A04-D6D8-437F-A5FC-C9213FD66E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Packages, Setup, Structure</a:t>
            </a:r>
          </a:p>
        </p:txBody>
      </p:sp>
    </p:spTree>
    <p:extLst>
      <p:ext uri="{BB962C8B-B14F-4D97-AF65-F5344CB8AC3E}">
        <p14:creationId xmlns:p14="http://schemas.microsoft.com/office/powerpoint/2010/main" val="530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732</Words>
  <Application>Microsoft Office PowerPoint</Application>
  <PresentationFormat>Widescreen</PresentationFormat>
  <Paragraphs>222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Advantages</vt:lpstr>
      <vt:lpstr>React Installation</vt:lpstr>
      <vt:lpstr>Create React App</vt:lpstr>
      <vt:lpstr>Install and Run the React App Creator</vt:lpstr>
      <vt:lpstr>Finding Information</vt:lpstr>
      <vt:lpstr>React App Structure</vt:lpstr>
      <vt:lpstr>Live Demo</vt:lpstr>
      <vt:lpstr>JSX Syntax</vt:lpstr>
      <vt:lpstr>JSX Overview</vt:lpstr>
      <vt:lpstr>JSX Syntax</vt:lpstr>
      <vt:lpstr>JSX Rules and Principles</vt:lpstr>
      <vt:lpstr>Compilation</vt:lpstr>
      <vt:lpstr>Live Demo</vt:lpstr>
      <vt:lpstr>Composition</vt:lpstr>
      <vt:lpstr>Composition</vt:lpstr>
      <vt:lpstr>Component Syntax</vt:lpstr>
      <vt:lpstr>Advantages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subject>ReactJS - Practical Training Course @ SoftUni</dc:subject>
  <dc:creator>Software University</dc:creator>
  <cp:keywords>SoftUni; Software University; programming; software development; software engineering;education;training; course; javascript; react; web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17</cp:revision>
  <dcterms:created xsi:type="dcterms:W3CDTF">2018-05-23T13:08:44Z</dcterms:created>
  <dcterms:modified xsi:type="dcterms:W3CDTF">2023-01-09T08:32:03Z</dcterms:modified>
  <cp:category>programming; computer programming; software development; javascript; web; react</cp:category>
</cp:coreProperties>
</file>