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522" r:id="rId4"/>
    <p:sldId id="510" r:id="rId5"/>
    <p:sldId id="512" r:id="rId6"/>
    <p:sldId id="514" r:id="rId7"/>
    <p:sldId id="518" r:id="rId8"/>
    <p:sldId id="552" r:id="rId9"/>
    <p:sldId id="582" r:id="rId10"/>
    <p:sldId id="500" r:id="rId11"/>
    <p:sldId id="581" r:id="rId12"/>
    <p:sldId id="595" r:id="rId13"/>
    <p:sldId id="503" r:id="rId14"/>
    <p:sldId id="585" r:id="rId15"/>
    <p:sldId id="586" r:id="rId16"/>
    <p:sldId id="476" r:id="rId17"/>
    <p:sldId id="478" r:id="rId18"/>
    <p:sldId id="420" r:id="rId19"/>
    <p:sldId id="596" r:id="rId20"/>
    <p:sldId id="466" r:id="rId21"/>
    <p:sldId id="496" r:id="rId22"/>
    <p:sldId id="592" r:id="rId23"/>
    <p:sldId id="468" r:id="rId24"/>
    <p:sldId id="469" r:id="rId25"/>
    <p:sldId id="505" r:id="rId26"/>
    <p:sldId id="597" r:id="rId27"/>
    <p:sldId id="497" r:id="rId28"/>
    <p:sldId id="471" r:id="rId29"/>
    <p:sldId id="472" r:id="rId30"/>
    <p:sldId id="593" r:id="rId31"/>
    <p:sldId id="579" r:id="rId32"/>
    <p:sldId id="598" r:id="rId33"/>
    <p:sldId id="599" r:id="rId34"/>
    <p:sldId id="594" r:id="rId35"/>
    <p:sldId id="591" r:id="rId36"/>
    <p:sldId id="590" r:id="rId37"/>
    <p:sldId id="524" r:id="rId38"/>
    <p:sldId id="587" r:id="rId39"/>
    <p:sldId id="588" r:id="rId40"/>
    <p:sldId id="477" r:id="rId41"/>
    <p:sldId id="577" r:id="rId42"/>
    <p:sldId id="583" r:id="rId43"/>
    <p:sldId id="584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D85887-6760-4E6E-9AFA-C7AB0F2D48E4}">
          <p14:sldIdLst>
            <p14:sldId id="274"/>
            <p14:sldId id="276"/>
          </p14:sldIdLst>
        </p14:section>
        <p14:section name="Преговор" id="{7F3CBA5F-51C8-4DF4-91BD-B146FF1A5317}">
          <p14:sldIdLst>
            <p14:sldId id="522"/>
            <p14:sldId id="510"/>
            <p14:sldId id="512"/>
            <p14:sldId id="514"/>
            <p14:sldId id="518"/>
            <p14:sldId id="552"/>
          </p14:sldIdLst>
        </p14:section>
        <p14:section name="Условна конструкция switch - case" id="{5524C443-6615-48A4-A5A8-29C3FB6ECB6E}">
          <p14:sldIdLst>
            <p14:sldId id="582"/>
            <p14:sldId id="500"/>
            <p14:sldId id="581"/>
            <p14:sldId id="595"/>
            <p14:sldId id="503"/>
            <p14:sldId id="585"/>
            <p14:sldId id="586"/>
            <p14:sldId id="476"/>
            <p14:sldId id="478"/>
          </p14:sldIdLst>
        </p14:section>
        <p14:section name="Вложени условни конструкции" id="{839CC398-2AC3-4D59-BA02-598989F75A48}">
          <p14:sldIdLst>
            <p14:sldId id="420"/>
            <p14:sldId id="596"/>
            <p14:sldId id="466"/>
            <p14:sldId id="496"/>
            <p14:sldId id="592"/>
            <p14:sldId id="468"/>
            <p14:sldId id="469"/>
            <p14:sldId id="505"/>
            <p14:sldId id="597"/>
          </p14:sldIdLst>
        </p14:section>
        <p14:section name="Логически оператори" id="{22C281D1-C0A8-43E6-8047-B392C6B4976F}">
          <p14:sldIdLst>
            <p14:sldId id="497"/>
            <p14:sldId id="471"/>
            <p14:sldId id="472"/>
            <p14:sldId id="593"/>
            <p14:sldId id="579"/>
            <p14:sldId id="598"/>
            <p14:sldId id="599"/>
            <p14:sldId id="594"/>
            <p14:sldId id="591"/>
            <p14:sldId id="590"/>
            <p14:sldId id="524"/>
            <p14:sldId id="587"/>
            <p14:sldId id="588"/>
            <p14:sldId id="477"/>
          </p14:sldIdLst>
        </p14:section>
        <p14:section name="End Section" id="{8AC56617-2C43-40B6-BF3E-70EEEA3411B2}">
          <p14:sldIdLst>
            <p14:sldId id="577"/>
            <p14:sldId id="583"/>
            <p14:sldId id="58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7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498" y="114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85ABE30-9B25-4285-B3DC-833983638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48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754DBC-FE4A-4E98-9719-9F314A1E03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0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D40745-50BD-4185-A301-6A0082910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157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25A8E1-8B08-4599-BB92-D1BCE7723F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69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ECFA47-12C7-495B-BE33-13FF6569AA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8021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B19FFFA-F465-49E0-AE4A-13D1D06A3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17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4EEAB0-D5B4-4069-BB34-E0B1611B99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264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Вложени If конструкции и</a:t>
            </a:r>
            <a:br>
              <a:rPr lang="ru-RU"/>
            </a:br>
            <a:r>
              <a:rPr lang="ru-RU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1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7201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9201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6801" y="5867400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42" y="2123045"/>
            <a:ext cx="3886200" cy="32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033" y="2049527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230" y="2032574"/>
            <a:ext cx="2570320" cy="1396426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49" y="3276600"/>
            <a:ext cx="3544741" cy="1396426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262" y="282181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985" y="4914613"/>
            <a:ext cx="4497386" cy="1396427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262" y="512780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9BEE59F-35C4-4FDB-B862-E5FD5AA37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45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функция,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Получава цяло число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Отпечатва на конзолата деня от седмицата</a:t>
            </a:r>
            <a:r>
              <a:rPr lang="en-US" sz="3000" dirty="0"/>
              <a:t> </a:t>
            </a:r>
            <a:r>
              <a:rPr lang="bg-BG" sz="3000" dirty="0"/>
              <a:t>с текст </a:t>
            </a:r>
            <a:r>
              <a:rPr lang="en-US" sz="3000" dirty="0"/>
              <a:t>(</a:t>
            </a:r>
            <a:r>
              <a:rPr lang="bg-BG" sz="3000" dirty="0"/>
              <a:t>на английски</a:t>
            </a:r>
            <a:r>
              <a:rPr lang="en-US" sz="3000" dirty="0"/>
              <a:t>) </a:t>
            </a:r>
            <a:r>
              <a:rPr lang="bg-BG" sz="3000" dirty="0"/>
              <a:t>според въведеното число</a:t>
            </a:r>
            <a:r>
              <a:rPr lang="en-US" sz="3000" dirty="0"/>
              <a:t> [1…7] 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000" dirty="0"/>
              <a:t>"</a:t>
            </a:r>
            <a:r>
              <a:rPr lang="bg-BG" sz="30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–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2743" y="493641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5387" y="4912227"/>
            <a:ext cx="2873778" cy="571532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198D94-D151-46BB-ADA1-F1DD2E7A9710}"/>
              </a:ext>
            </a:extLst>
          </p:cNvPr>
          <p:cNvGrpSpPr/>
          <p:nvPr/>
        </p:nvGrpSpPr>
        <p:grpSpPr>
          <a:xfrm>
            <a:off x="1162743" y="5880130"/>
            <a:ext cx="2578905" cy="547341"/>
            <a:chOff x="1444113" y="4670269"/>
            <a:chExt cx="2578905" cy="54734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3B3EAE-0B47-4C6F-936B-CC8F53A94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Friday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23BE73-6365-47CD-A482-FE7DE33EE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ight Arrow 7">
              <a:extLst>
                <a:ext uri="{FF2B5EF4-FFF2-40B4-BE49-F238E27FC236}">
                  <a16:creationId xmlns:a16="http://schemas.microsoft.com/office/drawing/2014/main" id="{168680DF-783A-4064-BA4A-84178CF826C9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B45CF0-79FA-4FB9-A983-5EABD1A50F2B}"/>
              </a:ext>
            </a:extLst>
          </p:cNvPr>
          <p:cNvGrpSpPr/>
          <p:nvPr/>
        </p:nvGrpSpPr>
        <p:grpSpPr>
          <a:xfrm>
            <a:off x="4775387" y="5850447"/>
            <a:ext cx="2873778" cy="547341"/>
            <a:chOff x="1444113" y="4670269"/>
            <a:chExt cx="2871876" cy="54734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28C428-D9F1-46C9-B597-F2140E198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73438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Tuesday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E3D8DB-27F4-4F68-B1D0-D65594BF3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ight Arrow 7">
              <a:extLst>
                <a:ext uri="{FF2B5EF4-FFF2-40B4-BE49-F238E27FC236}">
                  <a16:creationId xmlns:a16="http://schemas.microsoft.com/office/drawing/2014/main" id="{7D67AFCE-AE92-4FC9-A4CE-BD0C2E5CB7B4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83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/>
              <a:t>Ден от седмицата – решение</a:t>
            </a:r>
            <a:endParaRPr lang="bg-BG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541000" y="1269000"/>
            <a:ext cx="6838836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number = Number(input[0]);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(number) {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console.log("Monday"); break;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console.log("Tuesday"); break;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console.log("Sunday"); break;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console.log("Error!"); break;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solve([1]);  </a:t>
            </a:r>
            <a:endParaRPr kumimoji="0" lang="en-US" sz="2400" b="1" i="1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6A7D37-07FF-4EE9-9638-6A6E9E453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49F3AD-88AA-48E5-AC2F-6B0EDB263C69}"/>
              </a:ext>
            </a:extLst>
          </p:cNvPr>
          <p:cNvSpPr/>
          <p:nvPr/>
        </p:nvSpPr>
        <p:spPr bwMode="auto">
          <a:xfrm flipH="1">
            <a:off x="4476000" y="6149055"/>
            <a:ext cx="1934996" cy="47525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Monday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2149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38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38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Множество случаи в </a:t>
            </a:r>
            <a:r>
              <a:rPr lang="en-US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AFDC3D-88C6-4653-B291-2B9D3C63D778}"/>
              </a:ext>
            </a:extLst>
          </p:cNvPr>
          <p:cNvGrpSpPr/>
          <p:nvPr/>
        </p:nvGrpSpPr>
        <p:grpSpPr>
          <a:xfrm>
            <a:off x="4296000" y="2061722"/>
            <a:ext cx="3733800" cy="4493538"/>
            <a:chOff x="4229100" y="1796684"/>
            <a:chExt cx="3733800" cy="4493538"/>
          </a:xfrm>
        </p:grpSpPr>
        <p:sp>
          <p:nvSpPr>
            <p:cNvPr id="528389" name="Rectangle 5"/>
            <p:cNvSpPr>
              <a:spLocks noChangeArrowheads="1"/>
            </p:cNvSpPr>
            <p:nvPr/>
          </p:nvSpPr>
          <p:spPr bwMode="auto">
            <a:xfrm>
              <a:off x="4229100" y="1796684"/>
              <a:ext cx="3733800" cy="4493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switch</a:t>
              </a: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bg-BG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bg-BG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</a:t>
              </a: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case</a:t>
              </a: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: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case</a:t>
              </a: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:</a:t>
              </a: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cas</a:t>
              </a:r>
              <a:r>
                <a:rPr lang="bg-BG" sz="2600" b="1" noProof="1">
                  <a:latin typeface="Consolas" pitchFamily="49" charset="0"/>
                  <a:cs typeface="Consolas" pitchFamily="49" charset="0"/>
                </a:rPr>
                <a:t>е </a:t>
              </a:r>
              <a:r>
                <a:rPr lang="bg-BG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:</a:t>
              </a: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endParaRP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accent4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bg-BG" sz="2600" b="1" i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</a:t>
              </a:r>
              <a:r>
                <a:rPr lang="en-US" sz="2600" b="1" i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 code</a:t>
              </a:r>
              <a:r>
                <a:rPr lang="bg-BG" sz="2600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 </a:t>
              </a: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break;</a:t>
              </a: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default: 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bg-BG" sz="2600" b="1" i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</a:t>
              </a:r>
              <a:r>
                <a:rPr lang="en-US" sz="2600" b="1" i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 code</a:t>
              </a:r>
              <a:r>
                <a:rPr lang="bg-BG" sz="2600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break;</a:t>
              </a: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205253-2512-4E82-BA6F-ED4AD5682650}"/>
                </a:ext>
              </a:extLst>
            </p:cNvPr>
            <p:cNvSpPr/>
            <p:nvPr/>
          </p:nvSpPr>
          <p:spPr>
            <a:xfrm>
              <a:off x="4572000" y="2317750"/>
              <a:ext cx="2133600" cy="2133600"/>
            </a:xfrm>
            <a:prstGeom prst="rect">
              <a:avLst/>
            </a:prstGeom>
            <a:noFill/>
            <a:ln w="57150">
              <a:solidFill>
                <a:srgbClr val="FFA7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400" y="2979000"/>
            <a:ext cx="2994110" cy="1553301"/>
          </a:xfrm>
          <a:custGeom>
            <a:avLst/>
            <a:gdLst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-343784 w 2994110"/>
              <a:gd name="connsiteY18" fmla="*/ 445207 h 1553301"/>
              <a:gd name="connsiteX19" fmla="*/ 0 w 2994110"/>
              <a:gd name="connsiteY19" fmla="*/ 258884 h 1553301"/>
              <a:gd name="connsiteX20" fmla="*/ 0 w 2994110"/>
              <a:gd name="connsiteY20" fmla="*/ 258889 h 1553301"/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0 w 2994110"/>
              <a:gd name="connsiteY18" fmla="*/ 258884 h 1553301"/>
              <a:gd name="connsiteX19" fmla="*/ 0 w 2994110"/>
              <a:gd name="connsiteY19" fmla="*/ 258889 h 155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94110" h="1553301">
                <a:moveTo>
                  <a:pt x="0" y="258889"/>
                </a:moveTo>
                <a:cubicBezTo>
                  <a:pt x="0" y="115909"/>
                  <a:pt x="115909" y="0"/>
                  <a:pt x="258889" y="0"/>
                </a:cubicBezTo>
                <a:lnTo>
                  <a:pt x="499018" y="0"/>
                </a:lnTo>
                <a:lnTo>
                  <a:pt x="499018" y="0"/>
                </a:lnTo>
                <a:lnTo>
                  <a:pt x="1247546" y="0"/>
                </a:lnTo>
                <a:lnTo>
                  <a:pt x="2735221" y="0"/>
                </a:lnTo>
                <a:cubicBezTo>
                  <a:pt x="2878201" y="0"/>
                  <a:pt x="2994110" y="115909"/>
                  <a:pt x="2994110" y="258889"/>
                </a:cubicBezTo>
                <a:lnTo>
                  <a:pt x="2994110" y="258884"/>
                </a:lnTo>
                <a:lnTo>
                  <a:pt x="2994110" y="258884"/>
                </a:lnTo>
                <a:lnTo>
                  <a:pt x="2994110" y="647209"/>
                </a:lnTo>
                <a:lnTo>
                  <a:pt x="2994110" y="1294412"/>
                </a:lnTo>
                <a:cubicBezTo>
                  <a:pt x="2994110" y="1437392"/>
                  <a:pt x="2878201" y="1553301"/>
                  <a:pt x="2735221" y="1553301"/>
                </a:cubicBezTo>
                <a:lnTo>
                  <a:pt x="1247546" y="1553301"/>
                </a:lnTo>
                <a:lnTo>
                  <a:pt x="499018" y="1553301"/>
                </a:lnTo>
                <a:lnTo>
                  <a:pt x="499018" y="1553301"/>
                </a:lnTo>
                <a:lnTo>
                  <a:pt x="258889" y="1553301"/>
                </a:lnTo>
                <a:cubicBezTo>
                  <a:pt x="115909" y="1553301"/>
                  <a:pt x="0" y="1437392"/>
                  <a:pt x="0" y="1294412"/>
                </a:cubicBezTo>
                <a:lnTo>
                  <a:pt x="0" y="647209"/>
                </a:lnTo>
                <a:lnTo>
                  <a:pt x="0" y="258884"/>
                </a:lnTo>
                <a:lnTo>
                  <a:pt x="0" y="25888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6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функция,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Получава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работен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Working day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почивен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GB" sz="3000" dirty="0"/>
              <a:t>"</a:t>
            </a:r>
            <a:r>
              <a:rPr lang="en-GB" sz="3000" b="1" dirty="0">
                <a:solidFill>
                  <a:schemeClr val="bg1"/>
                </a:solidFill>
              </a:rPr>
              <a:t>Weekend</a:t>
            </a:r>
            <a:r>
              <a:rPr lang="en-GB" sz="3000" dirty="0"/>
              <a:t>"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GB" sz="3000" dirty="0"/>
              <a:t>A</a:t>
            </a:r>
            <a:r>
              <a:rPr lang="bg-BG" sz="3000" dirty="0"/>
              <a:t>ко се въведе текст различен от ден от седмицата</a:t>
            </a:r>
            <a:r>
              <a:rPr lang="en-GB" sz="3000" dirty="0"/>
              <a:t> - o</a:t>
            </a:r>
            <a:r>
              <a:rPr lang="bg-BG" sz="3000" dirty="0"/>
              <a:t>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000" dirty="0"/>
              <a:t>"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Почивен или работен ден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671891" y="5559642"/>
            <a:ext cx="4813606" cy="560977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Working day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Monday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057900" y="5559642"/>
            <a:ext cx="4582726" cy="560977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US" sz="2800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88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Почивен или работен ден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13500" y="1449000"/>
            <a:ext cx="6165000" cy="5151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let day = input[0];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switch (day) {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"Monday":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"Tuesday":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console.log("Working day"); break;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"Saturday":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"Sunday":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console.log("Weekend"); break;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console.log("Error"); break;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solve(["Monday"]);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83944-ED54-4C03-BA10-BFE84A280ADD}"/>
              </a:ext>
            </a:extLst>
          </p:cNvPr>
          <p:cNvSpPr/>
          <p:nvPr/>
        </p:nvSpPr>
        <p:spPr bwMode="auto">
          <a:xfrm flipH="1">
            <a:off x="5466000" y="6110901"/>
            <a:ext cx="1934996" cy="47525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Monday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10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83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като аргумент </a:t>
            </a:r>
            <a:r>
              <a:rPr lang="bg-BG" b="1" dirty="0">
                <a:solidFill>
                  <a:schemeClr val="bg1"/>
                </a:solidFill>
              </a:rPr>
              <a:t>текст</a:t>
            </a:r>
            <a:r>
              <a:rPr lang="bg-BG" dirty="0"/>
              <a:t> и проверява дали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8410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4874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6200" y="5840805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809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Плод или зеленчук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86000" y="1629000"/>
            <a:ext cx="6588345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switch (food)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"banana":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for all the fruits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"grapes":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console.log("fruit"); break;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"tomato":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for all the vegetables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"carrot":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console.log("vegetable"); break;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console.log("unknown"); break;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1119ABE-E921-4B09-9907-C1A7F76CE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335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88" y="1494001"/>
            <a:ext cx="5085000" cy="249940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C33C1A5-C944-4FEF-B68C-C914A1C603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38712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0"/>
            <a:ext cx="972391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(condition1)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endParaRPr kumimoji="0" lang="bg-BG" sz="26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lvl="0" eaLnBrk="0" hangingPunct="0">
              <a:lnSpc>
                <a:spcPct val="12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</a:rPr>
              <a:t>    </a:t>
            </a:r>
            <a:r>
              <a:rPr lang="en-US" sz="2600" b="1" dirty="0">
                <a:latin typeface="Consolas" panose="020B0609020204030204" pitchFamily="49" charset="0"/>
              </a:rPr>
              <a:t>console.log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("condition1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(condition2) {</a:t>
            </a:r>
          </a:p>
          <a:p>
            <a:pPr lvl="0" eaLnBrk="0" hangingPunct="0">
              <a:lnSpc>
                <a:spcPct val="12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console.log ("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condition2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}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12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console.log ("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condition2 not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}</a:t>
            </a:r>
            <a:endParaRPr kumimoji="0" lang="en-US" sz="26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1938186" y="3381118"/>
            <a:ext cx="8010000" cy="243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200" y="5994581"/>
            <a:ext cx="4509308" cy="533400"/>
          </a:xfrm>
          <a:prstGeom prst="wedgeRoundRectCallout">
            <a:avLst>
              <a:gd name="adj1" fmla="val -53548"/>
              <a:gd name="adj2" fmla="val -47149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Вложена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F7A738-6457-4435-A629-E0A78B09C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00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Условна конструкция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switch - case</a:t>
            </a:r>
            <a:endParaRPr lang="bg-BG" sz="3200" b="1" dirty="0">
              <a:solidFill>
                <a:schemeClr val="bg1"/>
              </a:solidFill>
            </a:endParaRPr>
          </a:p>
          <a:p>
            <a:pPr marL="514350" indent="-514350"/>
            <a:r>
              <a:rPr lang="bg-BG" sz="3000" dirty="0"/>
              <a:t>Вложени</a:t>
            </a:r>
            <a:r>
              <a:rPr lang="en-US" sz="3000" dirty="0"/>
              <a:t> </a:t>
            </a:r>
            <a:r>
              <a:rPr lang="bg-BG" sz="3000" dirty="0"/>
              <a:t>условни конструкции</a:t>
            </a:r>
            <a:endParaRPr lang="en-US" sz="3200" b="1" dirty="0"/>
          </a:p>
          <a:p>
            <a:pPr marL="514350" indent="-514350"/>
            <a:r>
              <a:rPr lang="bg-BG" sz="3200" dirty="0"/>
              <a:t>Логически оператори</a:t>
            </a:r>
          </a:p>
          <a:p>
            <a:pPr marL="723900" lvl="1" indent="-420688"/>
            <a:r>
              <a:rPr lang="bg-BG" sz="3200" dirty="0"/>
              <a:t>Логически оператори "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bg-BG" sz="3200" dirty="0"/>
              <a:t>"</a:t>
            </a:r>
            <a:r>
              <a:rPr lang="en-US" sz="3200" dirty="0"/>
              <a:t>, "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GB" sz="3200" dirty="0"/>
              <a:t>"</a:t>
            </a:r>
            <a:r>
              <a:rPr lang="bg-BG" sz="3200" dirty="0"/>
              <a:t>,</a:t>
            </a:r>
            <a:r>
              <a:rPr lang="en-GB" sz="3200" dirty="0"/>
              <a:t> "</a:t>
            </a:r>
            <a:r>
              <a:rPr lang="en-GB" sz="3200" b="1" dirty="0">
                <a:solidFill>
                  <a:schemeClr val="bg1"/>
                </a:solidFill>
              </a:rPr>
              <a:t>!</a:t>
            </a:r>
            <a:r>
              <a:rPr lang="en-GB" sz="3200" dirty="0"/>
              <a:t>"</a:t>
            </a:r>
            <a:endParaRPr lang="bg-BG" sz="3200" dirty="0"/>
          </a:p>
          <a:p>
            <a:pPr marL="723900" lvl="1" indent="-420688"/>
            <a:r>
              <a:rPr lang="bg-BG" sz="3200" dirty="0"/>
              <a:t>Приоритет на условия</a:t>
            </a:r>
          </a:p>
          <a:p>
            <a:pPr marL="303212" lvl="1" indent="0">
              <a:buNone/>
            </a:pPr>
            <a:endParaRPr lang="bg-BG" sz="3200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90B21C0-4E3A-46B9-B950-679321ED6A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99" dirty="0"/>
              <a:t>Напишете функция, която получава като аргументи:</a:t>
            </a:r>
          </a:p>
          <a:p>
            <a:pPr lvl="1">
              <a:lnSpc>
                <a:spcPct val="110000"/>
              </a:lnSpc>
            </a:pPr>
            <a:r>
              <a:rPr lang="bg-BG" sz="3099" dirty="0"/>
              <a:t>Възраст и пол</a:t>
            </a:r>
          </a:p>
          <a:p>
            <a:pPr lvl="1">
              <a:lnSpc>
                <a:spcPct val="110000"/>
              </a:lnSpc>
            </a:pPr>
            <a:r>
              <a:rPr lang="bg-BG" sz="2899" dirty="0"/>
              <a:t>Принтира обръщение според въведените данни, както е показано на схемата</a:t>
            </a:r>
            <a:r>
              <a:rPr lang="en-US" sz="2899" dirty="0"/>
              <a:t> (</a:t>
            </a:r>
            <a:r>
              <a:rPr lang="bg-BG" sz="2899" dirty="0"/>
              <a:t>в следващия слайд</a:t>
            </a:r>
            <a:r>
              <a:rPr lang="en-US" sz="2899" dirty="0"/>
              <a:t>)</a:t>
            </a:r>
            <a:endParaRPr lang="bg-BG" sz="2899" dirty="0"/>
          </a:p>
          <a:p>
            <a:pPr>
              <a:lnSpc>
                <a:spcPct val="110000"/>
              </a:lnSpc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lnSpc>
                <a:spcPct val="110000"/>
              </a:lnSpc>
            </a:pPr>
            <a:endParaRPr lang="bg-BG" sz="2999" dirty="0"/>
          </a:p>
          <a:p>
            <a:pPr lvl="2">
              <a:lnSpc>
                <a:spcPct val="110000"/>
              </a:lnSpc>
            </a:pPr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99" dirty="0"/>
              <a:t>Обръщение според възраст и пол</a:t>
            </a:r>
            <a:r>
              <a:rPr lang="en-US" sz="3799" dirty="0"/>
              <a:t> – </a:t>
            </a:r>
            <a:r>
              <a:rPr lang="bg-BG" sz="3799" dirty="0"/>
              <a:t>условие</a:t>
            </a:r>
            <a:endParaRPr lang="en-US" sz="3799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557171" y="4598700"/>
            <a:ext cx="2589844" cy="892065"/>
            <a:chOff x="1684152" y="5496496"/>
            <a:chExt cx="2121547" cy="7816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3711620" y="4598700"/>
            <a:ext cx="2361966" cy="892065"/>
            <a:chOff x="4307530" y="5496496"/>
            <a:chExt cx="1863082" cy="7816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0685" y="3429001"/>
            <a:ext cx="4230045" cy="1996423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208F545-16BC-4C4B-8DA1-2F83D6F07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9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8092" y="1193112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3053" y="4959673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8721" y="4955574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6610" y="385971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6791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7910" y="3790115"/>
            <a:ext cx="579005" cy="1169556"/>
            <a:chOff x="2416321" y="3790115"/>
            <a:chExt cx="579005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9565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2974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9748" y="3814674"/>
            <a:ext cx="579005" cy="1140899"/>
            <a:chOff x="7918159" y="3814673"/>
            <a:chExt cx="579005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9854" y="3796571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2556" y="4951478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2606" y="1771425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7077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80001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9182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3B9DD321-3116-44B6-83FC-D8F70952B6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0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Обръщение според възраст и пол</a:t>
            </a:r>
            <a:r>
              <a:rPr lang="en-US" sz="3600" dirty="0"/>
              <a:t> -</a:t>
            </a:r>
            <a:r>
              <a:rPr lang="bg-BG" sz="3600" dirty="0"/>
              <a:t> решение</a:t>
            </a:r>
            <a:endParaRPr lang="en-US" sz="38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4F9055-89B6-440B-BF72-818E38F95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00" y="1719000"/>
            <a:ext cx="8325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</a:rPr>
              <a:t> (gender == "f")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if (age &gt;= 16)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console.log("Ms.");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else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console.log("Miss");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else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TODO: check others titles – "Mr.", "Master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} </a:t>
            </a:r>
            <a:endParaRPr kumimoji="0" lang="en-US" sz="2400" b="1" i="1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функция, която получава като аргументи:</a:t>
            </a:r>
          </a:p>
          <a:p>
            <a:pPr lvl="2"/>
            <a:r>
              <a:rPr lang="bg-BG" sz="3200" dirty="0"/>
              <a:t>Име на продукт</a:t>
            </a:r>
          </a:p>
          <a:p>
            <a:pPr lvl="2"/>
            <a:r>
              <a:rPr lang="bg-BG" sz="3200" dirty="0"/>
              <a:t>Град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Пресмята цената му спрямо таблицата:</a:t>
            </a:r>
          </a:p>
          <a:p>
            <a:pPr lvl="1"/>
            <a:endParaRPr lang="bg-BG" sz="2999" dirty="0"/>
          </a:p>
          <a:p>
            <a:endParaRPr lang="bg-BG" sz="2999" dirty="0"/>
          </a:p>
          <a:p>
            <a:pPr marL="0" indent="0">
              <a:buNone/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204229"/>
              </p:ext>
            </p:extLst>
          </p:nvPr>
        </p:nvGraphicFramePr>
        <p:xfrm>
          <a:off x="1550707" y="4585099"/>
          <a:ext cx="9090586" cy="19219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88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62" marR="68562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97" y="1604261"/>
            <a:ext cx="2356108" cy="235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070544A-43E7-4344-A749-8C0203DCE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44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496299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3483" y="2519295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2948" y="2514601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8091" y="2514601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7299" y="3051325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71579" y="3052560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65F03B5E-C5B5-40AA-92B4-11F6DD025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2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7275" y="247651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6390" y="761702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6360" y="1923751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50483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01444" y="4330503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61450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2846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8412" y="2940465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71452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3347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2083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9529" y="4263710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505E8896-0CB4-4ED3-8F86-9672976280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1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/>
              <a:t>Квартално магазинче – решение</a:t>
            </a:r>
            <a:endParaRPr lang="en-US" sz="38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3E1E1D-0721-4C04-A11D-7717FE90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1314000"/>
            <a:ext cx="995776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price = 0;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productName = input[0];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town = input[1];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quantity = Number(input[2]);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(town == "Sofia")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if (productName == "coffee") {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price = quantity * 0.50;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}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 if (town == "Plovdiv")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 if (town == "Varna")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kumimoji="0" lang="en-US" sz="2400" b="1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E27649-04EE-47CF-B123-D2919D82B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1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683800" y="1539000"/>
            <a:ext cx="82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&amp;&amp;</a:t>
            </a:r>
          </a:p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||</a:t>
            </a:r>
          </a:p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1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 резултат </a:t>
            </a:r>
            <a:r>
              <a:rPr lang="en-US" dirty="0"/>
              <a:t>(true</a:t>
            </a:r>
            <a:r>
              <a:rPr lang="bg-BG" dirty="0"/>
              <a:t> или </a:t>
            </a:r>
            <a:r>
              <a:rPr lang="en-US" dirty="0"/>
              <a:t>false)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5927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0516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0359" y="2481533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&amp;&amp;</a:t>
            </a:r>
            <a:r>
              <a:rPr lang="en-US" sz="2800" dirty="0"/>
              <a:t>" - </a:t>
            </a:r>
            <a:r>
              <a:rPr lang="bg-BG" sz="2800" dirty="0"/>
              <a:t>И</a:t>
            </a:r>
            <a:endParaRPr lang="en-US" sz="28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2302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34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3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548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||</a:t>
            </a:r>
            <a:r>
              <a:rPr lang="en-US" sz="2800" dirty="0"/>
              <a:t>" - </a:t>
            </a:r>
            <a:r>
              <a:rPr lang="bg-BG" sz="2800" dirty="0"/>
              <a:t>ИЛИ</a:t>
            </a:r>
            <a:endParaRPr lang="en-US" sz="2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339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576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!</a:t>
            </a:r>
            <a:r>
              <a:rPr lang="en-US" sz="2800" dirty="0"/>
              <a:t>" - </a:t>
            </a:r>
            <a:r>
              <a:rPr lang="bg-BG" sz="2800" dirty="0"/>
              <a:t>ОТРИЦАНИЕ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2000" y="5587581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1856" y="5492556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или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3300" y="5571851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11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3256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7498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7497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99CFC31D-4DE9-4E51-91BF-D177EDF9C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52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/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9656731" y="2895601"/>
            <a:ext cx="25336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E33753-67D0-4B40-A34E-6DEC67FC2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76EB08-3770-4578-BCA5-72C6F5160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000" y="4703615"/>
            <a:ext cx="7287521" cy="18004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a = Number(input[0]);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(a &gt; 5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 &lt; 10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 % 2 == 0)...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351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BAAA-9942-4D45-8F7E-51C248A40F8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2EAD4-432F-4D04-97DC-38336476A4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73" y="1179000"/>
            <a:ext cx="3023253" cy="302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&amp;&amp;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3" y="1944000"/>
            <a:ext cx="4575300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% 2 == 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281" y="1944000"/>
            <a:ext cx="4204719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0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Приема като аргумент число и проверява дали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b="1" dirty="0">
                <a:solidFill>
                  <a:schemeClr val="bg1"/>
                </a:solidFill>
              </a:rPr>
              <a:t>-100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100</a:t>
            </a:r>
            <a:r>
              <a:rPr lang="en-US" dirty="0"/>
              <a:t>] </a:t>
            </a:r>
            <a:r>
              <a:rPr lang="bg-BG" dirty="0"/>
              <a:t>и е различно от </a:t>
            </a:r>
            <a:r>
              <a:rPr lang="bg-BG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</a:t>
            </a:r>
            <a:r>
              <a:rPr lang="bg-BG" b="1" dirty="0">
                <a:solidFill>
                  <a:schemeClr val="bg1"/>
                </a:solidFill>
              </a:rPr>
              <a:t>0</a:t>
            </a:r>
            <a:r>
              <a:rPr lang="bg-BG" dirty="0"/>
              <a:t>,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br>
              <a:rPr lang="bg-BG" dirty="0"/>
            </a:br>
            <a:r>
              <a:rPr lang="bg-BG" dirty="0"/>
              <a:t>ако е извън тях или е </a:t>
            </a:r>
            <a:r>
              <a:rPr lang="bg-BG" b="1" dirty="0">
                <a:solidFill>
                  <a:schemeClr val="bg1"/>
                </a:solidFill>
              </a:rPr>
              <a:t>0</a:t>
            </a:r>
            <a:r>
              <a:rPr lang="bg-BG" dirty="0"/>
              <a:t>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3384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571998" y="5182491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81401" y="5170234"/>
            <a:ext cx="1624657" cy="528581"/>
            <a:chOff x="5037444" y="5793497"/>
            <a:chExt cx="1624657" cy="52858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088" y="5793497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4E5C240A-FD84-4710-8D13-ED0C8CA45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777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интервала – решение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127" y="2034000"/>
            <a:ext cx="9439746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number = Number(input[0]);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(number &gt;= -100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!= 0)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console.log("Yes");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else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console.log("No");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FE0A3EE-B247-4AA1-86E8-19DE6BB70D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574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изпълнено поне едно 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получената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668699" y="2266399"/>
            <a:ext cx="20843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5D5D7-21CA-4157-8A35-77CD417CC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000" y="4420770"/>
            <a:ext cx="8298517" cy="18004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	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word = input[0];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(word == "Example"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word == "Demo")...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952B959-1BFD-4FF3-A9B3-99B5963AB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98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2"/>
            <a:ext cx="5545597" cy="3583068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||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3583069"/>
          </a:xfrm>
        </p:spPr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2" y="1944000"/>
            <a:ext cx="4903098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(word == "Example"){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(word =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"Demo"){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1" y="1944000"/>
            <a:ext cx="5263098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word =="Demo"){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8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  <a:endParaRPr lang="bg-BG" sz="3000" dirty="0"/>
          </a:p>
          <a:p>
            <a:pPr lvl="1">
              <a:spcBef>
                <a:spcPts val="1000"/>
              </a:spcBef>
            </a:pPr>
            <a:r>
              <a:rPr lang="bg-BG" sz="3000" dirty="0"/>
              <a:t>Приема за аргумент -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 </a:t>
            </a:r>
          </a:p>
          <a:p>
            <a:pPr lvl="1">
              <a:spcBef>
                <a:spcPts val="1000"/>
              </a:spcBef>
            </a:pPr>
            <a:r>
              <a:rPr lang="bg-BG" sz="3000" dirty="0"/>
              <a:t>Отпечатва цената на билет за кино според деня от седмицата</a:t>
            </a:r>
          </a:p>
          <a:p>
            <a:pPr marL="442912" lvl="1" indent="0">
              <a:spcBef>
                <a:spcPts val="1000"/>
              </a:spcBef>
              <a:buNone/>
            </a:pPr>
            <a:endParaRPr lang="bg-BG" sz="3000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400" dirty="0"/>
              <a:t>Примерен вход и изход: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59298" y="5353081"/>
            <a:ext cx="3202565" cy="531943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12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38615" y="5396181"/>
            <a:ext cx="3205450" cy="531387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16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84571"/>
              </p:ext>
            </p:extLst>
          </p:nvPr>
        </p:nvGraphicFramePr>
        <p:xfrm>
          <a:off x="646770" y="3352356"/>
          <a:ext cx="10898459" cy="80103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2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5169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277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2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99" y="1840520"/>
            <a:ext cx="10800001" cy="356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let day = input[0];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if (day == "Monday"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 == "Tuesday"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 == "Friday")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console.log(12);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 else if (day == "Wednesday"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 == "Thursday")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 for Saturday and Sunday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06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не 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изпълнено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80836" y="1196125"/>
            <a:ext cx="11935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3000" dirty="0">
                <a:latin typeface="Consolas" panose="020B0609020204030204" pitchFamily="49" charset="0"/>
              </a:rPr>
              <a:t>!</a:t>
            </a:r>
            <a:endParaRPr lang="en-US" sz="13000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2FEFAF-BEB5-4990-BF2F-CA357B2AC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97B9DE-5C05-4F58-B161-45225277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3073400"/>
            <a:ext cx="8638935" cy="373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let number = Number(input[0]);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let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1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функция,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Приема за аргумент цяло число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Числото е валидно ако е в интервала </a:t>
            </a:r>
            <a:r>
              <a:rPr lang="en-US" sz="3000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100…200</a:t>
            </a:r>
            <a:r>
              <a:rPr lang="en-US" sz="3000" dirty="0"/>
              <a:t>] </a:t>
            </a:r>
            <a:r>
              <a:rPr lang="bg-BG" sz="3000" dirty="0"/>
              <a:t>или е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невалидно да се отпечата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/>
              <a:t>",</a:t>
            </a:r>
            <a:endParaRPr lang="bg-BG" sz="3000" dirty="0"/>
          </a:p>
          <a:p>
            <a:pPr marL="442912" lvl="1" indent="0">
              <a:lnSpc>
                <a:spcPct val="100000"/>
              </a:lnSpc>
              <a:buNone/>
            </a:pPr>
            <a:r>
              <a:rPr lang="bg-BG" sz="3000" dirty="0"/>
              <a:t>в противен случай да не се отпечатва нищо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5888" y="5197365"/>
            <a:ext cx="3158779" cy="540156"/>
            <a:chOff x="1653861" y="4649433"/>
            <a:chExt cx="2119332" cy="5609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GB" sz="2800" b="1" dirty="0">
                  <a:latin typeface="Consolas" panose="020B0609020204030204" pitchFamily="49" charset="0"/>
                </a:rPr>
                <a:t>invalid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75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472" y="5197365"/>
            <a:ext cx="4562531" cy="560216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bg-BG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няма изход</a:t>
              </a: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276" y="2182505"/>
            <a:ext cx="9805449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let n = Number(input[0]);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let isValid = n &gt;= 100 &amp;&amp; n &lt;= 200 || n == 0;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console.log("invalid");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9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6001" y="2057401"/>
            <a:ext cx="3405137" cy="2343211"/>
            <a:chOff x="4685451" y="4653849"/>
            <a:chExt cx="3806179" cy="298001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SavedMoney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1934" y="4230121"/>
            <a:ext cx="3732466" cy="1275547"/>
            <a:chOff x="828200" y="2000154"/>
            <a:chExt cx="4380185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93335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40334" y="4588294"/>
            <a:ext cx="3505200" cy="1275547"/>
            <a:chOff x="8138855" y="2320388"/>
            <a:chExt cx="2993647" cy="1266985"/>
          </a:xfrm>
          <a:solidFill>
            <a:schemeClr val="tx1"/>
          </a:solidFill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597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11257" y="2521394"/>
            <a:ext cx="3435996" cy="1524000"/>
            <a:chOff x="1039935" y="4225124"/>
            <a:chExt cx="5767434" cy="2021280"/>
          </a:xfrm>
          <a:solidFill>
            <a:schemeClr val="tx1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savedMoney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8B5DFB1E-0957-4E82-B03B-135C9CF802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4746" y="1151122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bg1"/>
                </a:solidFill>
              </a:rPr>
              <a:t>( )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0D31ED-54DB-4D20-AE65-DE753952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857" y="1858806"/>
            <a:ext cx="101346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о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le.log("Yes");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87475D6-101D-4AEE-85D3-6D6C34A812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6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Условна конструкция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Логически оператори -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Приоритет на условия – </a:t>
            </a:r>
            <a:r>
              <a:rPr lang="bg-BG" sz="3000" b="1" dirty="0">
                <a:solidFill>
                  <a:schemeClr val="bg1"/>
                </a:solidFill>
              </a:rPr>
              <a:t>()</a:t>
            </a:r>
          </a:p>
          <a:p>
            <a:pPr marL="0" indent="0">
              <a:lnSpc>
                <a:spcPct val="130000"/>
              </a:lnSpc>
              <a:buClr>
                <a:schemeClr val="bg2"/>
              </a:buClr>
              <a:buNone/>
            </a:pP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4F06949-7DA4-46C0-A081-5B4658780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78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627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531B2F-499B-4992-962B-18F8A0283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46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9B14E0-0DF5-4036-BE80-BA0EA27586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 стойност ще присвои променливата "</a:t>
            </a:r>
            <a:r>
              <a:rPr lang="bg-BG" b="1" dirty="0">
                <a:latin typeface="Consolas" panose="020B0609020204030204" pitchFamily="49" charset="0"/>
              </a:rPr>
              <a:t>isGreater</a:t>
            </a:r>
            <a:r>
              <a:rPr lang="en-US" dirty="0"/>
              <a:t>":</a:t>
            </a:r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1586" y="1925166"/>
            <a:ext cx="7600169" cy="648997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462822" y="4861788"/>
            <a:ext cx="3165416" cy="112652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484060" y="2732457"/>
            <a:ext cx="2739202" cy="2113933"/>
            <a:chOff x="5324029" y="4364468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321000" y="2787518"/>
            <a:ext cx="2673350" cy="2068754"/>
            <a:chOff x="8009996" y="2415485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211625" y="4884649"/>
            <a:ext cx="3196539" cy="1172668"/>
            <a:chOff x="1051483" y="4124631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77666C3F-E819-4627-B7B8-398F51122A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8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0870" y="2378297"/>
            <a:ext cx="7160409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("caseSensitive" == "CaseSensitive")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console.log("Svetlin");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console.log("Petar");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501157" y="4638179"/>
            <a:ext cx="2460493" cy="126698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128669" y="3287984"/>
            <a:ext cx="2620229" cy="1216634"/>
            <a:chOff x="8449006" y="2365561"/>
            <a:chExt cx="2993647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8300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973512" y="1919798"/>
            <a:ext cx="2533940" cy="1216634"/>
            <a:chOff x="1063130" y="3246971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178790" y="4930286"/>
            <a:ext cx="2259994" cy="1752743"/>
            <a:chOff x="5541569" y="4570824"/>
            <a:chExt cx="3048000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64371" y="5272234"/>
              <a:ext cx="2733804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Petar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E784F1D-3A3C-4880-AEF4-C879446131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895" y="1331112"/>
            <a:ext cx="11757106" cy="5185625"/>
          </a:xfrm>
        </p:spPr>
        <p:txBody>
          <a:bodyPr>
            <a:normAutofit/>
          </a:bodyPr>
          <a:lstStyle/>
          <a:p>
            <a:r>
              <a:rPr lang="en-US" sz="3300" dirty="0"/>
              <a:t>4. </a:t>
            </a:r>
            <a:r>
              <a:rPr lang="bg-BG" sz="3200" dirty="0"/>
              <a:t>Какъв ще е резултатът от изпълнението на следната програма</a:t>
            </a:r>
            <a:r>
              <a:rPr lang="en-US" sz="3200" dirty="0"/>
              <a:t>:</a:t>
            </a:r>
          </a:p>
          <a:p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696000" y="1995135"/>
            <a:ext cx="666846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console.log(</a:t>
            </a:r>
            <a:r>
              <a:rPr lang="bg-BG" sz="2800" dirty="0">
                <a:solidFill>
                  <a:schemeClr val="tx1"/>
                </a:solidFill>
              </a:rPr>
              <a:t>123456 % 100 == 56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r>
              <a:rPr lang="bg-BG" sz="2800" dirty="0">
                <a:solidFill>
                  <a:schemeClr val="tx1"/>
                </a:solidFill>
              </a:rPr>
              <a:t>;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844251" y="5147016"/>
            <a:ext cx="3165416" cy="112652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3629" y="2931395"/>
            <a:ext cx="2739202" cy="2113933"/>
            <a:chOff x="5324029" y="4364468"/>
            <a:chExt cx="3048000" cy="2438818"/>
          </a:xfrm>
          <a:solidFill>
            <a:schemeClr val="tx1"/>
          </a:solidFill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101412" y="2984358"/>
            <a:ext cx="2673350" cy="2068754"/>
            <a:chOff x="8009996" y="2415485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6366000" y="5147016"/>
            <a:ext cx="3196539" cy="1172668"/>
            <a:chOff x="1051483" y="4124631"/>
            <a:chExt cx="4114800" cy="1493675"/>
          </a:xfrm>
          <a:solidFill>
            <a:schemeClr val="tx1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0044C071-8857-42D0-A431-4D6E17089E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2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2930" y="2481886"/>
            <a:ext cx="5602602" cy="357287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role = "Administrator";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(role != "Administrator")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console.log("No</a:t>
            </a:r>
            <a:r>
              <a:rPr lang="bg-BG" sz="2400" dirty="0"/>
              <a:t> </a:t>
            </a:r>
            <a:r>
              <a:rPr lang="en-US" sz="2400" dirty="0"/>
              <a:t>permission");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console.log("Welcome");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14061" y="4274726"/>
            <a:ext cx="2755727" cy="1476635"/>
            <a:chOff x="1047227" y="4098001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38786" y="4213394"/>
            <a:ext cx="2921353" cy="1901866"/>
            <a:chOff x="5179086" y="4570824"/>
            <a:chExt cx="3410483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406517" y="2142127"/>
            <a:ext cx="2533939" cy="1266985"/>
            <a:chOff x="1152867" y="3205863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43966" y="2629921"/>
            <a:ext cx="2855810" cy="1266985"/>
            <a:chOff x="8967919" y="2302916"/>
            <a:chExt cx="3148035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9BF8568-48E1-4F55-A7B7-DA0F60A99D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1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100" y="16002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094E50-C241-453A-AE3D-1F0027501F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8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5777</TotalTime>
  <Words>2376</Words>
  <Application>Microsoft Office PowerPoint</Application>
  <PresentationFormat>Widescreen</PresentationFormat>
  <Paragraphs>541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По-сложни 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– решение</vt:lpstr>
      <vt:lpstr>Множество случаи в Switch-case</vt:lpstr>
      <vt:lpstr>Почивен или работен ден - условие</vt:lpstr>
      <vt:lpstr>Почивен или работен ден - решение</vt:lpstr>
      <vt:lpstr>Плод или зеленчук – условие</vt:lpstr>
      <vt:lpstr>Плод или зеленчук – решение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– решение</vt:lpstr>
      <vt:lpstr>Логически оператори</vt:lpstr>
      <vt:lpstr>Логически оператори</vt:lpstr>
      <vt:lpstr>Логическо "И"</vt:lpstr>
      <vt:lpstr>Сравнение</vt:lpstr>
      <vt:lpstr>Число в интервала – условие</vt:lpstr>
      <vt:lpstr>Число в интервала – решение</vt:lpstr>
      <vt:lpstr>Логическо "ИЛИ"</vt:lpstr>
      <vt:lpstr>Сравнение</vt:lpstr>
      <vt:lpstr>Билет за кино - условие</vt:lpstr>
      <vt:lpstr>Билет за кино - решение</vt:lpstr>
      <vt:lpstr>Логическо отрицание</vt:lpstr>
      <vt:lpstr>Невалидно число - условие</vt:lpstr>
      <vt:lpstr>Невалидно число - решение</vt:lpstr>
      <vt:lpstr>Приоритет на условия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123</cp:revision>
  <dcterms:created xsi:type="dcterms:W3CDTF">2018-05-23T13:08:44Z</dcterms:created>
  <dcterms:modified xsi:type="dcterms:W3CDTF">2021-10-18T15:57:26Z</dcterms:modified>
  <cp:category>computer programming;programming;C#;програмиране;кодиране</cp:category>
</cp:coreProperties>
</file>