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8" r:id="rId2"/>
  </p:sldMasterIdLst>
  <p:notesMasterIdLst>
    <p:notesMasterId r:id="rId44"/>
  </p:notesMasterIdLst>
  <p:sldIdLst>
    <p:sldId id="256" r:id="rId3"/>
    <p:sldId id="292" r:id="rId4"/>
    <p:sldId id="32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19" r:id="rId33"/>
    <p:sldId id="284" r:id="rId34"/>
    <p:sldId id="285" r:id="rId35"/>
    <p:sldId id="286" r:id="rId36"/>
    <p:sldId id="287" r:id="rId37"/>
    <p:sldId id="288" r:id="rId38"/>
    <p:sldId id="289" r:id="rId39"/>
    <p:sldId id="627" r:id="rId40"/>
    <p:sldId id="628" r:id="rId41"/>
    <p:sldId id="290" r:id="rId42"/>
    <p:sldId id="291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4C947E83-C181-420F-A9A9-8A54382213ED}">
          <p14:sldIdLst>
            <p14:sldId id="256"/>
            <p14:sldId id="292"/>
            <p14:sldId id="323"/>
          </p14:sldIdLst>
        </p14:section>
        <p14:section name="Introduction to Express.js" id="{73A78D79-0B49-4023-90DC-28F19D9B180E}">
          <p14:sldIdLst>
            <p14:sldId id="258"/>
            <p14:sldId id="259"/>
          </p14:sldIdLst>
        </p14:section>
        <p14:section name="Router in Express.js" id="{71337AFF-4EEF-4ED9-904D-AB97BBA75DEC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Middleware" id="{E210D313-77D6-4893-95AA-60086AABFDCA}">
          <p14:sldIdLst>
            <p14:sldId id="270"/>
            <p14:sldId id="271"/>
            <p14:sldId id="272"/>
            <p14:sldId id="294"/>
            <p14:sldId id="273"/>
          </p14:sldIdLst>
        </p14:section>
        <p14:section name="Static Files" id="{3BAF6754-FFB9-46F3-9D11-B53BC8C8E539}">
          <p14:sldIdLst>
            <p14:sldId id="274"/>
            <p14:sldId id="275"/>
          </p14:sldIdLst>
        </p14:section>
        <p14:section name="Templating Concepts" id="{93B873A5-0595-43A5-815A-12366EA0D045}">
          <p14:sldIdLst>
            <p14:sldId id="276"/>
            <p14:sldId id="277"/>
            <p14:sldId id="278"/>
            <p14:sldId id="279"/>
            <p14:sldId id="280"/>
          </p14:sldIdLst>
        </p14:section>
        <p14:section name="Templating with Handlebars" id="{6B35D2D4-0AB8-43B7-BCAC-3A59AFEA81BF}">
          <p14:sldIdLst>
            <p14:sldId id="281"/>
            <p14:sldId id="282"/>
            <p14:sldId id="283"/>
            <p14:sldId id="319"/>
            <p14:sldId id="284"/>
            <p14:sldId id="285"/>
            <p14:sldId id="286"/>
            <p14:sldId id="287"/>
          </p14:sldIdLst>
        </p14:section>
        <p14:section name="Conclusion" id="{B01D7C67-3942-4A37-8172-DA0EF00D4059}">
          <p14:sldIdLst>
            <p14:sldId id="288"/>
            <p14:sldId id="289"/>
            <p14:sldId id="627"/>
            <p14:sldId id="62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84"/>
        <p:guide pos="3840"/>
        <p:guide orient="horz" pos="2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540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348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40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59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75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1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70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91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01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47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3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50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021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351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844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975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231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49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691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26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99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22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806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5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58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333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726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1515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3734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1906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161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7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54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13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54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09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96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75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06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1015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565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75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81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804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498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32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10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buClrTx/>
              <a:buFontTx/>
              <a:buNone/>
            </a:pPr>
            <a:r>
              <a:rPr lang="en-US" sz="16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kern="12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kern="1200" dirty="0" err="1">
                <a:solidFill>
                  <a:srgbClr val="FFA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kern="1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203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7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9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1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6.jpe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9.jp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7.png"/><Relationship Id="rId15" Type="http://schemas.openxmlformats.org/officeDocument/2006/relationships/image" Target="../media/image52.jpeg"/><Relationship Id="rId23" Type="http://schemas.openxmlformats.org/officeDocument/2006/relationships/image" Target="../media/image5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</a:t>
            </a:r>
            <a:r>
              <a:rPr lang="en-US" b="1" dirty="0">
                <a:solidFill>
                  <a:schemeClr val="lt1"/>
                </a:solidFill>
              </a:rPr>
              <a:t>contain</a:t>
            </a:r>
            <a:r>
              <a:rPr lang="en-US" dirty="0"/>
              <a:t> special characters: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Paths</a:t>
            </a:r>
            <a:endParaRPr dirty="0"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6288325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'/ab*cd'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('butter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>
              <a:spcBef>
                <a:spcPts val="15600"/>
              </a:spcBef>
              <a:buSzPts val="3300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expressions </a:t>
            </a:r>
            <a:r>
              <a:rPr lang="en-US" dirty="0">
                <a:solidFill>
                  <a:schemeClr val="tx1"/>
                </a:solidFill>
              </a:rPr>
              <a:t>(it is not recommended)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Extracting Parameters</a:t>
            </a:r>
            <a:endParaRPr dirty="0"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create </a:t>
            </a:r>
            <a:r>
              <a:rPr lang="en-US" b="1" dirty="0">
                <a:solidFill>
                  <a:schemeClr val="l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</a:t>
            </a:r>
            <a:r>
              <a:rPr lang="en-US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dirty="0"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 dirty="0"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Responses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download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lt1"/>
                </a:solidFill>
              </a:rPr>
              <a:t>prompt</a:t>
            </a:r>
            <a:r>
              <a:rPr lang="en-US" sz="3200" dirty="0"/>
              <a:t> a file to be </a:t>
            </a:r>
            <a:r>
              <a:rPr lang="en-US" sz="3200" b="1" dirty="0">
                <a:solidFill>
                  <a:schemeClr val="lt1"/>
                </a:solidFill>
              </a:rPr>
              <a:t>downloaded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end</a:t>
            </a:r>
            <a:r>
              <a:rPr lang="en-US" sz="3200" dirty="0"/>
              <a:t> - end the response </a:t>
            </a:r>
            <a:r>
              <a:rPr lang="en-US" sz="3200" b="1" dirty="0">
                <a:solidFill>
                  <a:schemeClr val="lt1"/>
                </a:solidFill>
              </a:rPr>
              <a:t>process</a:t>
            </a:r>
            <a:endParaRPr sz="3200" dirty="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json</a:t>
            </a:r>
            <a:r>
              <a:rPr lang="en-US" sz="3200" dirty="0"/>
              <a:t> - send a </a:t>
            </a:r>
            <a:r>
              <a:rPr lang="en-US" sz="3200" b="1" dirty="0">
                <a:solidFill>
                  <a:schemeClr val="lt1"/>
                </a:solidFill>
              </a:rPr>
              <a:t>JSON </a:t>
            </a:r>
            <a:r>
              <a:rPr lang="en-US" sz="3200" dirty="0"/>
              <a:t>response</a:t>
            </a:r>
            <a:endParaRPr sz="32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Responses</a:t>
            </a:r>
            <a:endParaRPr dirty="0"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543930"/>
            <a:ext cx="7707349" cy="120361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('/pdf', (req, res) =&gt; {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sz="2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sendFile</a:t>
            </a:r>
            <a:r>
              <a:rPr lang="en-US" dirty="0"/>
              <a:t> - send a </a:t>
            </a:r>
            <a:r>
              <a:rPr lang="en-US" b="1" dirty="0">
                <a:solidFill>
                  <a:schemeClr val="lt1"/>
                </a:solidFill>
              </a:rPr>
              <a:t>file</a:t>
            </a:r>
            <a:r>
              <a:rPr lang="en-US" dirty="0"/>
              <a:t> as an </a:t>
            </a:r>
            <a:r>
              <a:rPr lang="en-US" b="1" dirty="0">
                <a:solidFill>
                  <a:schemeClr val="lt1"/>
                </a:solidFill>
              </a:rPr>
              <a:t>octet</a:t>
            </a:r>
            <a:r>
              <a:rPr lang="en-US" dirty="0"/>
              <a:t>-stream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render</a:t>
            </a:r>
            <a:r>
              <a:rPr lang="en-US" dirty="0"/>
              <a:t> - render a </a:t>
            </a:r>
            <a:r>
              <a:rPr lang="en-US" b="1" dirty="0">
                <a:solidFill>
                  <a:schemeClr val="lt1"/>
                </a:solidFill>
              </a:rPr>
              <a:t>view template</a:t>
            </a:r>
            <a:r>
              <a:rPr lang="en-US" sz="1900" dirty="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Modular Routers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You can use </a:t>
            </a:r>
            <a:r>
              <a:rPr lang="en-US" sz="3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sz="3400" dirty="0"/>
              <a:t> for modular route </a:t>
            </a:r>
            <a:br>
              <a:rPr lang="en-US" sz="3400" dirty="0"/>
            </a:br>
            <a:r>
              <a:rPr lang="en-US" sz="3400" dirty="0"/>
              <a:t>handlers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Mounted </a:t>
            </a:r>
            <a:r>
              <a:rPr lang="en-US" sz="3200" dirty="0"/>
              <a:t>on a route (e.g. '/about')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Can use middleware, specific </a:t>
            </a:r>
            <a:r>
              <a:rPr lang="en-US" sz="3200" b="1" dirty="0">
                <a:solidFill>
                  <a:schemeClr val="lt1"/>
                </a:solidFill>
              </a:rPr>
              <a:t>only</a:t>
            </a:r>
            <a:r>
              <a:rPr lang="en-US" sz="3200" dirty="0"/>
              <a:t> to that router</a:t>
            </a:r>
            <a:endParaRPr sz="32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('/about',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Middleware</a:t>
            </a:r>
            <a:endParaRPr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b="1" dirty="0">
                <a:solidFill>
                  <a:schemeClr val="lt1"/>
                </a:solidFill>
              </a:rPr>
              <a:t>Function</a:t>
            </a:r>
            <a:r>
              <a:rPr lang="en-US" sz="3400" dirty="0"/>
              <a:t> that has </a:t>
            </a:r>
            <a:r>
              <a:rPr lang="en-US" sz="3400" b="1" dirty="0">
                <a:solidFill>
                  <a:schemeClr val="lt1"/>
                </a:solidFill>
              </a:rPr>
              <a:t>access</a:t>
            </a:r>
            <a:r>
              <a:rPr lang="en-US" sz="3400" dirty="0"/>
              <a:t> to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lt1"/>
                </a:solidFill>
              </a:rPr>
              <a:t>response</a:t>
            </a:r>
            <a:r>
              <a:rPr lang="en-US" sz="3200" dirty="0"/>
              <a:t> object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next</a:t>
            </a:r>
            <a:r>
              <a:rPr lang="en-US" sz="3200" dirty="0"/>
              <a:t> middleware in the application's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request-response cycle</a:t>
            </a:r>
            <a:endParaRPr sz="3200"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Different </a:t>
            </a:r>
            <a:r>
              <a:rPr lang="en-US" sz="3400" b="1" dirty="0">
                <a:solidFill>
                  <a:schemeClr val="lt1"/>
                </a:solidFill>
              </a:rPr>
              <a:t>kinds </a:t>
            </a:r>
            <a:r>
              <a:rPr lang="en-US" sz="3400" dirty="0"/>
              <a:t>of middleware exist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Application, route, error</a:t>
            </a:r>
            <a:endParaRPr sz="3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40985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 dirty="0"/>
          </a:p>
        </p:txBody>
      </p:sp>
      <p:sp>
        <p:nvSpPr>
          <p:cNvPr id="313" name="Google Shape;313;p29"/>
          <p:cNvSpPr/>
          <p:nvPr/>
        </p:nvSpPr>
        <p:spPr>
          <a:xfrm>
            <a:off x="5211326" y="607222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Middleware can be for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path</a:t>
            </a:r>
            <a:endParaRPr dirty="0"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Custom Middleware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Can be on Application-level: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Can be used for error-handling</a:t>
            </a:r>
            <a:endParaRPr sz="34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038933" y="1769040"/>
            <a:ext cx="8529133" cy="169806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(req,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27"/>
          <p:cNvSpPr txBox="1"/>
          <p:nvPr/>
        </p:nvSpPr>
        <p:spPr>
          <a:xfrm>
            <a:off x="2038932" y="4106724"/>
            <a:ext cx="8529133" cy="238076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(err, req,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err.stack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(500).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('Something broke!')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06" y="1152148"/>
            <a:ext cx="9049234" cy="5207396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SzPts val="3000"/>
              <a:buFont typeface="Calibri"/>
              <a:buAutoNum type="arabicPeriod"/>
            </a:pPr>
            <a:r>
              <a:rPr lang="en-US" sz="3400" dirty="0"/>
              <a:t>Express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Introduction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Router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Static Files</a:t>
            </a:r>
          </a:p>
          <a:p>
            <a:pPr marL="514350" lvl="0" indent="-514350">
              <a:lnSpc>
                <a:spcPct val="120000"/>
              </a:lnSpc>
              <a:spcBef>
                <a:spcPts val="200"/>
              </a:spcBef>
              <a:buSzPts val="3000"/>
              <a:buFont typeface="Calibri"/>
              <a:buAutoNum type="arabicPeriod"/>
            </a:pPr>
            <a:r>
              <a:rPr lang="en-US" sz="3400" dirty="0"/>
              <a:t>View Engines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Templating Concepts</a:t>
            </a:r>
          </a:p>
          <a:p>
            <a:pPr marL="990289" lvl="1" indent="-514349">
              <a:lnSpc>
                <a:spcPct val="148148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Handlebars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Third-Party Middleware</a:t>
            </a:r>
            <a:endParaRPr dirty="0"/>
          </a:p>
        </p:txBody>
      </p:sp>
      <p:sp>
        <p:nvSpPr>
          <p:cNvPr id="328" name="Google Shape;328;p31"/>
          <p:cNvSpPr txBox="1"/>
          <p:nvPr/>
        </p:nvSpPr>
        <p:spPr>
          <a:xfrm>
            <a:off x="418914" y="1883954"/>
            <a:ext cx="11334116" cy="38859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'/views');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cookieParser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passport.initialize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passport.session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config.rootPath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+'/public'));</a:t>
            </a:r>
            <a:endParaRPr sz="26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Static Files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(__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'/public'))</a:t>
            </a:r>
            <a:endParaRPr dirty="0"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Allows similar content to be </a:t>
            </a:r>
            <a:r>
              <a:rPr lang="en-US" b="1" dirty="0">
                <a:solidFill>
                  <a:schemeClr val="lt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lt1"/>
                </a:solidFill>
              </a:rPr>
              <a:t>without repeating </a:t>
            </a:r>
            <a:r>
              <a:rPr lang="en-US" dirty="0"/>
              <a:t>the corresponding markup everywhere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068896" y="2770073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&lt;button&gt;</a:t>
              </a:r>
              <a:endParaRPr dirty="0"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static parts </a:t>
            </a:r>
            <a:r>
              <a:rPr lang="en-US" sz="3000" dirty="0"/>
              <a:t>of a webpage are stored as </a:t>
            </a:r>
            <a:r>
              <a:rPr lang="en-US" sz="3000" b="1" dirty="0">
                <a:solidFill>
                  <a:schemeClr val="lt1"/>
                </a:solidFill>
              </a:rPr>
              <a:t>templates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dynamic content </a:t>
            </a:r>
            <a:r>
              <a:rPr lang="en-US" sz="3000" dirty="0"/>
              <a:t>is kept separately (e.g. in a </a:t>
            </a:r>
            <a:r>
              <a:rPr lang="en-US" sz="3000" b="1" dirty="0">
                <a:solidFill>
                  <a:schemeClr val="lt1"/>
                </a:solidFill>
              </a:rPr>
              <a:t>database</a:t>
            </a:r>
            <a:r>
              <a:rPr lang="en-US" sz="3000" dirty="0"/>
              <a:t>)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lt1"/>
                </a:solidFill>
              </a:rPr>
              <a:t>view engine </a:t>
            </a:r>
            <a:r>
              <a:rPr lang="en-US" sz="3000" dirty="0"/>
              <a:t>combines the two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Benefits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Productivity</a:t>
            </a:r>
            <a:r>
              <a:rPr lang="en-US" sz="2800" dirty="0"/>
              <a:t> - avoid writing the same markup over and </a:t>
            </a:r>
            <a:br>
              <a:rPr lang="en-US" sz="2800" dirty="0"/>
            </a:br>
            <a:r>
              <a:rPr lang="en-US" sz="2800" dirty="0"/>
              <a:t>over</a:t>
            </a:r>
            <a:endParaRPr sz="28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Easier upkeep </a:t>
            </a:r>
            <a:r>
              <a:rPr lang="en-US" sz="2800" dirty="0"/>
              <a:t>- only change the code in one place</a:t>
            </a:r>
            <a:endParaRPr sz="28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Composability</a:t>
            </a:r>
            <a:r>
              <a:rPr lang="en-US" sz="2800" dirty="0"/>
              <a:t> - a single element can be used on multiple pages</a:t>
            </a:r>
            <a:endParaRPr sz="2800"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Server view engines </a:t>
            </a:r>
            <a:r>
              <a:rPr lang="en-US" sz="3400" b="1" dirty="0">
                <a:solidFill>
                  <a:schemeClr val="lt1"/>
                </a:solidFill>
              </a:rPr>
              <a:t>return</a:t>
            </a:r>
            <a:r>
              <a:rPr lang="en-US" sz="3400" dirty="0"/>
              <a:t> ready-to-use </a:t>
            </a:r>
            <a:r>
              <a:rPr lang="en-US" sz="3400" b="1" dirty="0">
                <a:solidFill>
                  <a:schemeClr val="lt1"/>
                </a:solidFill>
              </a:rPr>
              <a:t>HTML</a:t>
            </a:r>
            <a:r>
              <a:rPr lang="en-US" sz="3400" dirty="0"/>
              <a:t> to the </a:t>
            </a:r>
            <a:br>
              <a:rPr lang="en-US" sz="3400" dirty="0"/>
            </a:br>
            <a:r>
              <a:rPr lang="en-US" sz="3400" b="1" dirty="0">
                <a:solidFill>
                  <a:schemeClr val="lt1"/>
                </a:solidFill>
              </a:rPr>
              <a:t>client </a:t>
            </a:r>
            <a:r>
              <a:rPr lang="en-US" sz="3400" dirty="0"/>
              <a:t>(the browser)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They parse the </a:t>
            </a:r>
            <a:r>
              <a:rPr lang="en-US" sz="3200" b="1" dirty="0">
                <a:solidFill>
                  <a:schemeClr val="lt1"/>
                </a:solidFill>
              </a:rPr>
              <a:t>data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lt1"/>
                </a:solidFill>
              </a:rPr>
              <a:t>HTML</a:t>
            </a:r>
            <a:r>
              <a:rPr lang="en-US" sz="3200" dirty="0"/>
              <a:t>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Web applications, created with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r>
              <a:rPr lang="en-US" sz="3200" dirty="0"/>
              <a:t> view engines are </a:t>
            </a:r>
            <a:r>
              <a:rPr lang="en-US" sz="3200" b="1" dirty="0">
                <a:solidFill>
                  <a:schemeClr val="lt1"/>
                </a:solidFill>
              </a:rPr>
              <a:t>not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real </a:t>
            </a:r>
            <a:r>
              <a:rPr lang="en-US" sz="3200" b="1" dirty="0">
                <a:solidFill>
                  <a:schemeClr val="lt1"/>
                </a:solidFill>
              </a:rPr>
              <a:t>SPA</a:t>
            </a:r>
            <a:r>
              <a:rPr lang="en-US" sz="3200" dirty="0"/>
              <a:t> apps (In </a:t>
            </a:r>
            <a:r>
              <a:rPr lang="en-US" sz="3200" b="1" dirty="0">
                <a:solidFill>
                  <a:schemeClr val="lt1"/>
                </a:solidFill>
              </a:rPr>
              <a:t>most</a:t>
            </a:r>
            <a:r>
              <a:rPr lang="en-US" sz="3200" dirty="0"/>
              <a:t> cases)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Famous View Engines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Pug, Mustache, Handlebars, EJS, </a:t>
            </a:r>
            <a:r>
              <a:rPr lang="en-US" sz="3200" dirty="0" err="1"/>
              <a:t>Vash</a:t>
            </a:r>
            <a:endParaRPr sz="3200"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Server View Engines</a:t>
            </a:r>
            <a:endParaRPr dirty="0"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'</a:t>
            </a:r>
            <a:r>
              <a:rPr lang="en-US" b="1" dirty="0">
                <a:solidFill>
                  <a:schemeClr val="lt1"/>
                </a:solidFill>
              </a:rPr>
              <a:t>{{</a:t>
            </a:r>
            <a:r>
              <a:rPr lang="en-US" dirty="0"/>
              <a:t>' 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Handlebars</a:t>
            </a:r>
            <a:endParaRPr dirty="0"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38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8" y="1996075"/>
            <a:ext cx="9571333" cy="285501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 require('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>
              <a:spcBef>
                <a:spcPts val="1200"/>
              </a:spcBef>
              <a:buClr>
                <a:schemeClr val="dk2"/>
              </a:buClr>
              <a:buSzPts val="2398"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const handlebars = exphbs.create({ extname: '.hbs'});</a:t>
            </a:r>
            <a:endParaRPr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2400"/>
              </a:spcBef>
              <a:buClr>
                <a:schemeClr val="dk2"/>
              </a:buClr>
              <a:buSzPts val="2398"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('.hbs',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handlebars.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('view engine', '.hbs')</a:t>
            </a:r>
            <a:endParaRPr dirty="0"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Integration in Express</a:t>
            </a:r>
            <a:endParaRPr dirty="0"/>
          </a:p>
        </p:txBody>
      </p:sp>
      <p:sp>
        <p:nvSpPr>
          <p:cNvPr id="424" name="Google Shape;424;p41"/>
          <p:cNvSpPr txBox="1"/>
          <p:nvPr/>
        </p:nvSpPr>
        <p:spPr>
          <a:xfrm>
            <a:off x="1657499" y="1215639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 dirty="0"/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24;p41"/>
          <p:cNvSpPr txBox="1"/>
          <p:nvPr/>
        </p:nvSpPr>
        <p:spPr>
          <a:xfrm>
            <a:off x="1657498" y="5091252"/>
            <a:ext cx="8583781" cy="123580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lt1"/>
              </a:buClr>
              <a:buSzPts val="2400"/>
            </a:pPr>
            <a:r>
              <a:rPr lang="en-US" sz="2400" b="1" dirty="0" err="1">
                <a:solidFill>
                  <a:schemeClr val="tx1"/>
                </a:solidFill>
                <a:latin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(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'/', function (req, res) {</a:t>
            </a:r>
          </a:p>
          <a:p>
            <a:pPr lvl="0">
              <a:buClr>
                <a:schemeClr val="lt1"/>
              </a:buClr>
              <a:buSzPts val="2400"/>
            </a:pP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nsolas"/>
                <a:sym typeface="Consolas"/>
              </a:rPr>
              <a:t>res.render</a:t>
            </a: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(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398" b="1" dirty="0">
                <a:solidFill>
                  <a:schemeClr val="tx1"/>
                </a:solidFill>
                <a:latin typeface="Consolas"/>
                <a:sym typeface="Consolas"/>
              </a:rPr>
              <a:t>home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lang="en-US" sz="2400" b="1" dirty="0">
              <a:solidFill>
                <a:schemeClr val="tx1"/>
              </a:solidFill>
              <a:latin typeface="Consolas"/>
              <a:sym typeface="Consolas"/>
            </a:endParaRPr>
          </a:p>
          <a:p>
            <a:pPr lvl="0">
              <a:buClr>
                <a:schemeClr val="lt1"/>
              </a:buClr>
              <a:buSzPts val="2400"/>
            </a:pP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})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Google Shape;425;p41"/>
          <p:cNvSpPr/>
          <p:nvPr/>
        </p:nvSpPr>
        <p:spPr>
          <a:xfrm>
            <a:off x="5621674" y="5709154"/>
            <a:ext cx="3099482" cy="520979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Call the template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Must have a </a:t>
            </a: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folder containing all the Handlebars templates:</a:t>
            </a:r>
            <a:endParaRPr lang="bg-BG" sz="3200" dirty="0"/>
          </a:p>
          <a:p>
            <a:endParaRPr lang="en-US" dirty="0"/>
          </a:p>
          <a:p>
            <a:endParaRPr lang="en-US" dirty="0"/>
          </a:p>
          <a:p>
            <a:pPr marL="12828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layouts</a:t>
            </a:r>
            <a:r>
              <a:rPr lang="en-US" sz="3200" dirty="0"/>
              <a:t> folder inside the views folder will contain the layouts or the template wrappers.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main.hbs</a:t>
            </a:r>
            <a:r>
              <a:rPr lang="en-US" sz="3200" dirty="0"/>
              <a:t> file is the main layout.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chemeClr val="bg1"/>
                </a:solidFill>
              </a:rPr>
              <a:t>Note: </a:t>
            </a: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dirty="0"/>
              <a:t>default name of the folders can be changed with an</a:t>
            </a:r>
            <a:r>
              <a:rPr lang="bg-BG" sz="3200" dirty="0"/>
              <a:t> </a:t>
            </a:r>
            <a:r>
              <a:rPr lang="en-US" sz="3200" dirty="0"/>
              <a:t>appropriate setting </a:t>
            </a:r>
            <a:endParaRPr lang="bg-BG" sz="3000" b="1" i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directory structure</a:t>
            </a:r>
            <a:endParaRPr lang="bg-BG" dirty="0"/>
          </a:p>
        </p:txBody>
      </p:sp>
      <p:sp>
        <p:nvSpPr>
          <p:cNvPr id="6" name="Google Shape;297;p27"/>
          <p:cNvSpPr txBox="1"/>
          <p:nvPr/>
        </p:nvSpPr>
        <p:spPr>
          <a:xfrm>
            <a:off x="3127248" y="1901952"/>
            <a:ext cx="6300216" cy="164592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└── views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└── layouts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└── main.hbs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425;p41"/>
          <p:cNvSpPr/>
          <p:nvPr/>
        </p:nvSpPr>
        <p:spPr>
          <a:xfrm>
            <a:off x="6583203" y="1901952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By Default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 template can be </a:t>
            </a:r>
            <a:r>
              <a:rPr lang="en-US" b="1" dirty="0">
                <a:solidFill>
                  <a:schemeClr val="lt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lt1"/>
                </a:solidFill>
              </a:rPr>
              <a:t>array</a:t>
            </a:r>
            <a:endParaRPr dirty="0"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For-Loops</a:t>
            </a:r>
            <a:endParaRPr dirty="0"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Petrova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 dirty="0"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Conditional Statements</a:t>
            </a:r>
            <a:endParaRPr dirty="0"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Partials</a:t>
            </a:r>
            <a:endParaRPr dirty="0"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lt1"/>
                </a:solidFill>
              </a:rPr>
              <a:t>inserted into </a:t>
            </a:r>
            <a:r>
              <a:rPr lang="en-US" dirty="0"/>
              <a:t>other templates</a:t>
            </a:r>
            <a:endParaRPr dirty="0"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&gt;(empty)&lt;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By default, any strings that are evaluated will be </a:t>
            </a:r>
            <a:r>
              <a:rPr lang="en-US" b="1" dirty="0">
                <a:solidFill>
                  <a:schemeClr val="lt1"/>
                </a:solidFill>
              </a:rPr>
              <a:t>HTML-escaped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prevent this, use the "</a:t>
            </a:r>
            <a:r>
              <a:rPr lang="en-US" b="1" dirty="0">
                <a:solidFill>
                  <a:schemeClr val="lt1"/>
                </a:solidFill>
              </a:rPr>
              <a:t>triple-stash</a:t>
            </a:r>
            <a:r>
              <a:rPr lang="en-US" dirty="0"/>
              <a:t>"</a:t>
            </a:r>
            <a:endParaRPr dirty="0"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lt;p&amp;gt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tags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lt;</a:t>
            </a:r>
            <a:r>
              <a:rPr lang="en-US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</a:t>
            </a:r>
            <a:r>
              <a:rPr lang="en-US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lt;p&amp;gt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tags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dirty="0"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express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 dirty="0"/>
          </a:p>
        </p:txBody>
      </p:sp>
      <p:sp>
        <p:nvSpPr>
          <p:cNvPr id="212" name="Google Shape;212;p17"/>
          <p:cNvSpPr/>
          <p:nvPr/>
        </p:nvSpPr>
        <p:spPr>
          <a:xfrm>
            <a:off x="6425784" y="2838472"/>
            <a:ext cx="3459000" cy="851400"/>
          </a:xfrm>
          <a:prstGeom prst="wedgeRoundRectCallout">
            <a:avLst>
              <a:gd name="adj1" fmla="val -74559"/>
              <a:gd name="adj2" fmla="val -4444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Router in Express.js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Routing has the following syntax</a:t>
            </a:r>
            <a:endParaRPr sz="3400"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sz="3600"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Where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app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lt1"/>
                </a:solidFill>
              </a:rPr>
              <a:t>instance</a:t>
            </a:r>
            <a:r>
              <a:rPr lang="en-US" sz="3200" dirty="0"/>
              <a:t> of express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METHOD</a:t>
            </a:r>
            <a:r>
              <a:rPr lang="en-US" sz="3200" dirty="0"/>
              <a:t> is an HTTP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method, in </a:t>
            </a:r>
            <a:r>
              <a:rPr lang="en-US" sz="3200" b="1" dirty="0">
                <a:solidFill>
                  <a:schemeClr val="lt1"/>
                </a:solidFill>
              </a:rPr>
              <a:t>lowercase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PATH</a:t>
            </a:r>
            <a:r>
              <a:rPr lang="en-US" sz="3200" dirty="0"/>
              <a:t> is a path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HANDLER</a:t>
            </a:r>
            <a:r>
              <a:rPr lang="en-US" sz="3200" dirty="0"/>
              <a:t> is the function </a:t>
            </a:r>
            <a:r>
              <a:rPr lang="en-US" sz="3200" b="1" dirty="0">
                <a:solidFill>
                  <a:schemeClr val="lt1"/>
                </a:solidFill>
              </a:rPr>
              <a:t>executed</a:t>
            </a:r>
            <a:r>
              <a:rPr lang="en-US" sz="3200" dirty="0"/>
              <a:t> when the route is </a:t>
            </a:r>
            <a:r>
              <a:rPr lang="en-US" sz="3200" b="1" dirty="0">
                <a:solidFill>
                  <a:schemeClr val="lt1"/>
                </a:solidFill>
              </a:rPr>
              <a:t>matched</a:t>
            </a:r>
            <a:endParaRPr sz="32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 Methods</a:t>
            </a:r>
            <a:endParaRPr dirty="0"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2278505" y="817032"/>
            <a:ext cx="9173980" cy="601098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2413416" y="1300770"/>
            <a:ext cx="8679305" cy="42156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8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(req, res) =&gt; {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('Show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600"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4256998" y="304700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3739503" y="4733214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middleware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2289</Words>
  <Application>Microsoft Office PowerPoint</Application>
  <PresentationFormat>Широк екран</PresentationFormat>
  <Paragraphs>380</Paragraphs>
  <Slides>41</Slides>
  <Notes>37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Noto Sans Symbols</vt:lpstr>
      <vt:lpstr>Wingdings</vt:lpstr>
      <vt:lpstr>Wingdings 2</vt:lpstr>
      <vt:lpstr>SoftUni</vt:lpstr>
      <vt:lpstr>1_SoftUni</vt:lpstr>
      <vt:lpstr>Intro to Express.js and View Engines</vt:lpstr>
      <vt:lpstr>Table of Contents</vt:lpstr>
      <vt:lpstr>Have a Question?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Handlebars directory structure</vt:lpstr>
      <vt:lpstr>For-Loops</vt:lpstr>
      <vt:lpstr>Conditional Statements</vt:lpstr>
      <vt:lpstr>Partials</vt:lpstr>
      <vt:lpstr>HTML Escaping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Boryana Dimitrova</cp:lastModifiedBy>
  <cp:revision>48</cp:revision>
  <dcterms:modified xsi:type="dcterms:W3CDTF">2022-12-19T13:49:43Z</dcterms:modified>
</cp:coreProperties>
</file>