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5B33E-5EC8-4A80-89A6-8E63CE0617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09AA68BD-428A-4763-BB3D-96330F579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1EADB52-AB8D-4076-9D6B-E89E86F25EA8}"/>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3E449B5E-B8A1-4E89-A50A-D3F4585E4B3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B1A7BCE-DAE1-49BF-9438-F6E9DA538BD0}"/>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319440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87D75-061F-4C13-BA1D-A74A1F3770C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68ACE95-A271-4682-BD39-FFAE9A8D5F2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FDE2650-27DD-471A-B390-C39E500D3E41}"/>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ADB7313F-4F76-4DD2-AE22-8ECE7BCA652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DD5C4C-645A-4031-847E-9AF56289CC02}"/>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342965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53B5FE-FA50-4EEE-94C3-8CDEF33A57C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1D83FBB-1755-4CF3-9EC8-191229BB6A9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D00D1DD-6FC0-4E2E-8D20-5491FEAAD338}"/>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828BAF12-EADA-4184-A118-6C558DF4A89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A263665-DF12-4DFA-9C91-A0F92677CE00}"/>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366135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44901-11DE-49F8-BDD5-D67B788CDDA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A01A914-2870-4850-B996-47EF158B848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7725F9F-2325-49F5-8D4B-DA74188F25BE}"/>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9BFF5A9E-8232-417B-BB61-A8BBF44DBC5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C0A4BB-6DBA-4D8F-A1FF-6FE481BE698F}"/>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129753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6B232-FFD9-4B77-863E-34A7C48553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16E37A5-9AEB-4678-B8A1-159C13C32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EEAEB44-1643-4EDA-8BDD-BDEB5F5F3B3A}"/>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3270C6F3-8A4E-4791-BD49-B69E3C02523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AA0BB6E-35A1-4E46-9319-60F7655D564F}"/>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217332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56D7B-B3E4-4DE5-8A49-3208FDF607F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E655A-1ECF-4C64-AA32-5DB81E4357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82FFF56C-B7DB-481C-8990-7327DA6A1C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5206CA0-102B-4020-8EB7-210BDEE8A17B}"/>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6" name="页脚占位符 5">
            <a:extLst>
              <a:ext uri="{FF2B5EF4-FFF2-40B4-BE49-F238E27FC236}">
                <a16:creationId xmlns:a16="http://schemas.microsoft.com/office/drawing/2014/main" id="{9554EF81-6199-491F-BBC6-089ED21002F8}"/>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CDC4823-CD6D-4726-A49E-72D654814779}"/>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204174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A46AD-59D7-483C-9C83-938F68D1447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E81BC46-18C1-4879-9856-46B17F976D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D58F0D0-A9C1-4178-A501-9A56B61E41D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FEA0F22B-C399-4157-A726-A602E82F5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8684ED6-EFEB-4E71-B159-295FF9C0875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343E3105-BA78-4878-9145-1033AAAB84D8}"/>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8" name="页脚占位符 7">
            <a:extLst>
              <a:ext uri="{FF2B5EF4-FFF2-40B4-BE49-F238E27FC236}">
                <a16:creationId xmlns:a16="http://schemas.microsoft.com/office/drawing/2014/main" id="{DF136539-A0AF-4F72-B616-B72C1B574FA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25FEA95-5B4C-429B-910B-E6111E50D5FA}"/>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277683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5CB88-80D5-4F5A-8538-BAD2803EFB61}"/>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593960E-FDDB-4D0C-901E-F8A386478BD8}"/>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4" name="页脚占位符 3">
            <a:extLst>
              <a:ext uri="{FF2B5EF4-FFF2-40B4-BE49-F238E27FC236}">
                <a16:creationId xmlns:a16="http://schemas.microsoft.com/office/drawing/2014/main" id="{5658BF2D-B9C1-4E94-A5BB-3BA50A1F9050}"/>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367D350-C8CB-4A47-B8CB-499BD4102640}"/>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76869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57C017-7F7A-4C82-8B5D-C9660CC3AEA3}"/>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3" name="页脚占位符 2">
            <a:extLst>
              <a:ext uri="{FF2B5EF4-FFF2-40B4-BE49-F238E27FC236}">
                <a16:creationId xmlns:a16="http://schemas.microsoft.com/office/drawing/2014/main" id="{4FF0D4BF-AA0F-4853-A5D8-5ED3554882E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71ABD60-5B27-4E31-82AD-90AAECF78C29}"/>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236217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0CEFC-75B5-42FC-A23E-8BEF311BB6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2D06750-4D92-4A4E-86B2-AA32E2DCF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76EC873C-62E0-45E4-A130-95496BFB0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3356DD-C085-49C9-853D-21F4C8919796}"/>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6" name="页脚占位符 5">
            <a:extLst>
              <a:ext uri="{FF2B5EF4-FFF2-40B4-BE49-F238E27FC236}">
                <a16:creationId xmlns:a16="http://schemas.microsoft.com/office/drawing/2014/main" id="{C44E8B52-1D73-40EC-85FF-EA02E6D8E48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1397486-1F98-4DB8-9A25-2FDEA51D7C6E}"/>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338199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305F9-616A-4C4D-899D-8B131E0DFB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285325CA-46AA-424E-80A2-D27172871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08F353CB-2018-4EC1-8841-DDBBD9501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2257548-024D-4949-BDFB-ADE72AA84A8D}"/>
              </a:ext>
            </a:extLst>
          </p:cNvPr>
          <p:cNvSpPr>
            <a:spLocks noGrp="1"/>
          </p:cNvSpPr>
          <p:nvPr>
            <p:ph type="dt" sz="half" idx="10"/>
          </p:nvPr>
        </p:nvSpPr>
        <p:spPr/>
        <p:txBody>
          <a:bodyPr/>
          <a:lstStyle/>
          <a:p>
            <a:fld id="{7A47D4F7-A1F6-43D0-A544-F9F8EDA08F2D}" type="datetimeFigureOut">
              <a:rPr lang="en-US" smtClean="0"/>
              <a:t>12/4/2018</a:t>
            </a:fld>
            <a:endParaRPr lang="en-US"/>
          </a:p>
        </p:txBody>
      </p:sp>
      <p:sp>
        <p:nvSpPr>
          <p:cNvPr id="6" name="页脚占位符 5">
            <a:extLst>
              <a:ext uri="{FF2B5EF4-FFF2-40B4-BE49-F238E27FC236}">
                <a16:creationId xmlns:a16="http://schemas.microsoft.com/office/drawing/2014/main" id="{18AE8436-CBBE-4760-B5EF-6F73216EA06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3BCAC57-0613-4829-88CA-DBA4519DF381}"/>
              </a:ext>
            </a:extLst>
          </p:cNvPr>
          <p:cNvSpPr>
            <a:spLocks noGrp="1"/>
          </p:cNvSpPr>
          <p:nvPr>
            <p:ph type="sldNum" sz="quarter" idx="12"/>
          </p:nvPr>
        </p:nvSpPr>
        <p:spPr/>
        <p:txBody>
          <a:bodyPr/>
          <a:lstStyle/>
          <a:p>
            <a:fld id="{C0745561-BAE5-4169-8CB4-F7EFD75F2241}" type="slidenum">
              <a:rPr lang="en-US" smtClean="0"/>
              <a:t>‹#›</a:t>
            </a:fld>
            <a:endParaRPr lang="en-US"/>
          </a:p>
        </p:txBody>
      </p:sp>
    </p:spTree>
    <p:extLst>
      <p:ext uri="{BB962C8B-B14F-4D97-AF65-F5344CB8AC3E}">
        <p14:creationId xmlns:p14="http://schemas.microsoft.com/office/powerpoint/2010/main" val="336052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294B4C-8DE6-45E7-BA4E-0D3230761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BA3052A-E9E9-4818-AC56-5D1415FB0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2AD2181-4CB0-4D07-9EB2-7F843144F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7D4F7-A1F6-43D0-A544-F9F8EDA08F2D}" type="datetimeFigureOut">
              <a:rPr lang="en-US" smtClean="0"/>
              <a:t>12/4/2018</a:t>
            </a:fld>
            <a:endParaRPr lang="en-US"/>
          </a:p>
        </p:txBody>
      </p:sp>
      <p:sp>
        <p:nvSpPr>
          <p:cNvPr id="5" name="页脚占位符 4">
            <a:extLst>
              <a:ext uri="{FF2B5EF4-FFF2-40B4-BE49-F238E27FC236}">
                <a16:creationId xmlns:a16="http://schemas.microsoft.com/office/drawing/2014/main" id="{6F54ABD0-0A7C-4B4A-AC95-F6607B9C15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2D0C51AD-0D09-4AF1-B440-1FEDC96BC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45561-BAE5-4169-8CB4-F7EFD75F2241}" type="slidenum">
              <a:rPr lang="en-US" smtClean="0"/>
              <a:t>‹#›</a:t>
            </a:fld>
            <a:endParaRPr lang="en-US"/>
          </a:p>
        </p:txBody>
      </p:sp>
    </p:spTree>
    <p:extLst>
      <p:ext uri="{BB962C8B-B14F-4D97-AF65-F5344CB8AC3E}">
        <p14:creationId xmlns:p14="http://schemas.microsoft.com/office/powerpoint/2010/main" val="803493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56C9B-5D2C-4F23-95C5-B03E654C3ED9}"/>
              </a:ext>
            </a:extLst>
          </p:cNvPr>
          <p:cNvSpPr>
            <a:spLocks noGrp="1"/>
          </p:cNvSpPr>
          <p:nvPr>
            <p:ph type="ctrTitle"/>
          </p:nvPr>
        </p:nvSpPr>
        <p:spPr/>
        <p:txBody>
          <a:bodyPr/>
          <a:lstStyle/>
          <a:p>
            <a:r>
              <a:rPr lang="en-US" dirty="0"/>
              <a:t>ELEC491</a:t>
            </a:r>
          </a:p>
        </p:txBody>
      </p:sp>
      <p:sp>
        <p:nvSpPr>
          <p:cNvPr id="3" name="副标题 2">
            <a:extLst>
              <a:ext uri="{FF2B5EF4-FFF2-40B4-BE49-F238E27FC236}">
                <a16:creationId xmlns:a16="http://schemas.microsoft.com/office/drawing/2014/main" id="{A98DF3D7-B4C5-4F4F-A643-B40B90F65C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2488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F61F3-095D-40DE-9636-965CBED5FB04}"/>
              </a:ext>
            </a:extLst>
          </p:cNvPr>
          <p:cNvSpPr>
            <a:spLocks noGrp="1"/>
          </p:cNvSpPr>
          <p:nvPr>
            <p:ph type="title"/>
          </p:nvPr>
        </p:nvSpPr>
        <p:spPr/>
        <p:txBody>
          <a:bodyPr/>
          <a:lstStyle/>
          <a:p>
            <a:r>
              <a:rPr lang="en-US" dirty="0"/>
              <a:t>Atlas speedup</a:t>
            </a:r>
          </a:p>
        </p:txBody>
      </p:sp>
      <p:sp>
        <p:nvSpPr>
          <p:cNvPr id="3" name="内容占位符 2">
            <a:extLst>
              <a:ext uri="{FF2B5EF4-FFF2-40B4-BE49-F238E27FC236}">
                <a16:creationId xmlns:a16="http://schemas.microsoft.com/office/drawing/2014/main" id="{BE6687AF-DAF0-4854-AA2B-C48777B772E6}"/>
              </a:ext>
            </a:extLst>
          </p:cNvPr>
          <p:cNvSpPr>
            <a:spLocks noGrp="1"/>
          </p:cNvSpPr>
          <p:nvPr>
            <p:ph idx="1"/>
          </p:nvPr>
        </p:nvSpPr>
        <p:spPr/>
        <p:txBody>
          <a:bodyPr/>
          <a:lstStyle/>
          <a:p>
            <a:r>
              <a:rPr lang="en-US" dirty="0"/>
              <a:t>The vertical axis of the speedup plot is the ratio between CPU time to GPU time.</a:t>
            </a:r>
          </a:p>
          <a:p>
            <a:endParaRPr lang="en-US" dirty="0"/>
          </a:p>
        </p:txBody>
      </p:sp>
      <p:pic>
        <p:nvPicPr>
          <p:cNvPr id="5" name="图片 4">
            <a:extLst>
              <a:ext uri="{FF2B5EF4-FFF2-40B4-BE49-F238E27FC236}">
                <a16:creationId xmlns:a16="http://schemas.microsoft.com/office/drawing/2014/main" id="{DBC85DEE-41A3-4829-A416-A6458418F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015" y="2624534"/>
            <a:ext cx="7555756" cy="3687366"/>
          </a:xfrm>
          <a:prstGeom prst="rect">
            <a:avLst/>
          </a:prstGeom>
        </p:spPr>
      </p:pic>
    </p:spTree>
    <p:extLst>
      <p:ext uri="{BB962C8B-B14F-4D97-AF65-F5344CB8AC3E}">
        <p14:creationId xmlns:p14="http://schemas.microsoft.com/office/powerpoint/2010/main" val="202985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C5C89-5C5E-4473-9002-F88AC29DA42E}"/>
              </a:ext>
            </a:extLst>
          </p:cNvPr>
          <p:cNvSpPr>
            <a:spLocks noGrp="1"/>
          </p:cNvSpPr>
          <p:nvPr>
            <p:ph type="title"/>
          </p:nvPr>
        </p:nvSpPr>
        <p:spPr/>
        <p:txBody>
          <a:bodyPr/>
          <a:lstStyle/>
          <a:p>
            <a:r>
              <a:rPr lang="en-US" dirty="0"/>
              <a:t>Thanks!</a:t>
            </a:r>
          </a:p>
        </p:txBody>
      </p:sp>
      <p:sp>
        <p:nvSpPr>
          <p:cNvPr id="3" name="内容占位符 2">
            <a:extLst>
              <a:ext uri="{FF2B5EF4-FFF2-40B4-BE49-F238E27FC236}">
                <a16:creationId xmlns:a16="http://schemas.microsoft.com/office/drawing/2014/main" id="{B1DCBE8E-EDF3-4BDF-8129-6EF066D6BA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439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3C8AA-5D31-4232-87F3-EE92AD1A328C}"/>
              </a:ext>
            </a:extLst>
          </p:cNvPr>
          <p:cNvSpPr>
            <a:spLocks noGrp="1"/>
          </p:cNvSpPr>
          <p:nvPr>
            <p:ph type="title"/>
          </p:nvPr>
        </p:nvSpPr>
        <p:spPr/>
        <p:txBody>
          <a:bodyPr/>
          <a:lstStyle/>
          <a:p>
            <a:r>
              <a:rPr lang="en-US" dirty="0"/>
              <a:t>F</a:t>
            </a:r>
            <a:r>
              <a:rPr lang="en-US" altLang="zh-CN" dirty="0"/>
              <a:t>ilter design</a:t>
            </a:r>
            <a:endParaRPr lang="en-US" dirty="0"/>
          </a:p>
        </p:txBody>
      </p:sp>
      <p:sp>
        <p:nvSpPr>
          <p:cNvPr id="3" name="内容占位符 2">
            <a:extLst>
              <a:ext uri="{FF2B5EF4-FFF2-40B4-BE49-F238E27FC236}">
                <a16:creationId xmlns:a16="http://schemas.microsoft.com/office/drawing/2014/main" id="{0B5D717A-F177-46D5-9371-9E50E46B6EF7}"/>
              </a:ext>
            </a:extLst>
          </p:cNvPr>
          <p:cNvSpPr>
            <a:spLocks noGrp="1"/>
          </p:cNvSpPr>
          <p:nvPr>
            <p:ph idx="1"/>
          </p:nvPr>
        </p:nvSpPr>
        <p:spPr/>
        <p:txBody>
          <a:bodyPr/>
          <a:lstStyle/>
          <a:p>
            <a:r>
              <a:rPr lang="en-US" dirty="0"/>
              <a:t>In this project, we have designed a high-pass filter that has the order of 100 and cutoff frequency of 1000.  The frequency of the first sinusoid is 5Hz and the frequency of the second sinusoid is 10MHz. The sampling frequency is 40MHz. We used the </a:t>
            </a:r>
            <a:r>
              <a:rPr lang="en-US" dirty="0" err="1"/>
              <a:t>firls</a:t>
            </a:r>
            <a:r>
              <a:rPr lang="en-US" dirty="0"/>
              <a:t>() function to generate the filter. </a:t>
            </a:r>
          </a:p>
        </p:txBody>
      </p:sp>
    </p:spTree>
    <p:extLst>
      <p:ext uri="{BB962C8B-B14F-4D97-AF65-F5344CB8AC3E}">
        <p14:creationId xmlns:p14="http://schemas.microsoft.com/office/powerpoint/2010/main" val="262798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1A1B6-0300-4C0A-B368-102AB382AA8B}"/>
              </a:ext>
            </a:extLst>
          </p:cNvPr>
          <p:cNvSpPr>
            <a:spLocks noGrp="1"/>
          </p:cNvSpPr>
          <p:nvPr>
            <p:ph type="title"/>
          </p:nvPr>
        </p:nvSpPr>
        <p:spPr/>
        <p:txBody>
          <a:bodyPr/>
          <a:lstStyle/>
          <a:p>
            <a:r>
              <a:rPr lang="en-US" dirty="0"/>
              <a:t>Time Domain before/after filtering</a:t>
            </a:r>
          </a:p>
        </p:txBody>
      </p:sp>
      <p:pic>
        <p:nvPicPr>
          <p:cNvPr id="5" name="内容占位符 4">
            <a:extLst>
              <a:ext uri="{FF2B5EF4-FFF2-40B4-BE49-F238E27FC236}">
                <a16:creationId xmlns:a16="http://schemas.microsoft.com/office/drawing/2014/main" id="{526BEC85-2496-4594-B1F1-B996EB5AF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55" y="1825625"/>
            <a:ext cx="8823289" cy="4351338"/>
          </a:xfrm>
        </p:spPr>
      </p:pic>
    </p:spTree>
    <p:extLst>
      <p:ext uri="{BB962C8B-B14F-4D97-AF65-F5344CB8AC3E}">
        <p14:creationId xmlns:p14="http://schemas.microsoft.com/office/powerpoint/2010/main" val="371714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07BEC-D73D-4848-9957-3549D93F005D}"/>
              </a:ext>
            </a:extLst>
          </p:cNvPr>
          <p:cNvSpPr>
            <a:spLocks noGrp="1"/>
          </p:cNvSpPr>
          <p:nvPr>
            <p:ph type="title"/>
          </p:nvPr>
        </p:nvSpPr>
        <p:spPr>
          <a:xfrm>
            <a:off x="838200" y="365125"/>
            <a:ext cx="10515600" cy="1325563"/>
          </a:xfrm>
        </p:spPr>
        <p:txBody>
          <a:bodyPr/>
          <a:lstStyle/>
          <a:p>
            <a:r>
              <a:rPr lang="en-US"/>
              <a:t>Frequency Domain before/after filtering</a:t>
            </a:r>
            <a:endParaRPr lang="en-US" dirty="0"/>
          </a:p>
        </p:txBody>
      </p:sp>
      <p:pic>
        <p:nvPicPr>
          <p:cNvPr id="5" name="内容占位符 4">
            <a:extLst>
              <a:ext uri="{FF2B5EF4-FFF2-40B4-BE49-F238E27FC236}">
                <a16:creationId xmlns:a16="http://schemas.microsoft.com/office/drawing/2014/main" id="{25E27899-7285-4934-97C0-B7598ECBC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55" y="1825625"/>
            <a:ext cx="8823289" cy="4351338"/>
          </a:xfrm>
        </p:spPr>
      </p:pic>
    </p:spTree>
    <p:extLst>
      <p:ext uri="{BB962C8B-B14F-4D97-AF65-F5344CB8AC3E}">
        <p14:creationId xmlns:p14="http://schemas.microsoft.com/office/powerpoint/2010/main" val="69185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A177F-4E74-471D-87B7-1B26A5B1C3B2}"/>
              </a:ext>
            </a:extLst>
          </p:cNvPr>
          <p:cNvSpPr>
            <a:spLocks noGrp="1"/>
          </p:cNvSpPr>
          <p:nvPr>
            <p:ph type="title"/>
          </p:nvPr>
        </p:nvSpPr>
        <p:spPr/>
        <p:txBody>
          <a:bodyPr/>
          <a:lstStyle/>
          <a:p>
            <a:r>
              <a:rPr lang="en-US" dirty="0"/>
              <a:t>Filter </a:t>
            </a:r>
            <a:r>
              <a:rPr lang="en-US" dirty="0" err="1"/>
              <a:t>Sepcification</a:t>
            </a:r>
            <a:endParaRPr lang="en-US" dirty="0"/>
          </a:p>
        </p:txBody>
      </p:sp>
      <p:pic>
        <p:nvPicPr>
          <p:cNvPr id="5" name="内容占位符 4">
            <a:extLst>
              <a:ext uri="{FF2B5EF4-FFF2-40B4-BE49-F238E27FC236}">
                <a16:creationId xmlns:a16="http://schemas.microsoft.com/office/drawing/2014/main" id="{BC5C4EBA-645B-4C68-BECE-029B46D5E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355" y="1825625"/>
            <a:ext cx="8823289" cy="4351338"/>
          </a:xfrm>
        </p:spPr>
      </p:pic>
    </p:spTree>
    <p:extLst>
      <p:ext uri="{BB962C8B-B14F-4D97-AF65-F5344CB8AC3E}">
        <p14:creationId xmlns:p14="http://schemas.microsoft.com/office/powerpoint/2010/main" val="27760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9CEEF-219E-4CD8-93FF-157E89B09496}"/>
              </a:ext>
            </a:extLst>
          </p:cNvPr>
          <p:cNvSpPr>
            <a:spLocks noGrp="1"/>
          </p:cNvSpPr>
          <p:nvPr>
            <p:ph type="title"/>
          </p:nvPr>
        </p:nvSpPr>
        <p:spPr/>
        <p:txBody>
          <a:bodyPr/>
          <a:lstStyle/>
          <a:p>
            <a:r>
              <a:rPr lang="en-US" dirty="0"/>
              <a:t>GPU Acceleration</a:t>
            </a:r>
          </a:p>
        </p:txBody>
      </p:sp>
      <p:sp>
        <p:nvSpPr>
          <p:cNvPr id="3" name="内容占位符 2">
            <a:extLst>
              <a:ext uri="{FF2B5EF4-FFF2-40B4-BE49-F238E27FC236}">
                <a16:creationId xmlns:a16="http://schemas.microsoft.com/office/drawing/2014/main" id="{4C2ECA4D-DB3E-4A80-AB05-2346885C7ED3}"/>
              </a:ext>
            </a:extLst>
          </p:cNvPr>
          <p:cNvSpPr>
            <a:spLocks noGrp="1"/>
          </p:cNvSpPr>
          <p:nvPr>
            <p:ph idx="1"/>
          </p:nvPr>
        </p:nvSpPr>
        <p:spPr/>
        <p:txBody>
          <a:bodyPr/>
          <a:lstStyle/>
          <a:p>
            <a:r>
              <a:rPr lang="en-US" dirty="0"/>
              <a:t>We did a MATLAB GPU implementation. We used the function called </a:t>
            </a:r>
            <a:r>
              <a:rPr lang="en-US" dirty="0" err="1"/>
              <a:t>gpuArray</a:t>
            </a:r>
            <a:r>
              <a:rPr lang="en-US" dirty="0"/>
              <a:t>() in </a:t>
            </a:r>
            <a:r>
              <a:rPr lang="en-US" dirty="0" err="1"/>
              <a:t>Matlab</a:t>
            </a:r>
            <a:r>
              <a:rPr lang="en-US" dirty="0"/>
              <a:t> and plotted the raw time of CPU and GPU and speedup plot for both Atlas and Desktop. The number of samples that we used in Desktop was 500 and in Atlas it was 1000 because Atlas had more powerful GPUs that Desktop. </a:t>
            </a:r>
          </a:p>
        </p:txBody>
      </p:sp>
    </p:spTree>
    <p:extLst>
      <p:ext uri="{BB962C8B-B14F-4D97-AF65-F5344CB8AC3E}">
        <p14:creationId xmlns:p14="http://schemas.microsoft.com/office/powerpoint/2010/main" val="13446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5A977-BCDF-43A4-9135-F094ADEA35AF}"/>
              </a:ext>
            </a:extLst>
          </p:cNvPr>
          <p:cNvSpPr>
            <a:spLocks noGrp="1"/>
          </p:cNvSpPr>
          <p:nvPr>
            <p:ph type="title"/>
          </p:nvPr>
        </p:nvSpPr>
        <p:spPr/>
        <p:txBody>
          <a:bodyPr/>
          <a:lstStyle/>
          <a:p>
            <a:r>
              <a:rPr lang="en-US" dirty="0"/>
              <a:t>Desktop Raw time for CPU and GPU</a:t>
            </a:r>
          </a:p>
        </p:txBody>
      </p:sp>
      <p:sp>
        <p:nvSpPr>
          <p:cNvPr id="3" name="内容占位符 2">
            <a:extLst>
              <a:ext uri="{FF2B5EF4-FFF2-40B4-BE49-F238E27FC236}">
                <a16:creationId xmlns:a16="http://schemas.microsoft.com/office/drawing/2014/main" id="{A4E0317E-FA1A-482E-9B36-40772F8C0CB1}"/>
              </a:ext>
            </a:extLst>
          </p:cNvPr>
          <p:cNvSpPr>
            <a:spLocks noGrp="1"/>
          </p:cNvSpPr>
          <p:nvPr>
            <p:ph idx="1"/>
          </p:nvPr>
        </p:nvSpPr>
        <p:spPr/>
        <p:txBody>
          <a:bodyPr/>
          <a:lstStyle/>
          <a:p>
            <a:r>
              <a:rPr lang="en-US" dirty="0"/>
              <a:t>The blue line represents the time for CPU and the orange line represents the time for GPU. The vertical axis of the raw time plot is the time for GPU and CPU. </a:t>
            </a:r>
          </a:p>
        </p:txBody>
      </p:sp>
      <p:pic>
        <p:nvPicPr>
          <p:cNvPr id="5" name="图片 4">
            <a:extLst>
              <a:ext uri="{FF2B5EF4-FFF2-40B4-BE49-F238E27FC236}">
                <a16:creationId xmlns:a16="http://schemas.microsoft.com/office/drawing/2014/main" id="{C51887D9-7AD5-42E9-995E-B3FDD5CAE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22" y="2970374"/>
            <a:ext cx="6925994" cy="3887626"/>
          </a:xfrm>
          <a:prstGeom prst="rect">
            <a:avLst/>
          </a:prstGeom>
        </p:spPr>
      </p:pic>
    </p:spTree>
    <p:extLst>
      <p:ext uri="{BB962C8B-B14F-4D97-AF65-F5344CB8AC3E}">
        <p14:creationId xmlns:p14="http://schemas.microsoft.com/office/powerpoint/2010/main" val="221711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01282-74A4-4B1E-AA59-DCDC4B206FC3}"/>
              </a:ext>
            </a:extLst>
          </p:cNvPr>
          <p:cNvSpPr>
            <a:spLocks noGrp="1"/>
          </p:cNvSpPr>
          <p:nvPr>
            <p:ph type="title"/>
          </p:nvPr>
        </p:nvSpPr>
        <p:spPr/>
        <p:txBody>
          <a:bodyPr/>
          <a:lstStyle/>
          <a:p>
            <a:r>
              <a:rPr lang="en-US" dirty="0"/>
              <a:t>Desktop Speedup</a:t>
            </a:r>
          </a:p>
        </p:txBody>
      </p:sp>
      <p:sp>
        <p:nvSpPr>
          <p:cNvPr id="3" name="内容占位符 2">
            <a:extLst>
              <a:ext uri="{FF2B5EF4-FFF2-40B4-BE49-F238E27FC236}">
                <a16:creationId xmlns:a16="http://schemas.microsoft.com/office/drawing/2014/main" id="{73012375-13A6-4D03-BDBC-E5C8958476FB}"/>
              </a:ext>
            </a:extLst>
          </p:cNvPr>
          <p:cNvSpPr>
            <a:spLocks noGrp="1"/>
          </p:cNvSpPr>
          <p:nvPr>
            <p:ph idx="1"/>
          </p:nvPr>
        </p:nvSpPr>
        <p:spPr/>
        <p:txBody>
          <a:bodyPr/>
          <a:lstStyle/>
          <a:p>
            <a:r>
              <a:rPr lang="en-US" dirty="0"/>
              <a:t>The vertical axis of the speedup plot is the ratio between CPU time to GPU time.</a:t>
            </a:r>
          </a:p>
          <a:p>
            <a:endParaRPr lang="en-US" dirty="0"/>
          </a:p>
        </p:txBody>
      </p:sp>
      <p:pic>
        <p:nvPicPr>
          <p:cNvPr id="5" name="图片 4">
            <a:extLst>
              <a:ext uri="{FF2B5EF4-FFF2-40B4-BE49-F238E27FC236}">
                <a16:creationId xmlns:a16="http://schemas.microsoft.com/office/drawing/2014/main" id="{26580F66-F1A0-4DC6-A643-EF9285D43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080" y="2717692"/>
            <a:ext cx="7376160" cy="4140308"/>
          </a:xfrm>
          <a:prstGeom prst="rect">
            <a:avLst/>
          </a:prstGeom>
        </p:spPr>
      </p:pic>
    </p:spTree>
    <p:extLst>
      <p:ext uri="{BB962C8B-B14F-4D97-AF65-F5344CB8AC3E}">
        <p14:creationId xmlns:p14="http://schemas.microsoft.com/office/powerpoint/2010/main" val="8473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C20D7-6375-4523-B460-01B71467D6B1}"/>
              </a:ext>
            </a:extLst>
          </p:cNvPr>
          <p:cNvSpPr>
            <a:spLocks noGrp="1"/>
          </p:cNvSpPr>
          <p:nvPr>
            <p:ph type="title"/>
          </p:nvPr>
        </p:nvSpPr>
        <p:spPr/>
        <p:txBody>
          <a:bodyPr/>
          <a:lstStyle/>
          <a:p>
            <a:r>
              <a:rPr lang="en-US" dirty="0"/>
              <a:t>Atlas Raw time for CPU and GPU</a:t>
            </a:r>
          </a:p>
        </p:txBody>
      </p:sp>
      <p:sp>
        <p:nvSpPr>
          <p:cNvPr id="3" name="内容占位符 2">
            <a:extLst>
              <a:ext uri="{FF2B5EF4-FFF2-40B4-BE49-F238E27FC236}">
                <a16:creationId xmlns:a16="http://schemas.microsoft.com/office/drawing/2014/main" id="{DE0B832A-2CAD-456A-A016-5141F176A962}"/>
              </a:ext>
            </a:extLst>
          </p:cNvPr>
          <p:cNvSpPr>
            <a:spLocks noGrp="1"/>
          </p:cNvSpPr>
          <p:nvPr>
            <p:ph idx="1"/>
          </p:nvPr>
        </p:nvSpPr>
        <p:spPr/>
        <p:txBody>
          <a:bodyPr/>
          <a:lstStyle/>
          <a:p>
            <a:r>
              <a:rPr lang="en-US" dirty="0"/>
              <a:t>The blue line represents the time for CPU and the orange line represents the time for GPU. The vertical axis of the raw time plot is the time for GPU and CPU. </a:t>
            </a:r>
          </a:p>
          <a:p>
            <a:endParaRPr lang="en-US" dirty="0"/>
          </a:p>
        </p:txBody>
      </p:sp>
      <p:pic>
        <p:nvPicPr>
          <p:cNvPr id="5" name="图片 4">
            <a:extLst>
              <a:ext uri="{FF2B5EF4-FFF2-40B4-BE49-F238E27FC236}">
                <a16:creationId xmlns:a16="http://schemas.microsoft.com/office/drawing/2014/main" id="{E5E00D08-CD24-46FE-9C57-7C267B27F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584" y="2982404"/>
            <a:ext cx="7193280" cy="3510471"/>
          </a:xfrm>
          <a:prstGeom prst="rect">
            <a:avLst/>
          </a:prstGeom>
        </p:spPr>
      </p:pic>
    </p:spTree>
    <p:extLst>
      <p:ext uri="{BB962C8B-B14F-4D97-AF65-F5344CB8AC3E}">
        <p14:creationId xmlns:p14="http://schemas.microsoft.com/office/powerpoint/2010/main" val="609441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258</Words>
  <Application>Microsoft Office PowerPoint</Application>
  <PresentationFormat>宽屏</PresentationFormat>
  <Paragraphs>17</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Calibri</vt:lpstr>
      <vt:lpstr>Calibri Light</vt:lpstr>
      <vt:lpstr>Office 主题​​</vt:lpstr>
      <vt:lpstr>ELEC491</vt:lpstr>
      <vt:lpstr>Filter design</vt:lpstr>
      <vt:lpstr>Time Domain before/after filtering</vt:lpstr>
      <vt:lpstr>Frequency Domain before/after filtering</vt:lpstr>
      <vt:lpstr>Filter Sepcification</vt:lpstr>
      <vt:lpstr>GPU Acceleration</vt:lpstr>
      <vt:lpstr>Desktop Raw time for CPU and GPU</vt:lpstr>
      <vt:lpstr>Desktop Speedup</vt:lpstr>
      <vt:lpstr>Atlas Raw time for CPU and GPU</vt:lpstr>
      <vt:lpstr>Atlas speedup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ELEC491</dc:title>
  <dc:creator>Chuang Yu</dc:creator>
  <cp:lastModifiedBy>Chuang Yu</cp:lastModifiedBy>
  <cp:revision>5</cp:revision>
  <dcterms:created xsi:type="dcterms:W3CDTF">2018-12-05T05:20:44Z</dcterms:created>
  <dcterms:modified xsi:type="dcterms:W3CDTF">2018-12-05T06:27:52Z</dcterms:modified>
</cp:coreProperties>
</file>