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3"/>
  </p:notesMasterIdLst>
  <p:sldIdLst>
    <p:sldId id="256" r:id="rId2"/>
    <p:sldId id="263" r:id="rId3"/>
    <p:sldId id="274" r:id="rId4"/>
    <p:sldId id="264" r:id="rId5"/>
    <p:sldId id="270" r:id="rId6"/>
    <p:sldId id="281" r:id="rId7"/>
    <p:sldId id="266" r:id="rId8"/>
    <p:sldId id="267" r:id="rId9"/>
    <p:sldId id="261" r:id="rId10"/>
    <p:sldId id="268" r:id="rId11"/>
    <p:sldId id="271" r:id="rId12"/>
    <p:sldId id="272" r:id="rId13"/>
    <p:sldId id="279" r:id="rId14"/>
    <p:sldId id="280" r:id="rId15"/>
    <p:sldId id="275" r:id="rId16"/>
    <p:sldId id="278" r:id="rId17"/>
    <p:sldId id="282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286" r:id="rId3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65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2586-436C-4B61-884B-C0010D875AD9}" type="datetimeFigureOut">
              <a:rPr lang="zh-TW" altLang="en-US" smtClean="0"/>
              <a:t>2015/6/18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06C71-6C3A-43DC-887C-55C9DBFC9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51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https://github.com/yuchunjie/BigData/tree/master/HomeWork_2/Scala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https://github.com/yuchunjie/BigData/tree/master/HomeWork_2/JAVA%E7%89%88SVM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16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https://github.com/yuchunjie/BigData/tree/master/HomeWork_2/JAVA_Labeling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https://github.com/yuchunjie/BigData/tree/master/HomeWork_2/Scala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https://github.com/yuchunjie/BigData/tree/master/HomeWork_2/JAVA%E7%89%88SVM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07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-5400000">
            <a:off x="6281181" y="3995180"/>
            <a:ext cx="1205741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0770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81A459-E776-7B40-AAC7-C31A505C27D3}" type="datetimeFigureOut">
              <a:rPr kumimoji="1" lang="zh-TW" altLang="en-US" smtClean="0"/>
              <a:pPr/>
              <a:t>2015/6/18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untroubled.org/spa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databases/kddcup99/kddcup99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yuchunjie/BigData/tree/master/HomeWork_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0812" y="1371600"/>
            <a:ext cx="8788219" cy="1927225"/>
          </a:xfrm>
        </p:spPr>
        <p:txBody>
          <a:bodyPr/>
          <a:lstStyle/>
          <a:p>
            <a:r>
              <a:rPr lang="zh-TW" altLang="zh-TW" sz="4000" dirty="0" smtClean="0">
                <a:latin typeface="+mn-lt"/>
                <a:ea typeface="+mn-ea"/>
              </a:rPr>
              <a:t>B</a:t>
            </a:r>
            <a:r>
              <a:rPr lang="en-US" altLang="zh-TW" sz="4000" dirty="0" err="1" smtClean="0">
                <a:latin typeface="+mn-lt"/>
                <a:ea typeface="+mn-ea"/>
              </a:rPr>
              <a:t>ig</a:t>
            </a:r>
            <a:r>
              <a:rPr lang="zh-TW" altLang="en-US" sz="4000" dirty="0" smtClean="0">
                <a:latin typeface="+mn-lt"/>
                <a:ea typeface="+mn-ea"/>
              </a:rPr>
              <a:t> </a:t>
            </a:r>
            <a:r>
              <a:rPr lang="en-US" altLang="zh-TW" sz="4000" dirty="0" smtClean="0">
                <a:latin typeface="+mn-lt"/>
                <a:ea typeface="+mn-ea"/>
              </a:rPr>
              <a:t>Data</a:t>
            </a:r>
            <a:r>
              <a:rPr lang="zh-TW" altLang="en-US" sz="4000" dirty="0" smtClean="0">
                <a:latin typeface="+mn-lt"/>
                <a:ea typeface="+mn-ea"/>
              </a:rPr>
              <a:t> </a:t>
            </a:r>
            <a:r>
              <a:rPr lang="en-US" altLang="zh-TW" sz="4000" dirty="0" smtClean="0">
                <a:latin typeface="+mn-lt"/>
                <a:ea typeface="+mn-ea"/>
              </a:rPr>
              <a:t>analysis</a:t>
            </a:r>
            <a:r>
              <a:rPr lang="zh-TW" altLang="en-US" sz="4000" dirty="0" smtClean="0">
                <a:latin typeface="+mn-lt"/>
                <a:ea typeface="+mn-ea"/>
              </a:rPr>
              <a:t> </a:t>
            </a:r>
            <a:r>
              <a:rPr lang="en-US" altLang="zh-TW" sz="4000" dirty="0" smtClean="0">
                <a:latin typeface="+mn-lt"/>
                <a:ea typeface="+mn-ea"/>
              </a:rPr>
              <a:t>– </a:t>
            </a:r>
            <a:r>
              <a:rPr lang="en-US" altLang="zh-TW" sz="4000" dirty="0">
                <a:latin typeface="+mn-lt"/>
                <a:ea typeface="+mn-ea"/>
              </a:rPr>
              <a:t>Homework 1</a:t>
            </a:r>
            <a:endParaRPr lang="zh-TW" altLang="en-US" sz="4000" dirty="0">
              <a:latin typeface="+mn-lt"/>
              <a:ea typeface="+mn-ea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777400"/>
          </a:xfrm>
        </p:spPr>
        <p:txBody>
          <a:bodyPr>
            <a:normAutofit fontScale="92500" lnSpcReduction="20000"/>
          </a:bodyPr>
          <a:lstStyle/>
          <a:p>
            <a:r>
              <a:rPr lang="zh-Hant" altLang="en-US" dirty="0"/>
              <a:t>游春傑</a:t>
            </a:r>
            <a:r>
              <a:rPr lang="en-US" altLang="zh-Hant" dirty="0"/>
              <a:t>:D10315001</a:t>
            </a:r>
          </a:p>
          <a:p>
            <a:r>
              <a:rPr lang="zh-Hant" altLang="en-US" dirty="0"/>
              <a:t>薛聿明</a:t>
            </a:r>
            <a:r>
              <a:rPr lang="en-US" altLang="zh-Hant" dirty="0"/>
              <a:t>:D10307009</a:t>
            </a:r>
          </a:p>
          <a:p>
            <a:r>
              <a:rPr lang="zh-Hant" altLang="en-US" dirty="0"/>
              <a:t>楊承翰</a:t>
            </a:r>
            <a:r>
              <a:rPr lang="en-US" altLang="zh-Hant" dirty="0"/>
              <a:t>:M10209106</a:t>
            </a:r>
          </a:p>
          <a:p>
            <a:r>
              <a:rPr lang="zh-TW" altLang="en-US" dirty="0"/>
              <a:t>程于真</a:t>
            </a:r>
            <a:r>
              <a:rPr lang="en-US" altLang="zh-TW" dirty="0"/>
              <a:t>:M10307206</a:t>
            </a:r>
          </a:p>
          <a:p>
            <a:r>
              <a:rPr lang="zh-TW" altLang="en-US" dirty="0"/>
              <a:t>吳致芳</a:t>
            </a:r>
            <a:r>
              <a:rPr lang="en-US" altLang="zh-TW" dirty="0"/>
              <a:t>:M10309103</a:t>
            </a:r>
          </a:p>
        </p:txBody>
      </p:sp>
    </p:spTree>
    <p:extLst>
      <p:ext uri="{BB962C8B-B14F-4D97-AF65-F5344CB8AC3E}">
        <p14:creationId xmlns:p14="http://schemas.microsoft.com/office/powerpoint/2010/main" val="18592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(2/4)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範列程式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之欄位屬性；在輸入資料到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前，就必須要將欄位屬性設定完成。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233" y="2409371"/>
            <a:ext cx="4898056" cy="4201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(3/4)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686" y="1600200"/>
            <a:ext cx="7620000" cy="4800600"/>
          </a:xfrm>
        </p:spPr>
        <p:txBody>
          <a:bodyPr/>
          <a:lstStyle/>
          <a:p>
            <a:r>
              <a:rPr lang="zh-TW" altLang="en-US" smtClean="0"/>
              <a:t>錯誤範例：未</a:t>
            </a:r>
            <a:r>
              <a:rPr lang="zh-TW" altLang="en-US" dirty="0" smtClean="0"/>
              <a:t>修改屬性前，人名被切成不同</a:t>
            </a:r>
            <a:r>
              <a:rPr lang="zh-TW" altLang="en-US" smtClean="0"/>
              <a:t>資料段</a:t>
            </a:r>
            <a:endParaRPr lang="zh-TW" altLang="en-US" dirty="0"/>
          </a:p>
        </p:txBody>
      </p:sp>
      <p:pic>
        <p:nvPicPr>
          <p:cNvPr id="7" name="圖片 6" descr="螢幕快照 2015-05-17 上午11.01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5920"/>
            <a:ext cx="7590971" cy="4489739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2945536" y="2341550"/>
            <a:ext cx="5957449" cy="2292371"/>
            <a:chOff x="2945536" y="2341550"/>
            <a:chExt cx="5957449" cy="2292371"/>
          </a:xfrm>
        </p:grpSpPr>
        <p:pic>
          <p:nvPicPr>
            <p:cNvPr id="6" name="圖片 5" descr="螢幕快照 2015-05-17 上午11.01.43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546" b="10258"/>
            <a:stretch/>
          </p:blipFill>
          <p:spPr>
            <a:xfrm>
              <a:off x="2945536" y="2341550"/>
              <a:ext cx="5957449" cy="22923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矩形 7"/>
            <p:cNvSpPr/>
            <p:nvPr/>
          </p:nvSpPr>
          <p:spPr>
            <a:xfrm>
              <a:off x="3323862" y="3152737"/>
              <a:ext cx="5579123" cy="1481183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(4/4)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686" y="1600200"/>
            <a:ext cx="7620000" cy="4800600"/>
          </a:xfrm>
        </p:spPr>
        <p:txBody>
          <a:bodyPr/>
          <a:lstStyle/>
          <a:p>
            <a:r>
              <a:rPr lang="zh-TW" altLang="en-US" dirty="0" smtClean="0"/>
              <a:t>修改屬性後，人名視為同一筆資料</a:t>
            </a:r>
            <a:endParaRPr lang="zh-TW" altLang="en-US" dirty="0"/>
          </a:p>
        </p:txBody>
      </p:sp>
      <p:pic>
        <p:nvPicPr>
          <p:cNvPr id="4" name="圖片 3" descr="deliver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8" y="2119087"/>
            <a:ext cx="7614012" cy="4651829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3495457" y="2105577"/>
            <a:ext cx="4976341" cy="2582384"/>
            <a:chOff x="3495457" y="2105577"/>
            <a:chExt cx="4976341" cy="2582384"/>
          </a:xfrm>
        </p:grpSpPr>
        <p:pic>
          <p:nvPicPr>
            <p:cNvPr id="5" name="圖片 4" descr="deliverto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95457" y="2105577"/>
              <a:ext cx="4976340" cy="25823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4039980" y="2783055"/>
              <a:ext cx="4431818" cy="1850866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 5 Attributes </a:t>
            </a:r>
            <a:r>
              <a:rPr lang="en-US" altLang="zh-TW" baseline="-25000" dirty="0"/>
              <a:t>(1/2) 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686" y="1357020"/>
            <a:ext cx="8244114" cy="4800600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Totally, extracting  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seven</a:t>
            </a:r>
            <a:r>
              <a:rPr lang="en-US" altLang="zh-TW" dirty="0">
                <a:latin typeface="+mn-ea"/>
              </a:rPr>
              <a:t> attributes by sense plug in</a:t>
            </a:r>
          </a:p>
          <a:p>
            <a:pPr lvl="1"/>
            <a:r>
              <a:rPr lang="en-US" altLang="zh-TW" sz="1800" dirty="0">
                <a:latin typeface="+mn-ea"/>
              </a:rPr>
              <a:t>Source IP (</a:t>
            </a:r>
            <a:r>
              <a:rPr lang="en-US" altLang="zh-TW" sz="1800" dirty="0" err="1">
                <a:latin typeface="+mn-ea"/>
              </a:rPr>
              <a:t>ip</a:t>
            </a:r>
            <a:r>
              <a:rPr lang="en-US" altLang="zh-TW" sz="1800" dirty="0">
                <a:latin typeface="+mn-ea"/>
              </a:rPr>
              <a:t>)</a:t>
            </a:r>
          </a:p>
          <a:p>
            <a:pPr lvl="1"/>
            <a:r>
              <a:rPr lang="en-US" altLang="zh-TW" sz="1800" dirty="0">
                <a:latin typeface="+mn-ea"/>
              </a:rPr>
              <a:t>Spam mail</a:t>
            </a:r>
            <a:r>
              <a:rPr lang="zh-TW" altLang="en-US" sz="1800" dirty="0">
                <a:latin typeface="+mn-ea"/>
              </a:rPr>
              <a:t>編碼方式</a:t>
            </a:r>
            <a:r>
              <a:rPr lang="en-US" altLang="zh-TW" sz="1800" dirty="0">
                <a:latin typeface="+mn-ea"/>
              </a:rPr>
              <a:t>(charset)</a:t>
            </a:r>
          </a:p>
          <a:p>
            <a:pPr lvl="1"/>
            <a:r>
              <a:rPr lang="en-US" altLang="zh-TW" sz="1800" dirty="0">
                <a:latin typeface="+mn-ea"/>
              </a:rPr>
              <a:t>Delivered to</a:t>
            </a:r>
            <a:r>
              <a:rPr lang="zh-TW" altLang="en-US" sz="1800" dirty="0">
                <a:latin typeface="+mn-ea"/>
              </a:rPr>
              <a:t>後面的網址 </a:t>
            </a:r>
            <a:r>
              <a:rPr lang="en-US" altLang="zh-TW" sz="1800" dirty="0">
                <a:latin typeface="+mn-ea"/>
              </a:rPr>
              <a:t>(delivered-to)</a:t>
            </a:r>
            <a:endParaRPr lang="zh-TW" altLang="en-US" sz="1800" dirty="0">
              <a:latin typeface="+mn-ea"/>
            </a:endParaRPr>
          </a:p>
          <a:p>
            <a:pPr lvl="1"/>
            <a:r>
              <a:rPr lang="en-US" altLang="zh-TW" sz="1800" dirty="0" smtClean="0">
                <a:latin typeface="+mn-ea"/>
              </a:rPr>
              <a:t>html</a:t>
            </a:r>
            <a:r>
              <a:rPr lang="zh-TW" altLang="en-US" sz="1800" dirty="0" smtClean="0">
                <a:latin typeface="+mn-ea"/>
              </a:rPr>
              <a:t>或</a:t>
            </a:r>
            <a:r>
              <a:rPr lang="zh-TW" altLang="en-US" sz="1800" dirty="0">
                <a:latin typeface="+mn-ea"/>
              </a:rPr>
              <a:t>純文字 </a:t>
            </a:r>
            <a:r>
              <a:rPr lang="en-US" altLang="zh-TW" sz="1800" dirty="0">
                <a:latin typeface="+mn-ea"/>
              </a:rPr>
              <a:t>(</a:t>
            </a:r>
            <a:r>
              <a:rPr lang="en-US" altLang="zh-TW" sz="1800" dirty="0" err="1">
                <a:latin typeface="+mn-ea"/>
              </a:rPr>
              <a:t>content_type</a:t>
            </a:r>
            <a:r>
              <a:rPr lang="en-US" altLang="zh-TW" sz="1800" dirty="0">
                <a:latin typeface="+mn-ea"/>
              </a:rPr>
              <a:t>)</a:t>
            </a:r>
          </a:p>
          <a:p>
            <a:pPr lvl="1"/>
            <a:r>
              <a:rPr lang="zh-TW" altLang="en-US" sz="1800" dirty="0">
                <a:latin typeface="+mn-ea"/>
              </a:rPr>
              <a:t>h</a:t>
            </a:r>
            <a:r>
              <a:rPr lang="en-US" altLang="zh-TW" sz="1800" dirty="0" err="1">
                <a:latin typeface="+mn-ea"/>
              </a:rPr>
              <a:t>ttp</a:t>
            </a:r>
            <a:r>
              <a:rPr lang="zh-TW" altLang="en-US" sz="1800" dirty="0">
                <a:latin typeface="+mn-ea"/>
              </a:rPr>
              <a:t>的網址 </a:t>
            </a:r>
            <a:r>
              <a:rPr lang="en-US" altLang="zh-TW" sz="1800" dirty="0">
                <a:latin typeface="+mn-ea"/>
              </a:rPr>
              <a:t>(http)</a:t>
            </a:r>
          </a:p>
          <a:p>
            <a:pPr lvl="1"/>
            <a:r>
              <a:rPr lang="zh-TW" altLang="en-US" sz="1800" dirty="0">
                <a:latin typeface="+mn-ea"/>
              </a:rPr>
              <a:t>是否有檔案名稱 </a:t>
            </a:r>
            <a:r>
              <a:rPr lang="en-US" altLang="zh-TW" sz="1800" dirty="0">
                <a:latin typeface="+mn-ea"/>
              </a:rPr>
              <a:t>(</a:t>
            </a:r>
            <a:r>
              <a:rPr lang="en-US" altLang="zh-TW" sz="1800" dirty="0" err="1">
                <a:latin typeface="+mn-ea"/>
              </a:rPr>
              <a:t>file_name</a:t>
            </a:r>
            <a:r>
              <a:rPr lang="en-US" altLang="zh-TW" sz="1800" dirty="0">
                <a:latin typeface="+mn-ea"/>
              </a:rPr>
              <a:t>)</a:t>
            </a:r>
            <a:endParaRPr lang="zh-TW" altLang="en-US" sz="1800" dirty="0">
              <a:latin typeface="+mn-ea"/>
            </a:endParaRPr>
          </a:p>
          <a:p>
            <a:pPr lvl="1"/>
            <a:r>
              <a:rPr lang="zh-TW" altLang="en-US" sz="1800" dirty="0">
                <a:latin typeface="+mn-ea"/>
              </a:rPr>
              <a:t>檔案大小 </a:t>
            </a:r>
            <a:r>
              <a:rPr lang="en-US" altLang="zh-TW" sz="1800" dirty="0">
                <a:latin typeface="+mn-ea"/>
              </a:rPr>
              <a:t>(</a:t>
            </a:r>
            <a:r>
              <a:rPr lang="en-US" altLang="zh-TW" sz="1800" dirty="0" err="1">
                <a:latin typeface="+mn-ea"/>
              </a:rPr>
              <a:t>file_length</a:t>
            </a:r>
            <a:r>
              <a:rPr lang="en-US" altLang="zh-TW" sz="1800" dirty="0">
                <a:latin typeface="+mn-ea"/>
              </a:rPr>
              <a:t>)</a:t>
            </a:r>
            <a:endParaRPr lang="zh-TW" altLang="en-US" sz="1800" dirty="0">
              <a:latin typeface="+mn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965" y="4161072"/>
            <a:ext cx="7467600" cy="2642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0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 5 Attributes </a:t>
            </a:r>
            <a:r>
              <a:rPr lang="en-US" altLang="zh-TW" baseline="-25000" dirty="0" smtClean="0"/>
              <a:t>(2/</a:t>
            </a:r>
            <a:r>
              <a:rPr lang="en-US" altLang="zh-TW" baseline="-25000" dirty="0"/>
              <a:t>2) 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686" y="1357020"/>
            <a:ext cx="8244114" cy="4800600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Extract five attributes by sense plug in</a:t>
            </a:r>
          </a:p>
        </p:txBody>
      </p:sp>
      <p:pic>
        <p:nvPicPr>
          <p:cNvPr id="6" name="圖片 5" descr="螢幕快照 2015-05-17 下午1.11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943"/>
            <a:ext cx="9144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Labeling</a:t>
            </a:r>
            <a:r>
              <a:rPr lang="en-US" altLang="zh-TW" baseline="-25000" dirty="0"/>
              <a:t> </a:t>
            </a:r>
            <a:r>
              <a:rPr lang="en-US" altLang="zh-TW" baseline="-25000" dirty="0" smtClean="0"/>
              <a:t>(1/2</a:t>
            </a:r>
            <a:r>
              <a:rPr lang="en-US" altLang="zh-TW" baseline="-25000" dirty="0"/>
              <a:t>)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Labeling </a:t>
            </a:r>
            <a:r>
              <a:rPr lang="en-US" altLang="zh-TW" dirty="0"/>
              <a:t>5 </a:t>
            </a:r>
            <a:r>
              <a:rPr lang="en-US" altLang="zh-TW" dirty="0" smtClean="0"/>
              <a:t>Attributes</a:t>
            </a:r>
          </a:p>
          <a:p>
            <a:pPr lvl="1"/>
            <a:r>
              <a:rPr kumimoji="1" lang="en-US" altLang="zh-TW" dirty="0" smtClean="0"/>
              <a:t>charset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content_type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delivered_to</a:t>
            </a:r>
            <a:endParaRPr kumimoji="1" lang="en-US" altLang="zh-TW" dirty="0"/>
          </a:p>
          <a:p>
            <a:pPr lvl="1"/>
            <a:r>
              <a:rPr kumimoji="1" lang="en-US" altLang="zh-TW" dirty="0" err="1" smtClean="0"/>
              <a:t>file_name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收件人</a:t>
            </a:r>
            <a:r>
              <a:rPr kumimoji="1" lang="en-US" altLang="zh-TW" dirty="0" smtClean="0"/>
              <a:t>(to)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pic>
        <p:nvPicPr>
          <p:cNvPr id="4" name="圖片 3" descr="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7"/>
          <a:stretch/>
        </p:blipFill>
        <p:spPr>
          <a:xfrm>
            <a:off x="0" y="4039481"/>
            <a:ext cx="9144000" cy="19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Labeling</a:t>
            </a:r>
            <a:r>
              <a:rPr lang="en-US" altLang="zh-TW" baseline="-25000" dirty="0"/>
              <a:t> </a:t>
            </a:r>
            <a:r>
              <a:rPr lang="en-US" altLang="zh-TW" baseline="-25000" dirty="0" smtClean="0"/>
              <a:t>(2/2</a:t>
            </a:r>
            <a:r>
              <a:rPr lang="en-US" altLang="zh-TW" baseline="-25000" dirty="0"/>
              <a:t>) 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"/>
          <a:stretch/>
        </p:blipFill>
        <p:spPr>
          <a:xfrm>
            <a:off x="1419744" y="3190804"/>
            <a:ext cx="6354691" cy="3192242"/>
          </a:xfr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57036"/>
              </p:ext>
            </p:extLst>
          </p:nvPr>
        </p:nvGraphicFramePr>
        <p:xfrm>
          <a:off x="532662" y="1846309"/>
          <a:ext cx="815413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023"/>
                <a:gridCol w="1179989"/>
                <a:gridCol w="1538057"/>
                <a:gridCol w="1480351"/>
                <a:gridCol w="1237695"/>
                <a:gridCol w="13590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charset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content_type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delivered_to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file_name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335367" y="282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13841" y="282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65437" y="282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675971" y="282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81295" y="282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486619" y="282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2352" y="3107185"/>
            <a:ext cx="4358936" cy="3364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13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7274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K-mean</a:t>
            </a:r>
            <a:r>
              <a:rPr lang="zh-TW" altLang="en-US" dirty="0"/>
              <a:t>質</a:t>
            </a:r>
            <a:r>
              <a:rPr lang="zh-TW" altLang="en-US" dirty="0" smtClean="0"/>
              <a:t>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5697"/>
            <a:ext cx="8229600" cy="4876800"/>
          </a:xfrm>
        </p:spPr>
        <p:txBody>
          <a:bodyPr/>
          <a:lstStyle/>
          <a:p>
            <a:r>
              <a:rPr kumimoji="1" lang="zh-TW" altLang="en-US" dirty="0"/>
              <a:t>三</a:t>
            </a:r>
            <a:r>
              <a:rPr kumimoji="1" lang="zh-TW" altLang="en-US" dirty="0" smtClean="0"/>
              <a:t>群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/>
              <a:t>五</a:t>
            </a:r>
            <a:r>
              <a:rPr kumimoji="1" lang="zh-TW" altLang="en-US" dirty="0" smtClean="0"/>
              <a:t>群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/>
              <a:t>七</a:t>
            </a:r>
            <a:r>
              <a:rPr kumimoji="1" lang="zh-TW" altLang="en-US" dirty="0" smtClean="0"/>
              <a:t>群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7"/>
          <a:stretch/>
        </p:blipFill>
        <p:spPr>
          <a:xfrm>
            <a:off x="457200" y="2042654"/>
            <a:ext cx="6814457" cy="6477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6" y="3368036"/>
            <a:ext cx="7335274" cy="9907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6" y="5058666"/>
            <a:ext cx="717332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755576" y="740702"/>
            <a:ext cx="7772400" cy="1650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6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BigData_HW2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1259633" y="3565603"/>
            <a:ext cx="2748599" cy="33603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游春傑:D10315001</a:t>
            </a:r>
          </a:p>
          <a:p>
            <a:pPr lvl="0" algn="l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薛聿明:D10307009</a:t>
            </a:r>
          </a:p>
          <a:p>
            <a:pPr lvl="0" algn="l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楊承翰:M10209106</a:t>
            </a:r>
          </a:p>
          <a:p>
            <a:pPr lvl="0" algn="l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程于真:M10307206</a:t>
            </a:r>
          </a:p>
          <a:p>
            <a:pPr lvl="0" algn="l" rtl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TW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吳致芳:M10309103</a:t>
            </a:r>
          </a:p>
          <a:p>
            <a:pPr>
              <a:spcBef>
                <a:spcPts val="0"/>
              </a:spcBef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98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sz="4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Agenda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作業內容：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(1) 請以mllib的libsvm對於該資料集進行分類，並說明Precision與Recall的結果。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zh-TW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(2) 請設計出一個更合適的分析方法，包含兩種以上不同方法的結合，並分析其效果。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6781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/>
            <a:r>
              <a:rPr lang="zh-TW" altLang="en-US" dirty="0" smtClean="0">
                <a:latin typeface="+mn-ea"/>
              </a:rPr>
              <a:t>第一部分：</a:t>
            </a:r>
            <a:r>
              <a:rPr lang="en-US" altLang="zh-TW" dirty="0" smtClean="0">
                <a:latin typeface="+mn-ea"/>
              </a:rPr>
              <a:t> </a:t>
            </a:r>
          </a:p>
          <a:p>
            <a:pPr marL="388620" lvl="1" indent="0">
              <a:buNone/>
            </a:pPr>
            <a:r>
              <a:rPr lang="zh-TW" altLang="en-US" dirty="0" smtClean="0">
                <a:latin typeface="+mn-ea"/>
              </a:rPr>
              <a:t>載入</a:t>
            </a:r>
            <a:r>
              <a:rPr lang="en-US" altLang="zh-TW" dirty="0" smtClean="0">
                <a:latin typeface="+mn-ea"/>
              </a:rPr>
              <a:t>SPAM ARCHIVE(</a:t>
            </a:r>
            <a:r>
              <a:rPr lang="en-US" altLang="zh-TW" dirty="0" smtClean="0">
                <a:latin typeface="+mn-ea"/>
                <a:hlinkClick r:id="rId2"/>
              </a:rPr>
              <a:t>http://untroubled.org/spam/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從</a:t>
            </a:r>
            <a:r>
              <a:rPr lang="en-US" altLang="zh-TW" dirty="0" smtClean="0">
                <a:latin typeface="+mn-ea"/>
              </a:rPr>
              <a:t>2010~2015</a:t>
            </a:r>
            <a:r>
              <a:rPr lang="zh-TW" altLang="en-US" dirty="0" smtClean="0">
                <a:latin typeface="+mn-ea"/>
              </a:rPr>
              <a:t>年的資料至</a:t>
            </a:r>
            <a:r>
              <a:rPr lang="en-US" altLang="zh-TW" dirty="0" err="1" smtClean="0">
                <a:latin typeface="+mn-ea"/>
              </a:rPr>
              <a:t>ElasticSearch</a:t>
            </a:r>
            <a:r>
              <a:rPr lang="zh-TW" altLang="en-US" dirty="0" smtClean="0">
                <a:latin typeface="+mn-ea"/>
              </a:rPr>
              <a:t>，不需要全部的資料載入，請採用</a:t>
            </a:r>
            <a:r>
              <a:rPr lang="en-US" altLang="zh-TW" dirty="0" err="1" smtClean="0">
                <a:latin typeface="+mn-ea"/>
              </a:rPr>
              <a:t>LogStash</a:t>
            </a:r>
            <a:r>
              <a:rPr lang="zh-TW" altLang="en-US" dirty="0" smtClean="0">
                <a:latin typeface="+mn-ea"/>
              </a:rPr>
              <a:t>進行資料拋轉的工作。</a:t>
            </a:r>
            <a:endParaRPr lang="en-US" altLang="zh-TW" dirty="0">
              <a:latin typeface="+mn-ea"/>
            </a:endParaRPr>
          </a:p>
          <a:p>
            <a:pPr marL="845820" lvl="1" indent="-457200">
              <a:buFont typeface="+mj-lt"/>
              <a:buAutoNum type="alphaLcParenR"/>
            </a:pPr>
            <a:r>
              <a:rPr lang="zh-TW" altLang="en-US" dirty="0" smtClean="0">
                <a:latin typeface="+mn-ea"/>
              </a:rPr>
              <a:t>請繳交所採用的</a:t>
            </a:r>
            <a:r>
              <a:rPr lang="en-US" altLang="zh-TW" dirty="0" err="1" smtClean="0">
                <a:latin typeface="+mn-ea"/>
              </a:rPr>
              <a:t>LogStash</a:t>
            </a:r>
            <a:r>
              <a:rPr lang="en-US" altLang="zh-TW" dirty="0" smtClean="0">
                <a:latin typeface="+mn-ea"/>
              </a:rPr>
              <a:t> Parser</a:t>
            </a:r>
          </a:p>
          <a:p>
            <a:pPr marL="845820" lvl="1" indent="-457200">
              <a:buFont typeface="+mj-lt"/>
              <a:buAutoNum type="alphaLcParenR"/>
            </a:pPr>
            <a:r>
              <a:rPr lang="zh-TW" altLang="en-US" dirty="0" smtClean="0">
                <a:latin typeface="+mn-ea"/>
              </a:rPr>
              <a:t>請給予這段期間的</a:t>
            </a:r>
            <a:r>
              <a:rPr lang="en-US" altLang="zh-TW" dirty="0" smtClean="0">
                <a:latin typeface="+mn-ea"/>
              </a:rPr>
              <a:t>Top 100</a:t>
            </a:r>
            <a:r>
              <a:rPr lang="zh-TW" altLang="en-US" dirty="0" smtClean="0">
                <a:latin typeface="+mn-ea"/>
              </a:rPr>
              <a:t>的垃圾郵件之來源</a:t>
            </a:r>
            <a:r>
              <a:rPr lang="en-US" altLang="zh-TW" dirty="0" smtClean="0">
                <a:latin typeface="+mn-ea"/>
              </a:rPr>
              <a:t>IP</a:t>
            </a:r>
            <a:r>
              <a:rPr lang="zh-TW" altLang="en-US" dirty="0" smtClean="0">
                <a:latin typeface="+mn-ea"/>
              </a:rPr>
              <a:t>以及其數量分佈</a:t>
            </a:r>
            <a:endParaRPr lang="en-US" altLang="zh-TW" dirty="0">
              <a:latin typeface="+mn-ea"/>
            </a:endParaRPr>
          </a:p>
          <a:p>
            <a:pPr marL="845820" lvl="1" indent="-457200">
              <a:buFont typeface="+mj-lt"/>
              <a:buAutoNum type="alphaLcParenR"/>
            </a:pPr>
            <a:r>
              <a:rPr lang="zh-TW" altLang="en-US" dirty="0" smtClean="0">
                <a:latin typeface="+mn-ea"/>
              </a:rPr>
              <a:t>請將載入完成後的資料已</a:t>
            </a:r>
            <a:r>
              <a:rPr lang="en-US" altLang="zh-TW" dirty="0" err="1" smtClean="0">
                <a:latin typeface="+mn-ea"/>
              </a:rPr>
              <a:t>Kibana</a:t>
            </a:r>
            <a:r>
              <a:rPr lang="zh-TW" altLang="en-US" dirty="0" smtClean="0">
                <a:latin typeface="+mn-ea"/>
              </a:rPr>
              <a:t>拉出相關的統計圖表</a:t>
            </a:r>
            <a:endParaRPr lang="en-US" altLang="zh-TW" dirty="0">
              <a:latin typeface="+mn-ea"/>
            </a:endParaRPr>
          </a:p>
          <a:p>
            <a:pPr marL="845820" lvl="1" indent="-457200">
              <a:buFont typeface="+mj-lt"/>
              <a:buAutoNum type="alphaLcParenR"/>
            </a:pPr>
            <a:r>
              <a:rPr lang="zh-TW" altLang="en-US" dirty="0" smtClean="0">
                <a:latin typeface="+mn-ea"/>
              </a:rPr>
              <a:t>請萃取資料內容的</a:t>
            </a:r>
            <a:r>
              <a:rPr lang="en-US" altLang="zh-TW" dirty="0" smtClean="0">
                <a:latin typeface="+mn-ea"/>
              </a:rPr>
              <a:t>5</a:t>
            </a:r>
            <a:r>
              <a:rPr lang="zh-TW" altLang="en-US" dirty="0" smtClean="0">
                <a:latin typeface="+mn-ea"/>
              </a:rPr>
              <a:t>種屬性，並轉存成另外一個</a:t>
            </a:r>
            <a:r>
              <a:rPr lang="en-US" altLang="zh-TW" dirty="0" smtClean="0">
                <a:latin typeface="+mn-ea"/>
              </a:rPr>
              <a:t>repository</a:t>
            </a:r>
            <a:r>
              <a:rPr lang="zh-TW" altLang="en-US" dirty="0" smtClean="0">
                <a:latin typeface="+mn-ea"/>
              </a:rPr>
              <a:t>中。</a:t>
            </a:r>
            <a:endParaRPr lang="en-US" altLang="zh-TW" dirty="0" smtClean="0">
              <a:latin typeface="+mn-ea"/>
            </a:endParaRPr>
          </a:p>
          <a:p>
            <a:pPr marL="845820" lvl="1" indent="-457200">
              <a:buFont typeface="+mj-lt"/>
              <a:buAutoNum type="alphaLcParenR"/>
            </a:pPr>
            <a:endParaRPr lang="en-US" altLang="zh-TW" dirty="0">
              <a:latin typeface="+mn-ea"/>
            </a:endParaRPr>
          </a:p>
          <a:p>
            <a:pPr marL="571500" indent="-457200"/>
            <a:r>
              <a:rPr lang="zh-TW" altLang="en-US" dirty="0" smtClean="0">
                <a:latin typeface="+mn-ea"/>
              </a:rPr>
              <a:t>第二部分：</a:t>
            </a:r>
            <a:endParaRPr lang="en-US" altLang="zh-TW" dirty="0">
              <a:latin typeface="+mn-ea"/>
            </a:endParaRPr>
          </a:p>
          <a:p>
            <a:pPr marL="388620" lvl="1" indent="0">
              <a:buNone/>
            </a:pPr>
            <a:r>
              <a:rPr lang="zh-TW" altLang="en-US" dirty="0" smtClean="0">
                <a:latin typeface="+mn-ea"/>
              </a:rPr>
              <a:t>請安裝</a:t>
            </a:r>
            <a:r>
              <a:rPr lang="en-US" altLang="zh-TW" dirty="0" err="1" smtClean="0">
                <a:latin typeface="+mn-ea"/>
              </a:rPr>
              <a:t>Hadoop</a:t>
            </a:r>
            <a:r>
              <a:rPr lang="zh-TW" altLang="en-US" dirty="0" smtClean="0">
                <a:latin typeface="+mn-ea"/>
              </a:rPr>
              <a:t>與安裝</a:t>
            </a:r>
            <a:r>
              <a:rPr lang="en-US" altLang="zh-TW" dirty="0" smtClean="0">
                <a:latin typeface="+mn-ea"/>
              </a:rPr>
              <a:t>Spark</a:t>
            </a:r>
            <a:r>
              <a:rPr lang="zh-TW" altLang="en-US" dirty="0" smtClean="0">
                <a:latin typeface="+mn-ea"/>
              </a:rPr>
              <a:t>，並採用</a:t>
            </a:r>
            <a:r>
              <a:rPr lang="en-US" altLang="zh-TW" dirty="0" smtClean="0">
                <a:latin typeface="+mn-ea"/>
              </a:rPr>
              <a:t>Mahout</a:t>
            </a:r>
            <a:r>
              <a:rPr lang="zh-TW" altLang="en-US" dirty="0" smtClean="0">
                <a:latin typeface="+mn-ea"/>
              </a:rPr>
              <a:t>或</a:t>
            </a:r>
            <a:r>
              <a:rPr lang="en-US" altLang="zh-TW" dirty="0" smtClean="0">
                <a:latin typeface="+mn-ea"/>
              </a:rPr>
              <a:t>Spark Cluster k-means</a:t>
            </a:r>
            <a:r>
              <a:rPr lang="zh-TW" altLang="en-US" dirty="0" smtClean="0">
                <a:latin typeface="+mn-ea"/>
              </a:rPr>
              <a:t>分群這些結果。請說明給予不同</a:t>
            </a:r>
            <a:r>
              <a:rPr lang="en-US" altLang="zh-TW" dirty="0" smtClean="0">
                <a:latin typeface="+mn-ea"/>
              </a:rPr>
              <a:t>k</a:t>
            </a:r>
            <a:r>
              <a:rPr lang="zh-TW" altLang="en-US" dirty="0" smtClean="0">
                <a:latin typeface="+mn-ea"/>
              </a:rPr>
              <a:t>值得狀況下請分布的表現。</a:t>
            </a:r>
            <a:endParaRPr lang="zh-TW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資料來源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KDD99資料集</a:t>
            </a:r>
          </a:p>
          <a:p>
            <a:pPr rtl="0">
              <a:spcBef>
                <a:spcPts val="0"/>
              </a:spcBef>
              <a:buNone/>
            </a:pPr>
            <a:r>
              <a:rPr lang="zh-TW" sz="2400" u="sng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  <a:hlinkClick r:id="rId3"/>
              </a:rPr>
              <a:t>http://kdd.ics.uci.edu/databases/kddcup99/kddcup99.html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rtl="0">
              <a:spcBef>
                <a:spcPts val="0"/>
              </a:spcBef>
              <a:buNone/>
            </a:pPr>
            <a:r>
              <a:rPr 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HW2連結</a:t>
            </a:r>
          </a:p>
          <a:p>
            <a:pPr rtl="0">
              <a:spcBef>
                <a:spcPts val="0"/>
              </a:spcBef>
              <a:buNone/>
            </a:pPr>
            <a:r>
              <a:rPr lang="zh-TW" sz="2400" u="sng">
                <a:solidFill>
                  <a:schemeClr val="hlin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  <a:hlinkClick r:id="rId4"/>
              </a:rPr>
              <a:t>https://github.com/yuchunjie/BigData/tree/master/HomeWork_2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開發環境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8937"/>
              </p:ext>
            </p:extLst>
          </p:nvPr>
        </p:nvGraphicFramePr>
        <p:xfrm>
          <a:off x="2918176" y="629208"/>
          <a:ext cx="6096000" cy="6058950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  <a:gridCol w="1524000"/>
              </a:tblGrid>
              <a:tr h="2682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Spark-1.3.0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Mahout-0.9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Hadoop-2.6.0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JDK-1.8.0_40</a:t>
                      </a:r>
                    </a:p>
                    <a:p>
                      <a:pPr algn="ctr"/>
                      <a:endParaRPr lang="en-US" altLang="zh-TW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Core/2G</a:t>
                      </a:r>
                    </a:p>
                    <a:p>
                      <a:pPr algn="ctr"/>
                      <a:r>
                        <a:rPr lang="en-US" altLang="zh-TW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CentOS 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Spark-1.3.0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Mahout-0.9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Hadoop-2.6.0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JDK-1.8.0_40</a:t>
                      </a:r>
                    </a:p>
                    <a:p>
                      <a:pPr algn="ctr"/>
                      <a:endParaRPr lang="en-US" altLang="zh-TW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Core/2G</a:t>
                      </a:r>
                    </a:p>
                    <a:p>
                      <a:pPr algn="ctr"/>
                      <a:r>
                        <a:rPr lang="en-US" altLang="zh-TW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CentOS 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Spark-1.3.0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Mahout-0.9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Hadoop-2.6.0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JDK-1.8.0_40</a:t>
                      </a:r>
                    </a:p>
                    <a:p>
                      <a:pPr algn="ctr"/>
                      <a:endParaRPr lang="en-US" altLang="zh-TW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Core/2G</a:t>
                      </a:r>
                    </a:p>
                    <a:p>
                      <a:pPr algn="ctr"/>
                      <a:r>
                        <a:rPr lang="en-US" altLang="zh-TW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CentOS 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Spark-1.3.0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Mahout-0.9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Hadoop-2.6.0</a:t>
                      </a: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JDK-1.8.0_40</a:t>
                      </a:r>
                    </a:p>
                    <a:p>
                      <a:pPr algn="ctr"/>
                      <a:endParaRPr lang="en-US" altLang="zh-TW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Core/2G</a:t>
                      </a:r>
                    </a:p>
                    <a:p>
                      <a:pPr algn="ctr"/>
                      <a:r>
                        <a:rPr lang="en-US" altLang="zh-TW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CentOS 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1035223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VMware</a:t>
                      </a:r>
                      <a:r>
                        <a:rPr lang="en-US" altLang="zh-TW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Workstation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878447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i7-4930k/8G x8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4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Labeling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1000" y="1527173"/>
            <a:ext cx="8229600" cy="483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將所有integer型態皆轉為double</a:t>
            </a:r>
          </a:p>
          <a:p>
            <a:pPr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199" y="2565533"/>
            <a:ext cx="6692554" cy="37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75683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05905"/>
            <a:ext cx="8229600" cy="1392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Spark Share SVM</a:t>
            </a:r>
            <a:r>
              <a:rPr 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 取1%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t="10841"/>
          <a:stretch/>
        </p:blipFill>
        <p:spPr>
          <a:xfrm>
            <a:off x="1867926" y="1737934"/>
            <a:ext cx="5817599" cy="431293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1823476" y="3791667"/>
            <a:ext cx="3509699" cy="5475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826526" y="4696000"/>
            <a:ext cx="3509699" cy="1045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685801" y="3791667"/>
            <a:ext cx="1216800" cy="54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997950" y="4929101"/>
            <a:ext cx="897300" cy="54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5913662" y="548681"/>
            <a:ext cx="1898699" cy="1055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training:60</a:t>
            </a:r>
            <a:r>
              <a:rPr lang="zh-TW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testing:40%</a:t>
            </a:r>
          </a:p>
        </p:txBody>
      </p:sp>
    </p:spTree>
    <p:extLst>
      <p:ext uri="{BB962C8B-B14F-4D97-AF65-F5344CB8AC3E}">
        <p14:creationId xmlns:p14="http://schemas.microsoft.com/office/powerpoint/2010/main" val="25092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44016" y="164637"/>
            <a:ext cx="9036496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Latent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Dirichlet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Allocation(LDA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96950" y="1393068"/>
            <a:ext cx="8229600" cy="51236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import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ED6A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org.apache.spark.mllib.clustering.LDA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import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ED6A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org.apache.spark.mllib.linalg.Vectors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Load and parse the data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data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sc.textFile(</a:t>
            </a:r>
            <a:r>
              <a:rPr lang="zh-TW" sz="1400" dirty="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"kdd99_labeling_1_percent_lda.txt"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//val data = sc.textFile("sample_lda_data.txt")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parsedData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data.map(s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=&gt;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Vectors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.dense(s.trim.split(</a:t>
            </a:r>
            <a:r>
              <a:rPr lang="zh-TW" sz="1400" dirty="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' '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).map(_.toDouble)))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Index documents with unique IDs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corpus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parsedData.zipWithIndex.map(_.swap).cache()</a:t>
            </a:r>
            <a:b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</a:br>
            <a:r>
              <a:rPr lang="zh-TW" sz="1400" dirty="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Cluster the documents into 22 (kdd99 attack types) topics using LDA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ldaModel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new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LDA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().setK(</a:t>
            </a:r>
            <a:r>
              <a:rPr lang="zh-TW" sz="1400" dirty="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22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).run(corpus)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Output topics. Each is a distribution over words (matching word count vectors)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println(</a:t>
            </a:r>
            <a:r>
              <a:rPr lang="zh-TW" sz="1400" dirty="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"Learned topics (as distributions over vocab of "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ldaModel.vocabSize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 words):"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topics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ldaModel.topicsMatrix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for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(topic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&lt;-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Range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(</a:t>
            </a:r>
            <a:r>
              <a:rPr lang="zh-TW" sz="1400" dirty="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0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, </a:t>
            </a:r>
            <a:r>
              <a:rPr lang="zh-TW" sz="1400" dirty="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22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)) {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print(</a:t>
            </a:r>
            <a:r>
              <a:rPr lang="zh-TW" sz="1400" dirty="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"Topic "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topic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":"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for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(word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&lt;-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Range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(</a:t>
            </a:r>
            <a:r>
              <a:rPr lang="zh-TW" sz="1400" dirty="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0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, ldaModel.vocabSize)) { print(</a:t>
            </a:r>
            <a:r>
              <a:rPr lang="zh-TW" sz="1400" dirty="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 "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topics(word, topic)); }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println()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}</a:t>
            </a:r>
          </a:p>
        </p:txBody>
      </p:sp>
      <p:cxnSp>
        <p:nvCxnSpPr>
          <p:cNvPr id="86" name="Shape 86"/>
          <p:cNvCxnSpPr/>
          <p:nvPr/>
        </p:nvCxnSpPr>
        <p:spPr>
          <a:xfrm rot="10800000" flipH="1">
            <a:off x="582800" y="4284665"/>
            <a:ext cx="4560600" cy="15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28181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Kmeans(分2群)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159699" cy="48635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import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ED6A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org.apache.spark.mllib.clustering.KMeans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import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ED6A4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org.apache.spark.mllib.linalg.Vectors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Load and parse the data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data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sc.textFile(</a:t>
            </a:r>
            <a:r>
              <a:rPr lang="zh-TW" sz="1400" dirty="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"kdd99_labeling_1_percent_kmeans.txt"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parsedData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data.map(s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=&gt;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Vectors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.dense(s.split(</a:t>
            </a:r>
            <a:r>
              <a:rPr lang="zh-TW" sz="1400" dirty="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' '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).map(_.toDouble))).cache()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Cluster the data into two classes using KMeans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numClusters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2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numIterations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0086B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100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clusters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KMeans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.train(parsedData, numClusters, numIterations)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96989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// Evaluate clustering by computing Within Set Sum of Squared Errors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val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WSSSE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=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clusters.computeCost(parsedData)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println(</a:t>
            </a:r>
            <a:r>
              <a:rPr lang="zh-TW" sz="1400" dirty="0">
                <a:solidFill>
                  <a:srgbClr val="18369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"Within Set Sum of Squared Errors = "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A71D5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+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 </a:t>
            </a:r>
            <a:r>
              <a:rPr lang="zh-TW" sz="1400" dirty="0">
                <a:solidFill>
                  <a:srgbClr val="795DA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WSSSE</a:t>
            </a:r>
            <a:r>
              <a:rPr lang="zh-TW" sz="14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)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不同分群數目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359775" y="1541100"/>
            <a:ext cx="6192900" cy="49675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numClusters = 2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numIterations = 100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Result: Within Set Sum of Squared Errors = 8.225692243622847E13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/>
            </a:r>
            <a:b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</a:br>
            <a:endParaRPr lang="zh-TW" sz="1200" dirty="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Verdana"/>
            </a:endParaRP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numClusters = 5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numIterations = 100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Result: Within Set Sum of Squared Errors = 9.983203958121885E12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/>
            </a:r>
            <a:b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</a:br>
            <a:endParaRPr lang="zh-TW" sz="1200" dirty="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Verdana"/>
            </a:endParaRP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numClusters = 10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numIterations = 100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Result: Within Set Sum of Squared Errors = 2.9255161616756387E12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/>
            </a:r>
            <a:b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</a:br>
            <a:endParaRPr lang="zh-TW" sz="1200" dirty="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Verdana"/>
            </a:endParaRP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numClusters = 22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numIterations = 100</a:t>
            </a:r>
          </a:p>
          <a:p>
            <a:pPr rtl="0">
              <a:lnSpc>
                <a:spcPct val="136500"/>
              </a:lnSpc>
              <a:spcBef>
                <a:spcPts val="0"/>
              </a:spcBef>
              <a:buNone/>
            </a:pPr>
            <a:r>
              <a:rPr lang="zh-TW" sz="1200" dirty="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Verdana"/>
              </a:rPr>
              <a:t>Result: Within Set Sum of Squared Errors = 2.877757292072352E11</a:t>
            </a:r>
          </a:p>
        </p:txBody>
      </p:sp>
      <p:sp>
        <p:nvSpPr>
          <p:cNvPr id="101" name="Shape 101"/>
          <p:cNvSpPr/>
          <p:nvPr/>
        </p:nvSpPr>
        <p:spPr>
          <a:xfrm>
            <a:off x="1388351" y="1512524"/>
            <a:ext cx="1167600" cy="36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445503" y="2774479"/>
            <a:ext cx="1167600" cy="36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431215" y="4047273"/>
            <a:ext cx="1167600" cy="36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459791" y="5305781"/>
            <a:ext cx="1167600" cy="36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26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5587"/>
            <a:ext cx="8229600" cy="1143200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Spark Share SVM - 取1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/>
          </a:p>
        </p:txBody>
      </p:sp>
      <p:sp>
        <p:nvSpPr>
          <p:cNvPr id="6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1700808"/>
            <a:ext cx="5256584" cy="4800533"/>
          </a:xfrm>
        </p:spPr>
        <p:txBody>
          <a:bodyPr/>
          <a:lstStyle/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(0.0,1.0)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(0.009822646657571623,0.75)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(0.02291950886766712,0.865979381443299)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(0.02373806275579809,0.8613861386138614)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(0.024010914051841747,0.8627450980392157)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(0.9413369713506139,0.9956709956709957)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(0.9424283765347885,0.9953890489913545)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(0.9538881309686221,0.9945945945945946)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(0.9691678035470669,0.9941225860621327)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(0.9743519781718963,0.9941536748329621)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(0.9751705320600272,0.9941585535465924)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(0.9863574351978172,0.9942244224422442)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(0.9877216916780355,0.99423235374897)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(0.9953615279672579,0.9942763695829926)</a:t>
            </a:r>
          </a:p>
          <a:p>
            <a:r>
              <a:rPr lang="en-US" altLang="zh-TW" sz="1400" b="1" dirty="0" err="1"/>
              <a:t>pr</a:t>
            </a:r>
            <a:r>
              <a:rPr lang="en-US" altLang="zh-TW" sz="1400" b="1" dirty="0"/>
              <a:t>(1.0,0.4931377825618945)</a:t>
            </a:r>
            <a:endParaRPr lang="zh-TW" altLang="en-US" sz="14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5"/>
          <a:stretch/>
        </p:blipFill>
        <p:spPr>
          <a:xfrm>
            <a:off x="4723596" y="2084851"/>
            <a:ext cx="4168884" cy="38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15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Spark Share SVM - 取10%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t="10754"/>
          <a:stretch/>
        </p:blipFill>
        <p:spPr>
          <a:xfrm>
            <a:off x="3134740" y="1586968"/>
            <a:ext cx="5691436" cy="465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921175" y="1606863"/>
            <a:ext cx="1891200" cy="144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buNone/>
            </a:pPr>
            <a:r>
              <a:rPr lang="zh-TW" sz="18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training:60%</a:t>
            </a:r>
          </a:p>
          <a:p>
            <a:pPr algn="just" rtl="0">
              <a:spcBef>
                <a:spcPts val="0"/>
              </a:spcBef>
              <a:buNone/>
            </a:pPr>
            <a:endParaRPr sz="1800" b="1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zh-TW" sz="18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testing:40%</a:t>
            </a:r>
          </a:p>
        </p:txBody>
      </p:sp>
      <p:sp>
        <p:nvSpPr>
          <p:cNvPr id="114" name="Shape 114"/>
          <p:cNvSpPr/>
          <p:nvPr/>
        </p:nvSpPr>
        <p:spPr>
          <a:xfrm>
            <a:off x="3038051" y="4383201"/>
            <a:ext cx="3509699" cy="5475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041101" y="5287533"/>
            <a:ext cx="3509699" cy="1045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866774" y="4383201"/>
            <a:ext cx="1250401" cy="54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212525" y="5520634"/>
            <a:ext cx="897300" cy="54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2953473858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LDA)</a:t>
            </a:r>
            <a:r>
              <a:rPr 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Out of memory!!!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29</a:t>
            </a:fld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t="11995"/>
          <a:stretch/>
        </p:blipFill>
        <p:spPr>
          <a:xfrm>
            <a:off x="1446101" y="1600199"/>
            <a:ext cx="6298339" cy="50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1331075" y="4536601"/>
            <a:ext cx="4683600" cy="5475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64940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Dataset 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9640" y="1600200"/>
            <a:ext cx="4555617" cy="4876800"/>
          </a:xfrm>
        </p:spPr>
        <p:txBody>
          <a:bodyPr/>
          <a:lstStyle/>
          <a:p>
            <a:r>
              <a:rPr lang="zh-TW" altLang="en-US" dirty="0" smtClean="0"/>
              <a:t>抓取</a:t>
            </a:r>
            <a:r>
              <a:rPr lang="en-US" altLang="zh-TW" dirty="0" smtClean="0"/>
              <a:t>spam mail</a:t>
            </a:r>
          </a:p>
          <a:p>
            <a:pPr lvl="1"/>
            <a:r>
              <a:rPr lang="en-US" altLang="zh-TW" dirty="0"/>
              <a:t>http://</a:t>
            </a:r>
            <a:r>
              <a:rPr lang="en-US" altLang="zh-TW" dirty="0" err="1"/>
              <a:t>www.untroubled.org</a:t>
            </a:r>
            <a:r>
              <a:rPr lang="en-US" altLang="zh-TW" dirty="0"/>
              <a:t>/spam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r>
              <a:rPr lang="zh-TW" altLang="en-US" dirty="0" smtClean="0"/>
              <a:t>作業分析資料範圍為</a:t>
            </a:r>
            <a:r>
              <a:rPr lang="en-US" altLang="zh-TW" dirty="0" smtClean="0"/>
              <a:t>Y2010~Y2015/April</a:t>
            </a:r>
          </a:p>
        </p:txBody>
      </p:sp>
      <p:pic>
        <p:nvPicPr>
          <p:cNvPr id="4" name="圖片 3" descr="螢幕快照 2015-05-17 下午5.15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71" y="0"/>
            <a:ext cx="436596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8456"/>
            <a:ext cx="8229600" cy="1143200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Spark Share SVM - 取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75683"/>
            <a:ext cx="8229600" cy="5856651"/>
          </a:xfrm>
        </p:spPr>
        <p:txBody>
          <a:bodyPr/>
          <a:lstStyle/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(0.0,1.0)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(5.141916906622789E-5,1.0)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(5.141916906622789E-5,0.5)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(0.01558000822706705,0.8706896551724138)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(0.015734265734265736,0.8717948717948718)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(0.015785684903331963,0.8721590909090909)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(0.01707116412998766,0.8806366047745358)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(0.03141711229946524,0.9160419790104948)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(0.03167420814479638,0.9166666666666666)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(0.05075071986836693,0.9346590909090909)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(0.05080213903743316,0.934720908230842)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(0.05121349238996298,0.9343339587242027)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(0.06396544631838749,0.9346356123215628)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(0.07126696832579185,0.9390243902439024)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(0.09060057589469354,0.9514038876889849)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(0.09394282188399836,0.9525547445255474)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(0.09522830111065406,0.9526748971193416)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(0.1054607157548334,0.9504170528266914)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(0.9913101604278075,0.9944292567184195)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(0.9914129987659399,0.9944298313476714)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(0.9914129987659399,0.9943272652261358)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(0.9918243521184698,0.9941758581589527)</a:t>
            </a:r>
          </a:p>
          <a:p>
            <a:r>
              <a:rPr lang="en-US" altLang="zh-TW" sz="1200" b="1" dirty="0" err="1"/>
              <a:t>pr</a:t>
            </a:r>
            <a:r>
              <a:rPr lang="en-US" altLang="zh-TW" sz="1200" b="1" dirty="0"/>
              <a:t>(1.0,0.3576972595181166)</a:t>
            </a:r>
            <a:endParaRPr lang="zh-TW" altLang="en-US" sz="12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2"/>
          <a:stretch/>
        </p:blipFill>
        <p:spPr>
          <a:xfrm>
            <a:off x="4283969" y="1988840"/>
            <a:ext cx="457886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06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160" y="3252650"/>
            <a:ext cx="8229600" cy="1055915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zh-TW" sz="5000" b="1" i="1" dirty="0">
                <a:solidFill>
                  <a:srgbClr val="0070C0"/>
                </a:solidFill>
              </a:rPr>
              <a:t>Thank you for your attention</a:t>
            </a:r>
            <a:endParaRPr lang="zh-TW" altLang="en-US" sz="5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-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由於有</a:t>
            </a:r>
            <a:r>
              <a:rPr lang="en-US" altLang="zh-TW" dirty="0" err="1" smtClean="0"/>
              <a:t>Logstash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</a:t>
            </a:r>
            <a:r>
              <a:rPr lang="en-US" altLang="zh-TW" dirty="0" smtClean="0"/>
              <a:t>listen</a:t>
            </a:r>
            <a:r>
              <a:rPr lang="zh-TW" altLang="en-US" dirty="0" smtClean="0"/>
              <a:t>所有的檔案，並將檔案一直開啟，若是沒有將檔案關閉的情況下，會發生有權限存取問題</a:t>
            </a:r>
            <a:r>
              <a:rPr lang="en-US" altLang="zh-TW" dirty="0" smtClean="0"/>
              <a:t>(Permission Deny) </a:t>
            </a:r>
            <a:r>
              <a:rPr lang="zh-TW" altLang="en-US" dirty="0" smtClean="0"/>
              <a:t>的問題，在此本組利用</a:t>
            </a:r>
            <a:r>
              <a:rPr lang="en-US" altLang="zh-TW" dirty="0" smtClean="0"/>
              <a:t>Pipe(</a:t>
            </a:r>
            <a:r>
              <a:rPr lang="zh-TW" altLang="en-US" dirty="0" smtClean="0"/>
              <a:t>管線</a:t>
            </a:r>
            <a:r>
              <a:rPr lang="en-US" altLang="zh-TW" dirty="0" smtClean="0"/>
              <a:t>)</a:t>
            </a:r>
            <a:r>
              <a:rPr lang="zh-TW" altLang="en-US" dirty="0" smtClean="0"/>
              <a:t>方式將所有的檔案導入到一個檔案</a:t>
            </a:r>
            <a:r>
              <a:rPr lang="en-US" altLang="zh-TW" dirty="0" smtClean="0"/>
              <a:t>(spam_lorien.tmp)</a:t>
            </a:r>
            <a:r>
              <a:rPr lang="zh-TW" altLang="en-US" dirty="0" smtClean="0"/>
              <a:t>內，再由</a:t>
            </a:r>
            <a:r>
              <a:rPr lang="en-US" altLang="zh-TW" dirty="0" err="1" smtClean="0"/>
              <a:t>Logstash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spam mail</a:t>
            </a:r>
            <a:r>
              <a:rPr lang="zh-TW" altLang="en-US" dirty="0" smtClean="0"/>
              <a:t>內容讀入。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754" y="3848392"/>
            <a:ext cx="5927610" cy="2231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– Filter</a:t>
            </a:r>
            <a:r>
              <a:rPr lang="en-US" altLang="zh-TW" baseline="-25000" dirty="0" smtClean="0"/>
              <a:t> (1/2)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altLang="zh-TW" dirty="0"/>
              <a:t>Spam mail</a:t>
            </a:r>
            <a:r>
              <a:rPr lang="zh-TW" altLang="en-US" dirty="0"/>
              <a:t>的內容，利用</a:t>
            </a:r>
            <a:r>
              <a:rPr lang="en-US" altLang="zh-TW" dirty="0"/>
              <a:t>multiline</a:t>
            </a:r>
            <a:r>
              <a:rPr lang="zh-TW" altLang="en-US" dirty="0"/>
              <a:t>整合成一個</a:t>
            </a:r>
            <a:r>
              <a:rPr lang="en-US" altLang="zh-TW" dirty="0"/>
              <a:t>Message</a:t>
            </a:r>
          </a:p>
          <a:p>
            <a:pPr marL="571500" indent="-457200">
              <a:buAutoNum type="arabicPeriod"/>
            </a:pPr>
            <a:r>
              <a:rPr lang="en-US" altLang="zh-TW" dirty="0"/>
              <a:t>Message </a:t>
            </a:r>
            <a:r>
              <a:rPr lang="zh-TW" altLang="en-US" dirty="0"/>
              <a:t>利用</a:t>
            </a:r>
            <a:r>
              <a:rPr lang="en-US" altLang="zh-TW" dirty="0" err="1"/>
              <a:t>grok</a:t>
            </a:r>
            <a:r>
              <a:rPr lang="zh-TW" altLang="en-US" dirty="0"/>
              <a:t>取出各別的字串並存成新的欄位</a:t>
            </a:r>
            <a:r>
              <a:rPr lang="en-US" altLang="zh-TW" dirty="0"/>
              <a:t>(Filed)</a:t>
            </a:r>
          </a:p>
          <a:p>
            <a:pPr marL="571500" indent="-457200">
              <a:buAutoNum type="arabicPeriod"/>
            </a:pPr>
            <a:r>
              <a:rPr lang="en-US" altLang="zh-TW" dirty="0"/>
              <a:t>Message </a:t>
            </a:r>
            <a:r>
              <a:rPr lang="zh-TW" altLang="en-US" dirty="0"/>
              <a:t>利用</a:t>
            </a:r>
            <a:r>
              <a:rPr lang="en-US" altLang="zh-TW" dirty="0"/>
              <a:t>mutate</a:t>
            </a:r>
            <a:r>
              <a:rPr lang="zh-TW" altLang="en-US" dirty="0"/>
              <a:t>取代想要忽略的字串</a:t>
            </a:r>
            <a:endParaRPr lang="en-US" altLang="zh-TW" dirty="0"/>
          </a:p>
          <a:p>
            <a:pPr marL="571500" indent="-457200">
              <a:buFont typeface="+mj-lt"/>
              <a:buAutoNum type="arabicPeriod"/>
            </a:pPr>
            <a:r>
              <a:rPr lang="en-US" altLang="zh-TW" dirty="0"/>
              <a:t>Message </a:t>
            </a:r>
            <a:r>
              <a:rPr lang="zh-TW" altLang="en-US" dirty="0"/>
              <a:t>利用</a:t>
            </a:r>
            <a:r>
              <a:rPr lang="en-US" altLang="zh-TW" dirty="0"/>
              <a:t>ruby </a:t>
            </a:r>
            <a:r>
              <a:rPr lang="zh-TW" altLang="en-US" dirty="0"/>
              <a:t>做正規化表示</a:t>
            </a:r>
            <a:r>
              <a:rPr lang="en-US" altLang="zh-TW" dirty="0"/>
              <a:t>(Regular Expression, RE)</a:t>
            </a:r>
          </a:p>
          <a:p>
            <a:pPr marL="868680" lvl="1" indent="-457200"/>
            <a:r>
              <a:rPr kumimoji="1" lang="zh-TW" altLang="en-US" dirty="0"/>
              <a:t>透過</a:t>
            </a:r>
            <a:r>
              <a:rPr kumimoji="1" lang="en-US" altLang="zh-TW" dirty="0"/>
              <a:t>scan</a:t>
            </a:r>
            <a:r>
              <a:rPr kumimoji="1" lang="zh-TW" altLang="en-US" dirty="0"/>
              <a:t>的方式，撈取多重資料時，最後一筆雖然有讀取到，卻無法顯示，後透過</a:t>
            </a:r>
            <a:r>
              <a:rPr kumimoji="1" lang="en-US" altLang="zh-TW" dirty="0" err="1"/>
              <a:t>xmi</a:t>
            </a:r>
            <a:r>
              <a:rPr kumimoji="1" lang="zh-TW" altLang="en-US" dirty="0"/>
              <a:t>順利解決</a:t>
            </a:r>
            <a:endParaRPr kumimoji="1" lang="en-US" altLang="zh-TW" dirty="0"/>
          </a:p>
          <a:p>
            <a:pPr marL="571500" indent="-457200">
              <a:buFont typeface="+mj-lt"/>
              <a:buAutoNum type="arabicPeriod"/>
            </a:pP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5135307"/>
            <a:ext cx="8004630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i-FI" altLang="zh-TW" dirty="0" err="1" smtClean="0"/>
              <a:t>event</a:t>
            </a:r>
            <a:r>
              <a:rPr lang="fi-FI" altLang="zh-TW" dirty="0" err="1"/>
              <a:t>["http</a:t>
            </a:r>
            <a:r>
              <a:rPr lang="fi-FI" altLang="zh-TW" dirty="0"/>
              <a:t>"] = </a:t>
            </a:r>
            <a:r>
              <a:rPr lang="fi-FI" altLang="zh-TW" dirty="0" err="1"/>
              <a:t>event["message"]</a:t>
            </a:r>
            <a:r>
              <a:rPr lang="fi-FI" altLang="zh-TW" sz="2400" dirty="0" err="1">
                <a:solidFill>
                  <a:srgbClr val="FF0000"/>
                </a:solidFill>
              </a:rPr>
              <a:t>.scan</a:t>
            </a:r>
            <a:r>
              <a:rPr lang="fi-FI" altLang="zh-TW" dirty="0" err="1"/>
              <a:t>(/(http:\/\/.*?)[\s</a:t>
            </a:r>
            <a:r>
              <a:rPr lang="fi-FI" altLang="zh-TW" dirty="0"/>
              <a:t>|"|&lt;|&gt;|\</a:t>
            </a:r>
            <a:r>
              <a:rPr lang="fi-FI" altLang="zh-TW" dirty="0" err="1"/>
              <a:t>n]/xmi).flatten</a:t>
            </a:r>
            <a:endParaRPr lang="fi-FI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– Filter</a:t>
            </a:r>
            <a:r>
              <a:rPr lang="en-US" altLang="zh-TW" baseline="-25000" dirty="0" smtClean="0"/>
              <a:t> (2/2)</a:t>
            </a:r>
            <a:endParaRPr lang="zh-TW" altLang="en-US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561" y="1915886"/>
            <a:ext cx="8734847" cy="391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0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Logstash</a:t>
            </a:r>
            <a:r>
              <a:rPr lang="en-US" altLang="zh-TW" dirty="0" smtClean="0"/>
              <a:t> Parser –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err="1" smtClean="0"/>
              <a:t>Logstash</a:t>
            </a:r>
            <a:r>
              <a:rPr lang="zh-TW" altLang="en-US" dirty="0" smtClean="0"/>
              <a:t>的資料輸入到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，一定要將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index_type</a:t>
            </a:r>
            <a:r>
              <a:rPr lang="zh-TW" altLang="en-US" dirty="0" smtClean="0"/>
              <a:t>設定。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741" y="2994704"/>
            <a:ext cx="4611687" cy="2694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39"/>
          <a:stretch/>
        </p:blipFill>
        <p:spPr bwMode="auto">
          <a:xfrm>
            <a:off x="4630057" y="1600200"/>
            <a:ext cx="4513943" cy="4941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Top 100 – </a:t>
            </a:r>
            <a:r>
              <a:rPr lang="en-US" altLang="zh-TW" dirty="0" err="1" smtClean="0"/>
              <a:t>Elasticsearch</a:t>
            </a:r>
            <a:r>
              <a:rPr lang="en-US" altLang="zh-TW" dirty="0" smtClean="0"/>
              <a:t> / Sense Plug 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72857" cy="4800600"/>
          </a:xfrm>
        </p:spPr>
        <p:txBody>
          <a:bodyPr/>
          <a:lstStyle/>
          <a:p>
            <a:r>
              <a:rPr lang="zh-TW" altLang="zh-TW" dirty="0" smtClean="0"/>
              <a:t>此法為採用</a:t>
            </a:r>
            <a:r>
              <a:rPr lang="en-US" altLang="zh-TW" dirty="0" smtClean="0"/>
              <a:t>“Sense”</a:t>
            </a:r>
            <a:r>
              <a:rPr lang="zh-TW" altLang="zh-TW" dirty="0" smtClean="0"/>
              <a:t>套件，直接外掛在</a:t>
            </a:r>
            <a:r>
              <a:rPr lang="en-US" altLang="zh-TW" dirty="0" smtClean="0"/>
              <a:t>Chrome Browser</a:t>
            </a:r>
            <a:r>
              <a:rPr lang="zh-TW" altLang="zh-TW" dirty="0" smtClean="0"/>
              <a:t>內</a:t>
            </a:r>
            <a:endParaRPr lang="en-US" altLang="zh-TW" dirty="0"/>
          </a:p>
          <a:p>
            <a:r>
              <a:rPr lang="zh-TW" altLang="zh-TW" dirty="0" smtClean="0"/>
              <a:t>載點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https://chrome.google.com/webstore/detail/sense-beta/lhjgkmllcaadmopgmanpapmpjgmfcfig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79886" y="5679611"/>
            <a:ext cx="1538514" cy="24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– </a:t>
            </a:r>
            <a:r>
              <a:rPr lang="en-US" altLang="zh-TW" dirty="0" err="1" smtClean="0"/>
              <a:t>Kibana</a:t>
            </a:r>
            <a:r>
              <a:rPr lang="en-US" altLang="zh-TW" dirty="0" smtClean="0"/>
              <a:t> </a:t>
            </a:r>
            <a:r>
              <a:rPr lang="en-US" altLang="zh-TW" baseline="-25000" dirty="0" smtClean="0"/>
              <a:t>(1/4)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/>
            <a:r>
              <a:rPr kumimoji="1" lang="zh-TW" altLang="en-US" dirty="0" smtClean="0"/>
              <a:t>要做圖表時，</a:t>
            </a:r>
            <a:r>
              <a:rPr kumimoji="1" lang="en-US" altLang="zh-TW" dirty="0" err="1" smtClean="0"/>
              <a:t>kibana</a:t>
            </a:r>
            <a:r>
              <a:rPr kumimoji="1" lang="zh-TW" altLang="en-US" dirty="0" smtClean="0"/>
              <a:t>會將某些屬性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例如：人名、檔案名稱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自動作</a:t>
            </a:r>
            <a:r>
              <a:rPr kumimoji="1" lang="en-US" altLang="zh-TW" dirty="0" smtClean="0"/>
              <a:t>analysis</a:t>
            </a:r>
            <a:r>
              <a:rPr kumimoji="1" lang="zh-TW" altLang="en-US" dirty="0" smtClean="0"/>
              <a:t>的動作，將同一資料切成多段，因此在</a:t>
            </a:r>
            <a:r>
              <a:rPr kumimoji="1" lang="en-US" altLang="zh-TW" dirty="0" smtClean="0"/>
              <a:t>parser</a:t>
            </a:r>
            <a:r>
              <a:rPr kumimoji="1" lang="zh-TW" altLang="en-US" dirty="0" smtClean="0"/>
              <a:t>資料之前，需要設定為</a:t>
            </a:r>
            <a:r>
              <a:rPr kumimoji="1" lang="en-US" altLang="zh-TW" dirty="0" err="1" smtClean="0"/>
              <a:t>not_analysis</a:t>
            </a:r>
            <a:endParaRPr kumimoji="1" lang="en-US" altLang="zh-TW" dirty="0" smtClean="0"/>
          </a:p>
        </p:txBody>
      </p:sp>
      <p:pic>
        <p:nvPicPr>
          <p:cNvPr id="5" name="圖片 4" descr="螢幕快照 2015-05-10 下午10.37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8" y="4079720"/>
            <a:ext cx="7480300" cy="66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6297855" y="3879140"/>
            <a:ext cx="1558096" cy="116536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 descr="螢幕快照 2015-05-10 下午10.4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54" y="4447609"/>
            <a:ext cx="3352800" cy="119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0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楚">
  <a:themeElements>
    <a:clrScheme name="清楚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楚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清楚.thmx</Template>
  <TotalTime>426</TotalTime>
  <Words>1329</Words>
  <Application>Microsoft Office PowerPoint</Application>
  <PresentationFormat>如螢幕大小 (4:3)</PresentationFormat>
  <Paragraphs>258</Paragraphs>
  <Slides>31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清楚</vt:lpstr>
      <vt:lpstr>Big Data analysis – Homework 1</vt:lpstr>
      <vt:lpstr>Agenda</vt:lpstr>
      <vt:lpstr>Dataset Source</vt:lpstr>
      <vt:lpstr>Logstash Parser - Input</vt:lpstr>
      <vt:lpstr>Logstash Parser – Filter (1/2)</vt:lpstr>
      <vt:lpstr>Logstash Parser – Filter (2/2)</vt:lpstr>
      <vt:lpstr>Logstash Parser – Output</vt:lpstr>
      <vt:lpstr>Top 100 – Elasticsearch / Sense Plug in</vt:lpstr>
      <vt:lpstr>Visualization – Kibana (1/4)</vt:lpstr>
      <vt:lpstr>Visualization – Kibana (2/4)</vt:lpstr>
      <vt:lpstr>Visualization – Kibana (3/4)</vt:lpstr>
      <vt:lpstr>Visualization – Kibana (4/4)</vt:lpstr>
      <vt:lpstr>Extract 5 Attributes (1/2) </vt:lpstr>
      <vt:lpstr>Extract 5 Attributes (2/2) </vt:lpstr>
      <vt:lpstr>Labeling (1/2) </vt:lpstr>
      <vt:lpstr>Labeling (2/2) </vt:lpstr>
      <vt:lpstr>K-mean質心</vt:lpstr>
      <vt:lpstr>BigData_HW2</vt:lpstr>
      <vt:lpstr>Agenda</vt:lpstr>
      <vt:lpstr>資料來源</vt:lpstr>
      <vt:lpstr>開發環境</vt:lpstr>
      <vt:lpstr>Labeling</vt:lpstr>
      <vt:lpstr>Spark Share SVM - 取1%</vt:lpstr>
      <vt:lpstr>使用 Latent Dirichlet Allocation(LDA)</vt:lpstr>
      <vt:lpstr>Kmeans(分2群)</vt:lpstr>
      <vt:lpstr>不同分群數目</vt:lpstr>
      <vt:lpstr>Spark Share SVM - 取1%(使用JAVA)</vt:lpstr>
      <vt:lpstr>Spark Share SVM - 取10%</vt:lpstr>
      <vt:lpstr>10%(使用LDA) - Out of memory!!!</vt:lpstr>
      <vt:lpstr>Spark Share SVM - 取10%(使用JAVA)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</dc:creator>
  <cp:lastModifiedBy>jj</cp:lastModifiedBy>
  <cp:revision>78</cp:revision>
  <dcterms:created xsi:type="dcterms:W3CDTF">2015-04-27T09:49:03Z</dcterms:created>
  <dcterms:modified xsi:type="dcterms:W3CDTF">2015-06-17T16:20:49Z</dcterms:modified>
</cp:coreProperties>
</file>