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63" r:id="rId3"/>
    <p:sldId id="274" r:id="rId4"/>
    <p:sldId id="264" r:id="rId5"/>
    <p:sldId id="270" r:id="rId6"/>
    <p:sldId id="281" r:id="rId7"/>
    <p:sldId id="266" r:id="rId8"/>
    <p:sldId id="267" r:id="rId9"/>
    <p:sldId id="261" r:id="rId10"/>
    <p:sldId id="268" r:id="rId11"/>
    <p:sldId id="271" r:id="rId12"/>
    <p:sldId id="272" r:id="rId13"/>
    <p:sldId id="279" r:id="rId14"/>
    <p:sldId id="280" r:id="rId15"/>
    <p:sldId id="275" r:id="rId16"/>
    <p:sldId id="278" r:id="rId17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672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 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pPr/>
              <a:t>15/5/17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pPr/>
              <a:t>15/5/17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pPr/>
              <a:t>15/5/17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pPr/>
              <a:t>15/5/17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pPr/>
              <a:t>15/5/17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pPr/>
              <a:t>15/5/17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pPr/>
              <a:t>15/5/17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pPr/>
              <a:t>15/5/17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pPr/>
              <a:t>15/5/17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pPr/>
              <a:t>15/5/17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pPr/>
              <a:t>15/5/17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A81A459-E776-7B40-AAC7-C31A505C27D3}" type="datetimeFigureOut">
              <a:rPr kumimoji="1" lang="zh-TW" altLang="en-US" smtClean="0"/>
              <a:pPr/>
              <a:t>15/5/17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ntroubled.org/spa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60812" y="1371600"/>
            <a:ext cx="8788219" cy="1927225"/>
          </a:xfrm>
        </p:spPr>
        <p:txBody>
          <a:bodyPr/>
          <a:lstStyle/>
          <a:p>
            <a:r>
              <a:rPr lang="zh-TW" altLang="zh-TW" sz="4000" dirty="0" smtClean="0">
                <a:latin typeface="+mn-lt"/>
                <a:ea typeface="+mn-ea"/>
              </a:rPr>
              <a:t>B</a:t>
            </a:r>
            <a:r>
              <a:rPr lang="en-US" altLang="zh-TW" sz="4000" dirty="0" err="1" smtClean="0">
                <a:latin typeface="+mn-lt"/>
                <a:ea typeface="+mn-ea"/>
              </a:rPr>
              <a:t>ig</a:t>
            </a:r>
            <a:r>
              <a:rPr lang="zh-TW" altLang="en-US" sz="4000" dirty="0" smtClean="0">
                <a:latin typeface="+mn-lt"/>
                <a:ea typeface="+mn-ea"/>
              </a:rPr>
              <a:t> </a:t>
            </a:r>
            <a:r>
              <a:rPr lang="en-US" altLang="zh-TW" sz="4000" dirty="0" smtClean="0">
                <a:latin typeface="+mn-lt"/>
                <a:ea typeface="+mn-ea"/>
              </a:rPr>
              <a:t>Data</a:t>
            </a:r>
            <a:r>
              <a:rPr lang="zh-TW" altLang="en-US" sz="4000" dirty="0" smtClean="0">
                <a:latin typeface="+mn-lt"/>
                <a:ea typeface="+mn-ea"/>
              </a:rPr>
              <a:t> </a:t>
            </a:r>
            <a:r>
              <a:rPr lang="en-US" altLang="zh-TW" sz="4000" dirty="0" smtClean="0">
                <a:latin typeface="+mn-lt"/>
                <a:ea typeface="+mn-ea"/>
              </a:rPr>
              <a:t>analysis</a:t>
            </a:r>
            <a:r>
              <a:rPr lang="zh-TW" altLang="en-US" sz="4000" dirty="0" smtClean="0">
                <a:latin typeface="+mn-lt"/>
                <a:ea typeface="+mn-ea"/>
              </a:rPr>
              <a:t> </a:t>
            </a:r>
            <a:r>
              <a:rPr lang="en-US" altLang="zh-TW" sz="4000" dirty="0" smtClean="0">
                <a:latin typeface="+mn-lt"/>
                <a:ea typeface="+mn-ea"/>
              </a:rPr>
              <a:t>– </a:t>
            </a:r>
            <a:r>
              <a:rPr lang="en-US" altLang="zh-TW" sz="4000" dirty="0">
                <a:latin typeface="+mn-lt"/>
                <a:ea typeface="+mn-ea"/>
              </a:rPr>
              <a:t>Homework 1</a:t>
            </a:r>
            <a:endParaRPr lang="zh-TW" altLang="en-US" sz="4000" dirty="0">
              <a:latin typeface="+mn-lt"/>
              <a:ea typeface="+mn-ea"/>
            </a:endParaRPr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777400"/>
          </a:xfrm>
        </p:spPr>
        <p:txBody>
          <a:bodyPr>
            <a:normAutofit fontScale="92500" lnSpcReduction="20000"/>
          </a:bodyPr>
          <a:lstStyle/>
          <a:p>
            <a:r>
              <a:rPr lang="zh-CHT" altLang="en-US" dirty="0"/>
              <a:t>游春傑</a:t>
            </a:r>
            <a:r>
              <a:rPr lang="en-US" altLang="zh-CHT" dirty="0"/>
              <a:t>:D10315001</a:t>
            </a:r>
          </a:p>
          <a:p>
            <a:r>
              <a:rPr lang="zh-CHT" altLang="en-US" dirty="0"/>
              <a:t>薛聿明</a:t>
            </a:r>
            <a:r>
              <a:rPr lang="en-US" altLang="zh-CHT" dirty="0"/>
              <a:t>:D10307009</a:t>
            </a:r>
          </a:p>
          <a:p>
            <a:r>
              <a:rPr lang="zh-CHT" altLang="en-US" dirty="0"/>
              <a:t>楊承翰</a:t>
            </a:r>
            <a:r>
              <a:rPr lang="en-US" altLang="zh-CHT" dirty="0"/>
              <a:t>:M10209106</a:t>
            </a:r>
          </a:p>
          <a:p>
            <a:r>
              <a:rPr lang="zh-TW" altLang="en-US" dirty="0"/>
              <a:t>程于真</a:t>
            </a:r>
            <a:r>
              <a:rPr lang="en-US" altLang="zh-TW" dirty="0"/>
              <a:t>:</a:t>
            </a:r>
            <a:r>
              <a:rPr lang="en-US" altLang="zh-TW" dirty="0"/>
              <a:t>M10307206</a:t>
            </a:r>
          </a:p>
          <a:p>
            <a:r>
              <a:rPr lang="zh-TW" altLang="en-US" dirty="0"/>
              <a:t>吳致芳</a:t>
            </a:r>
            <a:r>
              <a:rPr lang="en-US" altLang="zh-TW" dirty="0"/>
              <a:t>:M10309103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59202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Visualization – </a:t>
            </a:r>
            <a:r>
              <a:rPr lang="en-US" altLang="zh-TW" dirty="0" err="1" smtClean="0"/>
              <a:t>Kibana</a:t>
            </a:r>
            <a:r>
              <a:rPr lang="en-US" altLang="zh-TW" dirty="0" smtClean="0"/>
              <a:t> </a:t>
            </a:r>
            <a:r>
              <a:rPr lang="en-US" altLang="zh-TW" baseline="-25000" dirty="0" smtClean="0"/>
              <a:t>(2</a:t>
            </a:r>
            <a:r>
              <a:rPr lang="en-US" altLang="zh-TW" baseline="-25000" dirty="0" smtClean="0"/>
              <a:t>/</a:t>
            </a:r>
            <a:r>
              <a:rPr lang="en-US" altLang="zh-TW" baseline="-25000" dirty="0" smtClean="0"/>
              <a:t>4</a:t>
            </a:r>
            <a:r>
              <a:rPr lang="en-US" altLang="zh-TW" baseline="-25000" dirty="0" smtClean="0"/>
              <a:t>)</a:t>
            </a:r>
            <a:endParaRPr lang="zh-TW" altLang="en-US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範列程式</a:t>
            </a:r>
            <a:r>
              <a:rPr lang="en-US" altLang="zh-TW" dirty="0" smtClean="0"/>
              <a:t> – </a:t>
            </a:r>
            <a:r>
              <a:rPr lang="zh-TW" altLang="en-US" dirty="0" smtClean="0"/>
              <a:t>修改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之欄位屬性；在輸入資料到</a:t>
            </a:r>
            <a:r>
              <a:rPr lang="en-US" altLang="zh-TW" dirty="0" err="1" smtClean="0"/>
              <a:t>Elasticsearch</a:t>
            </a:r>
            <a:r>
              <a:rPr lang="zh-TW" altLang="en-US" dirty="0" smtClean="0"/>
              <a:t>前，就必須要將欄位屬性設定完成。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5233" y="2409371"/>
            <a:ext cx="4898056" cy="420188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Visualization – </a:t>
            </a:r>
            <a:r>
              <a:rPr lang="en-US" altLang="zh-TW" dirty="0" err="1" smtClean="0"/>
              <a:t>Kibana</a:t>
            </a:r>
            <a:r>
              <a:rPr lang="en-US" altLang="zh-TW" dirty="0" smtClean="0"/>
              <a:t> </a:t>
            </a:r>
            <a:r>
              <a:rPr lang="en-US" altLang="zh-TW" baseline="-25000" dirty="0" smtClean="0"/>
              <a:t>(3/4)</a:t>
            </a:r>
            <a:endParaRPr lang="zh-TW" altLang="en-US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2686" y="1600200"/>
            <a:ext cx="7620000" cy="4800600"/>
          </a:xfrm>
        </p:spPr>
        <p:txBody>
          <a:bodyPr/>
          <a:lstStyle/>
          <a:p>
            <a:r>
              <a:rPr lang="zh-TW" altLang="en-US" smtClean="0"/>
              <a:t>錯誤範例：未</a:t>
            </a:r>
            <a:r>
              <a:rPr lang="zh-TW" altLang="en-US" dirty="0" smtClean="0"/>
              <a:t>修改屬性前，人名被切成不同</a:t>
            </a:r>
            <a:r>
              <a:rPr lang="zh-TW" altLang="en-US" smtClean="0"/>
              <a:t>資料段</a:t>
            </a:r>
            <a:endParaRPr lang="zh-TW" altLang="en-US" dirty="0"/>
          </a:p>
        </p:txBody>
      </p:sp>
      <p:pic>
        <p:nvPicPr>
          <p:cNvPr id="7" name="圖片 6" descr="螢幕快照 2015-05-17 上午11.01.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65920"/>
            <a:ext cx="7590971" cy="4489739"/>
          </a:xfrm>
          <a:prstGeom prst="rect">
            <a:avLst/>
          </a:prstGeom>
        </p:spPr>
      </p:pic>
      <p:pic>
        <p:nvPicPr>
          <p:cNvPr id="6" name="圖片 5" descr="螢幕快照 2015-05-17 上午11.01.4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546" b="10258"/>
          <a:stretch/>
        </p:blipFill>
        <p:spPr>
          <a:xfrm>
            <a:off x="2945536" y="2341550"/>
            <a:ext cx="5957449" cy="2292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矩形 7"/>
          <p:cNvSpPr/>
          <p:nvPr/>
        </p:nvSpPr>
        <p:spPr>
          <a:xfrm>
            <a:off x="3323862" y="3152737"/>
            <a:ext cx="5579123" cy="148118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Visualization – </a:t>
            </a:r>
            <a:r>
              <a:rPr lang="en-US" altLang="zh-TW" dirty="0" err="1" smtClean="0"/>
              <a:t>Kibana</a:t>
            </a:r>
            <a:r>
              <a:rPr lang="en-US" altLang="zh-TW" dirty="0" smtClean="0"/>
              <a:t> </a:t>
            </a:r>
            <a:r>
              <a:rPr lang="en-US" altLang="zh-TW" baseline="-25000" dirty="0" smtClean="0"/>
              <a:t>(4/4)</a:t>
            </a:r>
            <a:endParaRPr lang="zh-TW" altLang="en-US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2686" y="1600200"/>
            <a:ext cx="7620000" cy="4800600"/>
          </a:xfrm>
        </p:spPr>
        <p:txBody>
          <a:bodyPr/>
          <a:lstStyle/>
          <a:p>
            <a:r>
              <a:rPr lang="zh-TW" altLang="en-US" dirty="0" smtClean="0"/>
              <a:t>修改屬性後，人名視為同一筆資料</a:t>
            </a:r>
            <a:endParaRPr lang="zh-TW" altLang="en-US" dirty="0"/>
          </a:p>
        </p:txBody>
      </p:sp>
      <p:pic>
        <p:nvPicPr>
          <p:cNvPr id="4" name="圖片 3" descr="delivert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88" y="2119087"/>
            <a:ext cx="7614012" cy="4651829"/>
          </a:xfrm>
          <a:prstGeom prst="rect">
            <a:avLst/>
          </a:prstGeom>
        </p:spPr>
      </p:pic>
      <p:pic>
        <p:nvPicPr>
          <p:cNvPr id="5" name="圖片 4" descr="deliverto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95457" y="2105577"/>
            <a:ext cx="4976340" cy="2582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4039980" y="2783055"/>
            <a:ext cx="4431818" cy="185086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Extract 5 Attributes </a:t>
            </a:r>
            <a:r>
              <a:rPr lang="en-US" altLang="zh-TW" baseline="-25000" dirty="0"/>
              <a:t>(1/2) </a:t>
            </a:r>
            <a:endParaRPr lang="zh-TW" altLang="en-US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2686" y="1357020"/>
            <a:ext cx="8244114" cy="4800600"/>
          </a:xfrm>
        </p:spPr>
        <p:txBody>
          <a:bodyPr/>
          <a:lstStyle/>
          <a:p>
            <a:r>
              <a:rPr lang="en-US" altLang="zh-TW" dirty="0">
                <a:latin typeface="+mn-ea"/>
              </a:rPr>
              <a:t>Totally, extracting  </a:t>
            </a:r>
            <a:r>
              <a:rPr lang="en-US" altLang="zh-TW" b="1" dirty="0">
                <a:solidFill>
                  <a:srgbClr val="FF0000"/>
                </a:solidFill>
                <a:latin typeface="+mn-ea"/>
              </a:rPr>
              <a:t>seven</a:t>
            </a:r>
            <a:r>
              <a:rPr lang="en-US" altLang="zh-TW" dirty="0">
                <a:latin typeface="+mn-ea"/>
              </a:rPr>
              <a:t> attributes by sense plug in</a:t>
            </a:r>
          </a:p>
          <a:p>
            <a:pPr lvl="1"/>
            <a:r>
              <a:rPr lang="en-US" altLang="zh-TW" sz="1800" dirty="0">
                <a:latin typeface="+mn-ea"/>
              </a:rPr>
              <a:t>Source IP (</a:t>
            </a:r>
            <a:r>
              <a:rPr lang="en-US" altLang="zh-TW" sz="1800" dirty="0" err="1">
                <a:latin typeface="+mn-ea"/>
              </a:rPr>
              <a:t>ip</a:t>
            </a:r>
            <a:r>
              <a:rPr lang="en-US" altLang="zh-TW" sz="1800" dirty="0">
                <a:latin typeface="+mn-ea"/>
              </a:rPr>
              <a:t>)</a:t>
            </a:r>
          </a:p>
          <a:p>
            <a:pPr lvl="1"/>
            <a:r>
              <a:rPr lang="en-US" altLang="zh-TW" sz="1800" dirty="0">
                <a:latin typeface="+mn-ea"/>
              </a:rPr>
              <a:t>Spam mail</a:t>
            </a:r>
            <a:r>
              <a:rPr lang="zh-TW" altLang="en-US" sz="1800" dirty="0">
                <a:latin typeface="+mn-ea"/>
              </a:rPr>
              <a:t>編碼方式</a:t>
            </a:r>
            <a:r>
              <a:rPr lang="en-US" altLang="zh-TW" sz="1800" dirty="0">
                <a:latin typeface="+mn-ea"/>
              </a:rPr>
              <a:t>(charset)</a:t>
            </a:r>
          </a:p>
          <a:p>
            <a:pPr lvl="1"/>
            <a:r>
              <a:rPr lang="en-US" altLang="zh-TW" sz="1800" dirty="0">
                <a:latin typeface="+mn-ea"/>
              </a:rPr>
              <a:t>Delivered to</a:t>
            </a:r>
            <a:r>
              <a:rPr lang="zh-TW" altLang="en-US" sz="1800" dirty="0">
                <a:latin typeface="+mn-ea"/>
              </a:rPr>
              <a:t>後面的網址 </a:t>
            </a:r>
            <a:r>
              <a:rPr lang="en-US" altLang="zh-TW" sz="1800" dirty="0">
                <a:latin typeface="+mn-ea"/>
              </a:rPr>
              <a:t>(delivered-to)</a:t>
            </a:r>
            <a:endParaRPr lang="zh-TW" altLang="en-US" sz="1800" dirty="0">
              <a:latin typeface="+mn-ea"/>
            </a:endParaRPr>
          </a:p>
          <a:p>
            <a:pPr lvl="1"/>
            <a:r>
              <a:rPr lang="en-US" altLang="zh-TW" sz="1800" dirty="0">
                <a:latin typeface="+mn-ea"/>
              </a:rPr>
              <a:t>http</a:t>
            </a:r>
            <a:r>
              <a:rPr lang="zh-TW" altLang="en-US" sz="1800" dirty="0">
                <a:latin typeface="+mn-ea"/>
              </a:rPr>
              <a:t>的格式或純文字 </a:t>
            </a:r>
            <a:r>
              <a:rPr lang="en-US" altLang="zh-TW" sz="1800" dirty="0">
                <a:latin typeface="+mn-ea"/>
              </a:rPr>
              <a:t>(</a:t>
            </a:r>
            <a:r>
              <a:rPr lang="en-US" altLang="zh-TW" sz="1800" dirty="0" err="1">
                <a:latin typeface="+mn-ea"/>
              </a:rPr>
              <a:t>content_type</a:t>
            </a:r>
            <a:r>
              <a:rPr lang="en-US" altLang="zh-TW" sz="1800" dirty="0">
                <a:latin typeface="+mn-ea"/>
              </a:rPr>
              <a:t>)</a:t>
            </a:r>
          </a:p>
          <a:p>
            <a:pPr lvl="1"/>
            <a:r>
              <a:rPr lang="zh-TW" altLang="en-US" sz="1800" dirty="0">
                <a:latin typeface="+mn-ea"/>
              </a:rPr>
              <a:t>h</a:t>
            </a:r>
            <a:r>
              <a:rPr lang="en-US" altLang="zh-TW" sz="1800" dirty="0" err="1">
                <a:latin typeface="+mn-ea"/>
              </a:rPr>
              <a:t>ttp</a:t>
            </a:r>
            <a:r>
              <a:rPr lang="zh-TW" altLang="en-US" sz="1800" dirty="0">
                <a:latin typeface="+mn-ea"/>
              </a:rPr>
              <a:t>的網址 </a:t>
            </a:r>
            <a:r>
              <a:rPr lang="en-US" altLang="zh-TW" sz="1800" dirty="0">
                <a:latin typeface="+mn-ea"/>
              </a:rPr>
              <a:t>(http)</a:t>
            </a:r>
          </a:p>
          <a:p>
            <a:pPr lvl="1"/>
            <a:r>
              <a:rPr lang="zh-TW" altLang="en-US" sz="1800" dirty="0">
                <a:latin typeface="+mn-ea"/>
              </a:rPr>
              <a:t>是否有檔案名稱 </a:t>
            </a:r>
            <a:r>
              <a:rPr lang="en-US" altLang="zh-TW" sz="1800" dirty="0">
                <a:latin typeface="+mn-ea"/>
              </a:rPr>
              <a:t>(</a:t>
            </a:r>
            <a:r>
              <a:rPr lang="en-US" altLang="zh-TW" sz="1800" dirty="0" err="1">
                <a:latin typeface="+mn-ea"/>
              </a:rPr>
              <a:t>file_name</a:t>
            </a:r>
            <a:r>
              <a:rPr lang="en-US" altLang="zh-TW" sz="1800" dirty="0">
                <a:latin typeface="+mn-ea"/>
              </a:rPr>
              <a:t>)</a:t>
            </a:r>
            <a:endParaRPr lang="zh-TW" altLang="en-US" sz="1800" dirty="0">
              <a:latin typeface="+mn-ea"/>
            </a:endParaRPr>
          </a:p>
          <a:p>
            <a:pPr lvl="1"/>
            <a:r>
              <a:rPr lang="zh-TW" altLang="en-US" sz="1800" dirty="0">
                <a:latin typeface="+mn-ea"/>
              </a:rPr>
              <a:t>檔案大小 </a:t>
            </a:r>
            <a:r>
              <a:rPr lang="en-US" altLang="zh-TW" sz="1800" dirty="0">
                <a:latin typeface="+mn-ea"/>
              </a:rPr>
              <a:t>(</a:t>
            </a:r>
            <a:r>
              <a:rPr lang="en-US" altLang="zh-TW" sz="1800" dirty="0" err="1">
                <a:latin typeface="+mn-ea"/>
              </a:rPr>
              <a:t>file_length</a:t>
            </a:r>
            <a:r>
              <a:rPr lang="en-US" altLang="zh-TW" sz="1800" dirty="0">
                <a:latin typeface="+mn-ea"/>
              </a:rPr>
              <a:t>)</a:t>
            </a:r>
            <a:endParaRPr lang="zh-TW" altLang="en-US" sz="1800" dirty="0">
              <a:latin typeface="+mn-ea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965" y="4161072"/>
            <a:ext cx="7467600" cy="2642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9090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Extract 5 Attributes </a:t>
            </a:r>
            <a:r>
              <a:rPr lang="en-US" altLang="zh-TW" baseline="-25000" dirty="0" smtClean="0"/>
              <a:t>(</a:t>
            </a:r>
            <a:r>
              <a:rPr lang="en-US" altLang="zh-TW" baseline="-25000" dirty="0" smtClean="0"/>
              <a:t>2</a:t>
            </a:r>
            <a:r>
              <a:rPr lang="en-US" altLang="zh-TW" baseline="-25000" dirty="0" smtClean="0"/>
              <a:t>/</a:t>
            </a:r>
            <a:r>
              <a:rPr lang="en-US" altLang="zh-TW" baseline="-25000" dirty="0"/>
              <a:t>2) </a:t>
            </a:r>
            <a:endParaRPr lang="zh-TW" altLang="en-US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2686" y="1357020"/>
            <a:ext cx="8244114" cy="4800600"/>
          </a:xfrm>
        </p:spPr>
        <p:txBody>
          <a:bodyPr/>
          <a:lstStyle/>
          <a:p>
            <a:r>
              <a:rPr lang="en-US" altLang="zh-TW" dirty="0">
                <a:latin typeface="+mn-ea"/>
              </a:rPr>
              <a:t>Extract five attributes by sense plug in</a:t>
            </a:r>
          </a:p>
        </p:txBody>
      </p:sp>
      <p:pic>
        <p:nvPicPr>
          <p:cNvPr id="6" name="圖片 5" descr="螢幕快照 2015-05-17 下午1.11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6943"/>
            <a:ext cx="91440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06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Labeling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Labling</a:t>
            </a:r>
            <a:r>
              <a:rPr lang="en-US" altLang="zh-TW" dirty="0" smtClean="0"/>
              <a:t> </a:t>
            </a:r>
            <a:r>
              <a:rPr lang="en-US" altLang="zh-TW" dirty="0"/>
              <a:t>5 </a:t>
            </a:r>
            <a:r>
              <a:rPr lang="en-US" altLang="zh-TW" dirty="0" smtClean="0"/>
              <a:t>Attributes</a:t>
            </a:r>
          </a:p>
          <a:p>
            <a:pPr lvl="1"/>
            <a:r>
              <a:rPr kumimoji="1" lang="en-US" altLang="zh-TW" dirty="0" smtClean="0"/>
              <a:t>ch</a:t>
            </a:r>
            <a:r>
              <a:rPr kumimoji="1" lang="en-US" altLang="zh-TW" dirty="0" smtClean="0"/>
              <a:t>arset</a:t>
            </a:r>
            <a:r>
              <a:rPr kumimoji="1" lang="zh-TW" altLang="en-US" dirty="0" smtClean="0"/>
              <a:t> </a:t>
            </a:r>
            <a:endParaRPr kumimoji="1" lang="en-US" altLang="zh-TW" dirty="0" smtClean="0"/>
          </a:p>
          <a:p>
            <a:pPr lvl="1"/>
            <a:r>
              <a:rPr kumimoji="1" lang="en-US" altLang="zh-TW" dirty="0" err="1" smtClean="0"/>
              <a:t>content_type</a:t>
            </a:r>
            <a:endParaRPr kumimoji="1" lang="en-US" altLang="zh-TW" dirty="0" smtClean="0"/>
          </a:p>
          <a:p>
            <a:pPr lvl="1"/>
            <a:r>
              <a:rPr kumimoji="1" lang="en-US" altLang="zh-TW" dirty="0" err="1" smtClean="0"/>
              <a:t>delivered_to</a:t>
            </a:r>
            <a:endParaRPr kumimoji="1" lang="en-US" altLang="zh-TW" dirty="0"/>
          </a:p>
          <a:p>
            <a:pPr lvl="1"/>
            <a:r>
              <a:rPr kumimoji="1" lang="en-US" altLang="zh-TW" dirty="0" err="1" smtClean="0"/>
              <a:t>file_name</a:t>
            </a:r>
            <a:endParaRPr kumimoji="1" lang="en-US" altLang="zh-TW" dirty="0"/>
          </a:p>
          <a:p>
            <a:pPr lvl="1"/>
            <a:r>
              <a:rPr kumimoji="1" lang="zh-TW" altLang="en-US" dirty="0" smtClean="0"/>
              <a:t>收件人</a:t>
            </a:r>
            <a:r>
              <a:rPr kumimoji="1" lang="en-US" altLang="zh-TW" dirty="0" smtClean="0"/>
              <a:t>(</a:t>
            </a:r>
            <a:r>
              <a:rPr kumimoji="1" lang="en-US" altLang="zh-TW" dirty="0" smtClean="0"/>
              <a:t>to</a:t>
            </a:r>
            <a:r>
              <a:rPr kumimoji="1" lang="en-US" altLang="zh-TW" dirty="0" smtClean="0"/>
              <a:t>)</a:t>
            </a:r>
            <a:endParaRPr kumimoji="1" lang="en-US" altLang="zh-TW" dirty="0"/>
          </a:p>
          <a:p>
            <a:pPr lvl="1"/>
            <a:endParaRPr kumimoji="1" lang="zh-TW" altLang="en-US" dirty="0"/>
          </a:p>
        </p:txBody>
      </p:sp>
      <p:pic>
        <p:nvPicPr>
          <p:cNvPr id="4" name="圖片 3" descr="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7"/>
          <a:stretch/>
        </p:blipFill>
        <p:spPr>
          <a:xfrm>
            <a:off x="0" y="4039481"/>
            <a:ext cx="9144000" cy="198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59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138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/>
            <a:r>
              <a:rPr lang="zh-TW" altLang="en-US" dirty="0" smtClean="0">
                <a:latin typeface="+mn-ea"/>
              </a:rPr>
              <a:t>第一部分</a:t>
            </a:r>
            <a:r>
              <a:rPr lang="zh-TW" altLang="en-US" dirty="0" smtClean="0">
                <a:latin typeface="+mn-ea"/>
              </a:rPr>
              <a:t>：</a:t>
            </a:r>
            <a:r>
              <a:rPr lang="en-US" altLang="zh-TW" dirty="0" smtClean="0">
                <a:latin typeface="+mn-ea"/>
              </a:rPr>
              <a:t> </a:t>
            </a:r>
          </a:p>
          <a:p>
            <a:pPr marL="388620" lvl="1" indent="0">
              <a:buNone/>
            </a:pPr>
            <a:r>
              <a:rPr lang="zh-TW" altLang="en-US" dirty="0" smtClean="0">
                <a:latin typeface="+mn-ea"/>
              </a:rPr>
              <a:t>載入</a:t>
            </a:r>
            <a:r>
              <a:rPr lang="en-US" altLang="zh-TW" dirty="0" smtClean="0">
                <a:latin typeface="+mn-ea"/>
              </a:rPr>
              <a:t>SPAM ARCHIVE(</a:t>
            </a:r>
            <a:r>
              <a:rPr lang="en-US" altLang="zh-TW" dirty="0" smtClean="0">
                <a:latin typeface="+mn-ea"/>
                <a:hlinkClick r:id="rId2"/>
              </a:rPr>
              <a:t>http://untroubled.org/spam/</a:t>
            </a:r>
            <a:r>
              <a:rPr lang="en-US" altLang="zh-TW" dirty="0" smtClean="0">
                <a:latin typeface="+mn-ea"/>
              </a:rPr>
              <a:t>)</a:t>
            </a:r>
            <a:r>
              <a:rPr lang="zh-TW" altLang="en-US" dirty="0" smtClean="0">
                <a:latin typeface="+mn-ea"/>
              </a:rPr>
              <a:t>從</a:t>
            </a:r>
            <a:r>
              <a:rPr lang="en-US" altLang="zh-TW" dirty="0" smtClean="0">
                <a:latin typeface="+mn-ea"/>
              </a:rPr>
              <a:t>2010~2015</a:t>
            </a:r>
            <a:r>
              <a:rPr lang="zh-TW" altLang="en-US" dirty="0" smtClean="0">
                <a:latin typeface="+mn-ea"/>
              </a:rPr>
              <a:t>年的資料至</a:t>
            </a:r>
            <a:r>
              <a:rPr lang="en-US" altLang="zh-TW" dirty="0" err="1" smtClean="0">
                <a:latin typeface="+mn-ea"/>
              </a:rPr>
              <a:t>ElasticSearch</a:t>
            </a:r>
            <a:r>
              <a:rPr lang="zh-TW" altLang="en-US" dirty="0" smtClean="0">
                <a:latin typeface="+mn-ea"/>
              </a:rPr>
              <a:t>，不需要全部的資料載入，請採用</a:t>
            </a:r>
            <a:r>
              <a:rPr lang="en-US" altLang="zh-TW" dirty="0" err="1" smtClean="0">
                <a:latin typeface="+mn-ea"/>
              </a:rPr>
              <a:t>LogStash</a:t>
            </a:r>
            <a:r>
              <a:rPr lang="zh-TW" altLang="en-US" dirty="0" smtClean="0">
                <a:latin typeface="+mn-ea"/>
              </a:rPr>
              <a:t>進行資料拋轉的工作</a:t>
            </a:r>
            <a:r>
              <a:rPr lang="zh-TW" altLang="en-US" dirty="0" smtClean="0">
                <a:latin typeface="+mn-ea"/>
              </a:rPr>
              <a:t>。</a:t>
            </a:r>
            <a:endParaRPr lang="en-US" altLang="zh-TW" dirty="0">
              <a:latin typeface="+mn-ea"/>
            </a:endParaRPr>
          </a:p>
          <a:p>
            <a:pPr marL="845820" lvl="1" indent="-457200">
              <a:buFont typeface="+mj-lt"/>
              <a:buAutoNum type="alphaLcParenR"/>
            </a:pPr>
            <a:r>
              <a:rPr lang="zh-TW" altLang="en-US" dirty="0" smtClean="0">
                <a:latin typeface="+mn-ea"/>
              </a:rPr>
              <a:t>請繳交所</a:t>
            </a:r>
            <a:r>
              <a:rPr lang="zh-TW" altLang="en-US" dirty="0" smtClean="0">
                <a:latin typeface="+mn-ea"/>
              </a:rPr>
              <a:t>採用的</a:t>
            </a:r>
            <a:r>
              <a:rPr lang="en-US" altLang="zh-TW" dirty="0" err="1" smtClean="0">
                <a:latin typeface="+mn-ea"/>
              </a:rPr>
              <a:t>LogStash</a:t>
            </a:r>
            <a:r>
              <a:rPr lang="en-US" altLang="zh-TW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Parser</a:t>
            </a:r>
          </a:p>
          <a:p>
            <a:pPr marL="845820" lvl="1" indent="-457200">
              <a:buFont typeface="+mj-lt"/>
              <a:buAutoNum type="alphaLcParenR"/>
            </a:pPr>
            <a:r>
              <a:rPr lang="zh-TW" altLang="en-US" dirty="0" smtClean="0">
                <a:latin typeface="+mn-ea"/>
              </a:rPr>
              <a:t>請給予這段</a:t>
            </a:r>
            <a:r>
              <a:rPr lang="zh-TW" altLang="en-US" dirty="0" smtClean="0">
                <a:latin typeface="+mn-ea"/>
              </a:rPr>
              <a:t>期間的</a:t>
            </a:r>
            <a:r>
              <a:rPr lang="en-US" altLang="zh-TW" dirty="0" smtClean="0">
                <a:latin typeface="+mn-ea"/>
              </a:rPr>
              <a:t>Top 100</a:t>
            </a:r>
            <a:r>
              <a:rPr lang="zh-TW" altLang="en-US" dirty="0" smtClean="0">
                <a:latin typeface="+mn-ea"/>
              </a:rPr>
              <a:t>的垃圾郵件之來源</a:t>
            </a:r>
            <a:r>
              <a:rPr lang="en-US" altLang="zh-TW" dirty="0" smtClean="0">
                <a:latin typeface="+mn-ea"/>
              </a:rPr>
              <a:t>IP</a:t>
            </a:r>
            <a:r>
              <a:rPr lang="zh-TW" altLang="en-US" dirty="0" smtClean="0">
                <a:latin typeface="+mn-ea"/>
              </a:rPr>
              <a:t>以及其數量分佈</a:t>
            </a:r>
            <a:endParaRPr lang="en-US" altLang="zh-TW" dirty="0">
              <a:latin typeface="+mn-ea"/>
            </a:endParaRPr>
          </a:p>
          <a:p>
            <a:pPr marL="845820" lvl="1" indent="-457200">
              <a:buFont typeface="+mj-lt"/>
              <a:buAutoNum type="alphaLcParenR"/>
            </a:pPr>
            <a:r>
              <a:rPr lang="zh-TW" altLang="en-US" dirty="0" smtClean="0">
                <a:latin typeface="+mn-ea"/>
              </a:rPr>
              <a:t>請將載入</a:t>
            </a:r>
            <a:r>
              <a:rPr lang="zh-TW" altLang="en-US" dirty="0" smtClean="0">
                <a:latin typeface="+mn-ea"/>
              </a:rPr>
              <a:t>完成後的資料已</a:t>
            </a:r>
            <a:r>
              <a:rPr lang="en-US" altLang="zh-TW" dirty="0" err="1" smtClean="0">
                <a:latin typeface="+mn-ea"/>
              </a:rPr>
              <a:t>Kibana</a:t>
            </a:r>
            <a:r>
              <a:rPr lang="zh-TW" altLang="en-US" dirty="0" smtClean="0">
                <a:latin typeface="+mn-ea"/>
              </a:rPr>
              <a:t>拉出相關的</a:t>
            </a:r>
            <a:r>
              <a:rPr lang="zh-TW" altLang="en-US" dirty="0" smtClean="0">
                <a:latin typeface="+mn-ea"/>
              </a:rPr>
              <a:t>統計圖表</a:t>
            </a:r>
            <a:endParaRPr lang="en-US" altLang="zh-TW" dirty="0">
              <a:latin typeface="+mn-ea"/>
            </a:endParaRPr>
          </a:p>
          <a:p>
            <a:pPr marL="845820" lvl="1" indent="-457200">
              <a:buFont typeface="+mj-lt"/>
              <a:buAutoNum type="alphaLcParenR"/>
            </a:pPr>
            <a:r>
              <a:rPr lang="zh-TW" altLang="en-US" dirty="0" smtClean="0">
                <a:latin typeface="+mn-ea"/>
              </a:rPr>
              <a:t>請萃取資料內</a:t>
            </a:r>
            <a:r>
              <a:rPr lang="zh-TW" altLang="en-US" dirty="0" smtClean="0">
                <a:latin typeface="+mn-ea"/>
              </a:rPr>
              <a:t>容的</a:t>
            </a:r>
            <a:r>
              <a:rPr lang="en-US" altLang="zh-TW" dirty="0" smtClean="0">
                <a:latin typeface="+mn-ea"/>
              </a:rPr>
              <a:t>5</a:t>
            </a:r>
            <a:r>
              <a:rPr lang="zh-TW" altLang="en-US" dirty="0" smtClean="0">
                <a:latin typeface="+mn-ea"/>
              </a:rPr>
              <a:t>種屬性，並轉存成另外一個</a:t>
            </a:r>
            <a:r>
              <a:rPr lang="en-US" altLang="zh-TW" dirty="0" smtClean="0">
                <a:latin typeface="+mn-ea"/>
              </a:rPr>
              <a:t>repository</a:t>
            </a:r>
            <a:r>
              <a:rPr lang="zh-TW" altLang="en-US" dirty="0" smtClean="0">
                <a:latin typeface="+mn-ea"/>
              </a:rPr>
              <a:t>中</a:t>
            </a:r>
            <a:r>
              <a:rPr lang="zh-TW" altLang="en-US" dirty="0" smtClean="0">
                <a:latin typeface="+mn-ea"/>
              </a:rPr>
              <a:t>。</a:t>
            </a:r>
            <a:endParaRPr lang="en-US" altLang="zh-TW" dirty="0" smtClean="0">
              <a:latin typeface="+mn-ea"/>
            </a:endParaRPr>
          </a:p>
          <a:p>
            <a:pPr marL="845820" lvl="1" indent="-457200">
              <a:buFont typeface="+mj-lt"/>
              <a:buAutoNum type="alphaLcParenR"/>
            </a:pPr>
            <a:endParaRPr lang="en-US" altLang="zh-TW" dirty="0">
              <a:latin typeface="+mn-ea"/>
            </a:endParaRPr>
          </a:p>
          <a:p>
            <a:pPr marL="571500" indent="-457200"/>
            <a:r>
              <a:rPr lang="zh-TW" altLang="en-US" dirty="0" smtClean="0">
                <a:latin typeface="+mn-ea"/>
              </a:rPr>
              <a:t>第二部分</a:t>
            </a:r>
            <a:r>
              <a:rPr lang="zh-TW" altLang="en-US" dirty="0" smtClean="0">
                <a:latin typeface="+mn-ea"/>
              </a:rPr>
              <a:t>：</a:t>
            </a:r>
            <a:endParaRPr lang="en-US" altLang="zh-TW" dirty="0">
              <a:latin typeface="+mn-ea"/>
            </a:endParaRPr>
          </a:p>
          <a:p>
            <a:pPr marL="388620" lvl="1" indent="0">
              <a:buNone/>
            </a:pPr>
            <a:r>
              <a:rPr lang="zh-TW" altLang="en-US" dirty="0" smtClean="0">
                <a:latin typeface="+mn-ea"/>
              </a:rPr>
              <a:t>請安裝</a:t>
            </a:r>
            <a:r>
              <a:rPr lang="en-US" altLang="zh-TW" dirty="0" err="1" smtClean="0">
                <a:latin typeface="+mn-ea"/>
              </a:rPr>
              <a:t>Hadoop</a:t>
            </a:r>
            <a:r>
              <a:rPr lang="zh-TW" altLang="en-US" dirty="0" smtClean="0">
                <a:latin typeface="+mn-ea"/>
              </a:rPr>
              <a:t>與安裝</a:t>
            </a:r>
            <a:r>
              <a:rPr lang="en-US" altLang="zh-TW" dirty="0" smtClean="0">
                <a:latin typeface="+mn-ea"/>
              </a:rPr>
              <a:t>Spark</a:t>
            </a:r>
            <a:r>
              <a:rPr lang="zh-TW" altLang="en-US" dirty="0" smtClean="0">
                <a:latin typeface="+mn-ea"/>
              </a:rPr>
              <a:t>，並採用</a:t>
            </a:r>
            <a:r>
              <a:rPr lang="en-US" altLang="zh-TW" dirty="0" smtClean="0">
                <a:latin typeface="+mn-ea"/>
              </a:rPr>
              <a:t>Mahout</a:t>
            </a:r>
            <a:r>
              <a:rPr lang="zh-TW" altLang="en-US" dirty="0" smtClean="0">
                <a:latin typeface="+mn-ea"/>
              </a:rPr>
              <a:t>或</a:t>
            </a:r>
            <a:r>
              <a:rPr lang="en-US" altLang="zh-TW" dirty="0" smtClean="0">
                <a:latin typeface="+mn-ea"/>
              </a:rPr>
              <a:t>Spark Cluster k-means</a:t>
            </a:r>
            <a:r>
              <a:rPr lang="zh-TW" altLang="en-US" dirty="0" smtClean="0">
                <a:latin typeface="+mn-ea"/>
              </a:rPr>
              <a:t>分群這些結果。請說明給予不同</a:t>
            </a:r>
            <a:r>
              <a:rPr lang="en-US" altLang="zh-TW" dirty="0" smtClean="0">
                <a:latin typeface="+mn-ea"/>
              </a:rPr>
              <a:t>k</a:t>
            </a:r>
            <a:r>
              <a:rPr lang="zh-TW" altLang="en-US" dirty="0" smtClean="0">
                <a:latin typeface="+mn-ea"/>
              </a:rPr>
              <a:t>值得狀況下請分布的表現。</a:t>
            </a:r>
            <a:endParaRPr lang="zh-TW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Dataset Source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9640" y="1600200"/>
            <a:ext cx="4555617" cy="4876800"/>
          </a:xfrm>
        </p:spPr>
        <p:txBody>
          <a:bodyPr/>
          <a:lstStyle/>
          <a:p>
            <a:r>
              <a:rPr lang="zh-TW" altLang="en-US" dirty="0" smtClean="0"/>
              <a:t>抓取</a:t>
            </a:r>
            <a:r>
              <a:rPr lang="en-US" altLang="zh-TW" dirty="0" smtClean="0"/>
              <a:t>spam </a:t>
            </a:r>
            <a:r>
              <a:rPr lang="en-US" altLang="zh-TW" dirty="0" smtClean="0"/>
              <a:t>mail</a:t>
            </a:r>
          </a:p>
          <a:p>
            <a:pPr lvl="1"/>
            <a:r>
              <a:rPr lang="en-US" altLang="zh-TW" dirty="0"/>
              <a:t>http://</a:t>
            </a:r>
            <a:r>
              <a:rPr lang="en-US" altLang="zh-TW" dirty="0" err="1"/>
              <a:t>www.untroubled.org</a:t>
            </a:r>
            <a:r>
              <a:rPr lang="en-US" altLang="zh-TW" dirty="0"/>
              <a:t>/spam</a:t>
            </a:r>
            <a:r>
              <a:rPr lang="en-US" altLang="zh-TW" dirty="0" smtClean="0"/>
              <a:t>/</a:t>
            </a:r>
            <a:endParaRPr lang="en-US" altLang="zh-TW" dirty="0"/>
          </a:p>
          <a:p>
            <a:r>
              <a:rPr lang="zh-TW" altLang="en-US" dirty="0" smtClean="0"/>
              <a:t>作業分析資料範圍</a:t>
            </a:r>
            <a:r>
              <a:rPr lang="zh-TW" altLang="en-US" dirty="0" smtClean="0"/>
              <a:t>為</a:t>
            </a:r>
            <a:r>
              <a:rPr lang="en-US" altLang="zh-TW" dirty="0" smtClean="0"/>
              <a:t>Y2010~Y2015/</a:t>
            </a:r>
            <a:r>
              <a:rPr lang="en-US" altLang="zh-TW" dirty="0" smtClean="0"/>
              <a:t>April</a:t>
            </a:r>
            <a:endParaRPr lang="en-US" altLang="zh-TW" dirty="0" smtClean="0"/>
          </a:p>
        </p:txBody>
      </p:sp>
      <p:pic>
        <p:nvPicPr>
          <p:cNvPr id="4" name="圖片 3" descr="螢幕快照 2015-05-17 下午5.15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871" y="0"/>
            <a:ext cx="4365966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Logstash</a:t>
            </a:r>
            <a:r>
              <a:rPr lang="en-US" altLang="zh-TW" dirty="0" smtClean="0"/>
              <a:t> Parser - 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由於有</a:t>
            </a:r>
            <a:r>
              <a:rPr lang="en-US" altLang="zh-TW" dirty="0" err="1" smtClean="0"/>
              <a:t>Logstash</a:t>
            </a:r>
            <a:r>
              <a:rPr lang="en-US" altLang="zh-TW" dirty="0" smtClean="0"/>
              <a:t> </a:t>
            </a:r>
            <a:r>
              <a:rPr lang="zh-TW" altLang="en-US" dirty="0" smtClean="0"/>
              <a:t>會</a:t>
            </a:r>
            <a:r>
              <a:rPr lang="en-US" altLang="zh-TW" dirty="0" smtClean="0"/>
              <a:t>listen</a:t>
            </a:r>
            <a:r>
              <a:rPr lang="zh-TW" altLang="en-US" dirty="0" smtClean="0"/>
              <a:t>所有的檔案，並將檔案一直開啟，若是沒有將檔案關閉的情況下，會發</a:t>
            </a:r>
            <a:r>
              <a:rPr lang="zh-TW" altLang="en-US" dirty="0" smtClean="0"/>
              <a:t>生有</a:t>
            </a:r>
            <a:r>
              <a:rPr lang="zh-TW" altLang="en-US" dirty="0" smtClean="0"/>
              <a:t>權限</a:t>
            </a:r>
            <a:r>
              <a:rPr lang="zh-TW" altLang="en-US" dirty="0" smtClean="0"/>
              <a:t>存</a:t>
            </a:r>
            <a:r>
              <a:rPr lang="zh-TW" altLang="en-US" dirty="0" smtClean="0"/>
              <a:t>取</a:t>
            </a:r>
            <a:r>
              <a:rPr lang="zh-TW" altLang="en-US" dirty="0" smtClean="0"/>
              <a:t>問題</a:t>
            </a:r>
            <a:r>
              <a:rPr lang="en-US" altLang="zh-TW" dirty="0" smtClean="0"/>
              <a:t>(Permission Deny) </a:t>
            </a:r>
            <a:r>
              <a:rPr lang="zh-TW" altLang="en-US" dirty="0" smtClean="0"/>
              <a:t>的問題，在此本組利用</a:t>
            </a:r>
            <a:r>
              <a:rPr lang="en-US" altLang="zh-TW" dirty="0" smtClean="0"/>
              <a:t>Pipe(</a:t>
            </a:r>
            <a:r>
              <a:rPr lang="zh-TW" altLang="en-US" dirty="0" smtClean="0"/>
              <a:t>管線</a:t>
            </a:r>
            <a:r>
              <a:rPr lang="en-US" altLang="zh-TW" dirty="0" smtClean="0"/>
              <a:t>)</a:t>
            </a:r>
            <a:r>
              <a:rPr lang="zh-TW" altLang="en-US" dirty="0" smtClean="0"/>
              <a:t>方式將所有的檔案導入到一個檔案</a:t>
            </a:r>
            <a:r>
              <a:rPr lang="en-US" altLang="zh-TW" dirty="0" smtClean="0"/>
              <a:t>(spam_lorien.tmp)</a:t>
            </a:r>
            <a:r>
              <a:rPr lang="zh-TW" altLang="en-US" dirty="0" smtClean="0"/>
              <a:t>內，再由</a:t>
            </a:r>
            <a:r>
              <a:rPr lang="en-US" altLang="zh-TW" dirty="0" err="1" smtClean="0"/>
              <a:t>Logstash</a:t>
            </a:r>
            <a:r>
              <a:rPr lang="en-US" altLang="zh-TW" dirty="0" smtClean="0"/>
              <a:t> </a:t>
            </a:r>
            <a:r>
              <a:rPr lang="zh-TW" altLang="en-US" dirty="0" smtClean="0"/>
              <a:t>將</a:t>
            </a:r>
            <a:r>
              <a:rPr lang="en-US" altLang="zh-TW" dirty="0" smtClean="0"/>
              <a:t>spam mail</a:t>
            </a:r>
            <a:r>
              <a:rPr lang="zh-TW" altLang="en-US" dirty="0" smtClean="0"/>
              <a:t>內容讀入。 </a:t>
            </a:r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5754" y="3848392"/>
            <a:ext cx="5927610" cy="2231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Logstash</a:t>
            </a:r>
            <a:r>
              <a:rPr lang="en-US" altLang="zh-TW" dirty="0" smtClean="0"/>
              <a:t> Parser – Filter</a:t>
            </a:r>
            <a:r>
              <a:rPr lang="en-US" altLang="zh-TW" baseline="-25000" dirty="0" smtClean="0"/>
              <a:t> </a:t>
            </a:r>
            <a:r>
              <a:rPr lang="en-US" altLang="zh-TW" baseline="-25000" dirty="0" smtClean="0"/>
              <a:t>(</a:t>
            </a:r>
            <a:r>
              <a:rPr lang="en-US" altLang="zh-TW" baseline="-25000" dirty="0" smtClean="0"/>
              <a:t>1</a:t>
            </a:r>
            <a:r>
              <a:rPr lang="en-US" altLang="zh-TW" baseline="-25000" dirty="0" smtClean="0"/>
              <a:t>/</a:t>
            </a:r>
            <a:r>
              <a:rPr lang="en-US" altLang="zh-TW" baseline="-25000" dirty="0" smtClean="0"/>
              <a:t>2)</a:t>
            </a:r>
            <a:endParaRPr lang="zh-TW" altLang="en-US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AutoNum type="arabicPeriod"/>
            </a:pPr>
            <a:r>
              <a:rPr lang="en-US" altLang="zh-TW" dirty="0"/>
              <a:t>Spam mail</a:t>
            </a:r>
            <a:r>
              <a:rPr lang="zh-TW" altLang="en-US" dirty="0"/>
              <a:t>的內容，利用</a:t>
            </a:r>
            <a:r>
              <a:rPr lang="en-US" altLang="zh-TW" dirty="0"/>
              <a:t>multiline</a:t>
            </a:r>
            <a:r>
              <a:rPr lang="zh-TW" altLang="en-US" dirty="0"/>
              <a:t>整合成一個</a:t>
            </a:r>
            <a:r>
              <a:rPr lang="en-US" altLang="zh-TW" dirty="0"/>
              <a:t>Message</a:t>
            </a:r>
          </a:p>
          <a:p>
            <a:pPr marL="571500" indent="-457200">
              <a:buAutoNum type="arabicPeriod"/>
            </a:pPr>
            <a:r>
              <a:rPr lang="en-US" altLang="zh-TW" dirty="0"/>
              <a:t>Message </a:t>
            </a:r>
            <a:r>
              <a:rPr lang="zh-TW" altLang="en-US" dirty="0"/>
              <a:t>利用</a:t>
            </a:r>
            <a:r>
              <a:rPr lang="en-US" altLang="zh-TW" dirty="0" err="1"/>
              <a:t>grok</a:t>
            </a:r>
            <a:r>
              <a:rPr lang="zh-TW" altLang="en-US" dirty="0"/>
              <a:t>取出各別的字串並存成新的欄位</a:t>
            </a:r>
            <a:r>
              <a:rPr lang="en-US" altLang="zh-TW" dirty="0"/>
              <a:t>(Filed)</a:t>
            </a:r>
          </a:p>
          <a:p>
            <a:pPr marL="571500" indent="-457200">
              <a:buAutoNum type="arabicPeriod"/>
            </a:pPr>
            <a:r>
              <a:rPr lang="en-US" altLang="zh-TW" dirty="0"/>
              <a:t>Message </a:t>
            </a:r>
            <a:r>
              <a:rPr lang="zh-TW" altLang="en-US" dirty="0"/>
              <a:t>利用</a:t>
            </a:r>
            <a:r>
              <a:rPr lang="en-US" altLang="zh-TW" dirty="0"/>
              <a:t>mutate</a:t>
            </a:r>
            <a:r>
              <a:rPr lang="zh-TW" altLang="en-US" dirty="0"/>
              <a:t>取代想要忽略的字串</a:t>
            </a:r>
            <a:endParaRPr lang="en-US" altLang="zh-TW" dirty="0"/>
          </a:p>
          <a:p>
            <a:pPr marL="571500" indent="-457200">
              <a:buFont typeface="+mj-lt"/>
              <a:buAutoNum type="arabicPeriod"/>
            </a:pPr>
            <a:r>
              <a:rPr lang="en-US" altLang="zh-TW" dirty="0"/>
              <a:t>Message </a:t>
            </a:r>
            <a:r>
              <a:rPr lang="zh-TW" altLang="en-US" dirty="0"/>
              <a:t>利用</a:t>
            </a:r>
            <a:r>
              <a:rPr lang="en-US" altLang="zh-TW" dirty="0"/>
              <a:t>ruby </a:t>
            </a:r>
            <a:r>
              <a:rPr lang="zh-TW" altLang="en-US" dirty="0"/>
              <a:t>做正規化表示</a:t>
            </a:r>
            <a:r>
              <a:rPr lang="en-US" altLang="zh-TW" dirty="0"/>
              <a:t>(Regular Expression, RE)</a:t>
            </a:r>
          </a:p>
          <a:p>
            <a:pPr marL="868680" lvl="1" indent="-457200"/>
            <a:r>
              <a:rPr kumimoji="1" lang="zh-TW" altLang="en-US" dirty="0"/>
              <a:t>透過</a:t>
            </a:r>
            <a:r>
              <a:rPr kumimoji="1" lang="en-US" altLang="zh-TW" dirty="0"/>
              <a:t>scan</a:t>
            </a:r>
            <a:r>
              <a:rPr kumimoji="1" lang="zh-TW" altLang="en-US" dirty="0"/>
              <a:t>的方式，撈取多重資料時，最後一筆雖然有讀取到，卻無法顯示，後透過</a:t>
            </a:r>
            <a:r>
              <a:rPr kumimoji="1" lang="en-US" altLang="zh-TW" dirty="0" err="1"/>
              <a:t>xmi</a:t>
            </a:r>
            <a:r>
              <a:rPr kumimoji="1" lang="zh-TW" altLang="en-US" dirty="0"/>
              <a:t>順利解決</a:t>
            </a:r>
            <a:endParaRPr kumimoji="1" lang="en-US" altLang="zh-TW" dirty="0"/>
          </a:p>
          <a:p>
            <a:pPr marL="571500" indent="-457200">
              <a:buFont typeface="+mj-lt"/>
              <a:buAutoNum type="arabicPeriod"/>
            </a:pPr>
            <a:endParaRPr lang="zh-TW" altLang="en-US" dirty="0"/>
          </a:p>
          <a:p>
            <a:endParaRPr kumimoji="1"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5135307"/>
            <a:ext cx="8004630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i-FI" altLang="zh-TW" dirty="0" err="1" smtClean="0"/>
              <a:t>event</a:t>
            </a:r>
            <a:r>
              <a:rPr lang="fi-FI" altLang="zh-TW" dirty="0" err="1"/>
              <a:t>["http</a:t>
            </a:r>
            <a:r>
              <a:rPr lang="fi-FI" altLang="zh-TW" dirty="0"/>
              <a:t>"] = </a:t>
            </a:r>
            <a:r>
              <a:rPr lang="fi-FI" altLang="zh-TW" dirty="0" err="1"/>
              <a:t>event["message"]</a:t>
            </a:r>
            <a:r>
              <a:rPr lang="fi-FI" altLang="zh-TW" sz="2400" dirty="0" err="1">
                <a:solidFill>
                  <a:srgbClr val="FF0000"/>
                </a:solidFill>
              </a:rPr>
              <a:t>.scan</a:t>
            </a:r>
            <a:r>
              <a:rPr lang="fi-FI" altLang="zh-TW" dirty="0" err="1"/>
              <a:t>(/(http:\/\/.*?)[\s</a:t>
            </a:r>
            <a:r>
              <a:rPr lang="fi-FI" altLang="zh-TW" dirty="0"/>
              <a:t>|"|&lt;|&gt;|\</a:t>
            </a:r>
            <a:r>
              <a:rPr lang="fi-FI" altLang="zh-TW" dirty="0" err="1"/>
              <a:t>n]/xmi).flatten</a:t>
            </a:r>
            <a:endParaRPr lang="fi-FI" altLang="zh-TW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Logstash</a:t>
            </a:r>
            <a:r>
              <a:rPr lang="en-US" altLang="zh-TW" dirty="0" smtClean="0"/>
              <a:t> Parser – Filter</a:t>
            </a:r>
            <a:r>
              <a:rPr lang="en-US" altLang="zh-TW" baseline="-25000" dirty="0" smtClean="0"/>
              <a:t> (2/2)</a:t>
            </a:r>
            <a:endParaRPr lang="zh-TW" altLang="en-US" baseline="-25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561" y="1915886"/>
            <a:ext cx="8734847" cy="391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2023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Logstash</a:t>
            </a:r>
            <a:r>
              <a:rPr lang="en-US" altLang="zh-TW" dirty="0" smtClean="0"/>
              <a:t> Parser – 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</a:t>
            </a:r>
            <a:r>
              <a:rPr lang="en-US" altLang="zh-TW" dirty="0" err="1" smtClean="0"/>
              <a:t>Logstash</a:t>
            </a:r>
            <a:r>
              <a:rPr lang="zh-TW" altLang="en-US" dirty="0" smtClean="0"/>
              <a:t>的資料輸入到</a:t>
            </a:r>
            <a:r>
              <a:rPr lang="en-US" altLang="zh-TW" dirty="0" err="1" smtClean="0"/>
              <a:t>Elasticsearch</a:t>
            </a:r>
            <a:r>
              <a:rPr lang="zh-TW" altLang="en-US" dirty="0" smtClean="0"/>
              <a:t>，一定要將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及</a:t>
            </a:r>
            <a:r>
              <a:rPr lang="en-US" altLang="zh-TW" dirty="0" err="1" smtClean="0"/>
              <a:t>index_type</a:t>
            </a:r>
            <a:r>
              <a:rPr lang="zh-TW" altLang="en-US" dirty="0" smtClean="0"/>
              <a:t>設定。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9741" y="2994704"/>
            <a:ext cx="4611687" cy="26948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239"/>
          <a:stretch/>
        </p:blipFill>
        <p:spPr bwMode="auto">
          <a:xfrm>
            <a:off x="4630057" y="1600200"/>
            <a:ext cx="4513943" cy="4941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Top 100 – </a:t>
            </a:r>
            <a:r>
              <a:rPr lang="en-US" altLang="zh-TW" dirty="0" err="1" smtClean="0"/>
              <a:t>Elasticsearch</a:t>
            </a:r>
            <a:r>
              <a:rPr lang="en-US" altLang="zh-TW" dirty="0" smtClean="0"/>
              <a:t> / Sense Plug 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172857" cy="4800600"/>
          </a:xfrm>
        </p:spPr>
        <p:txBody>
          <a:bodyPr/>
          <a:lstStyle/>
          <a:p>
            <a:r>
              <a:rPr lang="zh-TW" altLang="zh-TW" dirty="0" smtClean="0"/>
              <a:t>此法為採用</a:t>
            </a:r>
            <a:r>
              <a:rPr lang="en-US" altLang="zh-TW" dirty="0" smtClean="0"/>
              <a:t>“</a:t>
            </a:r>
            <a:r>
              <a:rPr lang="en-US" altLang="zh-TW" dirty="0" smtClean="0"/>
              <a:t>Sense”</a:t>
            </a:r>
            <a:r>
              <a:rPr lang="zh-TW" altLang="zh-TW" dirty="0" smtClean="0"/>
              <a:t>套</a:t>
            </a:r>
            <a:r>
              <a:rPr lang="zh-TW" altLang="zh-TW" dirty="0" smtClean="0"/>
              <a:t>件</a:t>
            </a:r>
            <a:r>
              <a:rPr lang="zh-TW" altLang="zh-TW" dirty="0" smtClean="0"/>
              <a:t>，直接</a:t>
            </a:r>
            <a:r>
              <a:rPr lang="zh-TW" altLang="zh-TW" dirty="0" smtClean="0"/>
              <a:t>外掛在</a:t>
            </a:r>
            <a:r>
              <a:rPr lang="en-US" altLang="zh-TW" dirty="0" smtClean="0"/>
              <a:t>Chrome Browser</a:t>
            </a:r>
            <a:r>
              <a:rPr lang="zh-TW" altLang="zh-TW" dirty="0" smtClean="0"/>
              <a:t>內</a:t>
            </a:r>
            <a:endParaRPr lang="en-US" altLang="zh-TW" dirty="0"/>
          </a:p>
          <a:p>
            <a:r>
              <a:rPr lang="zh-TW" altLang="zh-TW" dirty="0" smtClean="0"/>
              <a:t>載點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https</a:t>
            </a:r>
            <a:r>
              <a:rPr lang="en-US" altLang="zh-TW" dirty="0" smtClean="0"/>
              <a:t>://chrome.google.com/webstore/detail/sense-beta/lhjgkmllcaadmopgmanpapmpjgmfcfig</a:t>
            </a:r>
            <a:endParaRPr lang="zh-TW" altLang="zh-TW" dirty="0" smtClean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79886" y="5965371"/>
            <a:ext cx="1538514" cy="246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Visualization – </a:t>
            </a:r>
            <a:r>
              <a:rPr lang="en-US" altLang="zh-TW" dirty="0" err="1" smtClean="0"/>
              <a:t>Kibana</a:t>
            </a:r>
            <a:r>
              <a:rPr lang="en-US" altLang="zh-TW" dirty="0" smtClean="0"/>
              <a:t> </a:t>
            </a:r>
            <a:r>
              <a:rPr lang="en-US" altLang="zh-TW" baseline="-25000" dirty="0" smtClean="0"/>
              <a:t>(1/4)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/>
            <a:r>
              <a:rPr kumimoji="1" lang="zh-TW" altLang="en-US" dirty="0" smtClean="0"/>
              <a:t>要做圖表時，</a:t>
            </a:r>
            <a:r>
              <a:rPr kumimoji="1" lang="en-US" altLang="zh-TW" dirty="0" err="1" smtClean="0"/>
              <a:t>kibana</a:t>
            </a:r>
            <a:r>
              <a:rPr kumimoji="1" lang="zh-TW" altLang="en-US" dirty="0" smtClean="0"/>
              <a:t>會將某些屬性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例如：人名、檔案名稱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自動作</a:t>
            </a:r>
            <a:r>
              <a:rPr kumimoji="1" lang="en-US" altLang="zh-TW" dirty="0" smtClean="0"/>
              <a:t>analysis</a:t>
            </a:r>
            <a:r>
              <a:rPr kumimoji="1" lang="zh-TW" altLang="en-US" dirty="0" smtClean="0"/>
              <a:t>的動作，將同一資料切成多段，因此在</a:t>
            </a:r>
            <a:r>
              <a:rPr kumimoji="1" lang="en-US" altLang="zh-TW" dirty="0" smtClean="0"/>
              <a:t>parser</a:t>
            </a:r>
            <a:r>
              <a:rPr kumimoji="1" lang="zh-TW" altLang="en-US" dirty="0" smtClean="0"/>
              <a:t>資料之前，需要設定為</a:t>
            </a:r>
            <a:r>
              <a:rPr kumimoji="1" lang="en-US" altLang="zh-TW" dirty="0" err="1" smtClean="0"/>
              <a:t>not_analysis</a:t>
            </a:r>
            <a:endParaRPr kumimoji="1" lang="en-US" altLang="zh-TW" dirty="0" smtClean="0"/>
          </a:p>
        </p:txBody>
      </p:sp>
      <p:pic>
        <p:nvPicPr>
          <p:cNvPr id="5" name="圖片 4" descr="螢幕快照 2015-05-10 下午10.37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28" y="4079720"/>
            <a:ext cx="7480300" cy="66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6297855" y="3879140"/>
            <a:ext cx="1558096" cy="116536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7" name="圖片 6" descr="螢幕快照 2015-05-10 下午10.41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354" y="4447609"/>
            <a:ext cx="3352800" cy="119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3007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楚">
  <a:themeElements>
    <a:clrScheme name="清楚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楚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清楚.thmx</Template>
  <TotalTime>240</TotalTime>
  <Words>580</Words>
  <Application>Microsoft Macintosh PowerPoint</Application>
  <PresentationFormat>如螢幕大小 (4:3)</PresentationFormat>
  <Paragraphs>62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清楚</vt:lpstr>
      <vt:lpstr>Big Data analysis – Homework 1</vt:lpstr>
      <vt:lpstr>Agenda</vt:lpstr>
      <vt:lpstr>Dataset Source</vt:lpstr>
      <vt:lpstr>Logstash Parser - Input</vt:lpstr>
      <vt:lpstr>Logstash Parser – Filter (1/2)</vt:lpstr>
      <vt:lpstr>Logstash Parser – Filter (2/2)</vt:lpstr>
      <vt:lpstr>Logstash Parser – Output</vt:lpstr>
      <vt:lpstr>Top 100 – Elasticsearch / Sense Plug in</vt:lpstr>
      <vt:lpstr>Visualization – Kibana (1/4)</vt:lpstr>
      <vt:lpstr>Visualization – Kibana (2/4)</vt:lpstr>
      <vt:lpstr>Visualization – Kibana (3/4)</vt:lpstr>
      <vt:lpstr>Visualization – Kibana (4/4)</vt:lpstr>
      <vt:lpstr>Extract 5 Attributes (1/2) </vt:lpstr>
      <vt:lpstr>Extract 5 Attributes (2/2) </vt:lpstr>
      <vt:lpstr>Labeling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wu</dc:creator>
  <cp:lastModifiedBy>wu</cp:lastModifiedBy>
  <cp:revision>60</cp:revision>
  <dcterms:created xsi:type="dcterms:W3CDTF">2015-04-27T09:49:03Z</dcterms:created>
  <dcterms:modified xsi:type="dcterms:W3CDTF">2015-05-17T09:30:08Z</dcterms:modified>
</cp:coreProperties>
</file>