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71" r:id="rId5"/>
    <p:sldId id="258" r:id="rId6"/>
    <p:sldId id="273" r:id="rId7"/>
    <p:sldId id="259" r:id="rId8"/>
    <p:sldId id="260" r:id="rId9"/>
    <p:sldId id="272" r:id="rId10"/>
    <p:sldId id="265" r:id="rId11"/>
    <p:sldId id="266" r:id="rId12"/>
    <p:sldId id="261" r:id="rId13"/>
    <p:sldId id="262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8" d="100"/>
          <a:sy n="78" d="100"/>
        </p:scale>
        <p:origin x="14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27. Mai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27. Mai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27. Mai 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07.06.2018  |  Fachbereich I</a:t>
            </a:r>
            <a:r>
              <a:rPr kumimoji="0" lang="en-US" altLang="zh-CN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nformatik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Software Engineering Group  |  Prof. Reiner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Hähnle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Logo FG Software Engineeri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44" y="6357958"/>
            <a:ext cx="1140868" cy="52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07.06.2018  |  Fachbereich I</a:t>
            </a:r>
            <a:r>
              <a:rPr kumimoji="0" lang="en-US" altLang="zh-CN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nformatik</a:t>
            </a:r>
            <a:r>
              <a:rPr kumimoji="0" lang="de-DE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Software Engineering Group  |  Prof. Reiner </a:t>
            </a:r>
            <a:r>
              <a:rPr kumimoji="0" lang="de-DE" altLang="zh-CN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Hähnle</a:t>
            </a:r>
            <a:r>
              <a:rPr kumimoji="0" lang="de-DE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050" name="Picture 2" descr="Logo FG Software Engineeri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44" y="6357958"/>
            <a:ext cx="1140868" cy="52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836712"/>
            <a:ext cx="6642117" cy="1296144"/>
          </a:xfrm>
        </p:spPr>
        <p:txBody>
          <a:bodyPr/>
          <a:lstStyle/>
          <a:p>
            <a:r>
              <a:rPr lang="en-US" altLang="zh-CN" sz="2800" dirty="0" smtClean="0"/>
              <a:t>Master Thesis:</a:t>
            </a:r>
            <a:br>
              <a:rPr lang="en-US" altLang="zh-CN" sz="2800" dirty="0" smtClean="0"/>
            </a:br>
            <a:r>
              <a:rPr lang="en-US" altLang="zh-CN" sz="2800" dirty="0" smtClean="0"/>
              <a:t>Evaluation of ABS in Modeling Real World Safety-Critical Systems</a:t>
            </a:r>
            <a:r>
              <a:rPr lang="zh-CN" altLang="zh-CN" dirty="0"/>
              <a:t/>
            </a:r>
            <a:br>
              <a:rPr lang="zh-CN" altLang="zh-CN" dirty="0"/>
            </a:b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489326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/>
              <a:t>Chun</a:t>
            </a:r>
            <a:r>
              <a:rPr lang="en-US" altLang="zh-CN" dirty="0" smtClean="0"/>
              <a:t>yuan Yu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Superviser</a:t>
            </a:r>
            <a:r>
              <a:rPr lang="en-US" altLang="zh-CN" dirty="0" smtClean="0"/>
              <a:t>:</a:t>
            </a:r>
          </a:p>
          <a:p>
            <a:r>
              <a:rPr lang="de-DE" altLang="zh-CN" dirty="0"/>
              <a:t>Eduard </a:t>
            </a:r>
            <a:r>
              <a:rPr lang="de-DE" altLang="zh-CN" dirty="0" err="1"/>
              <a:t>Kamburjan</a:t>
            </a:r>
            <a:r>
              <a:rPr lang="de-DE" altLang="zh-CN" dirty="0"/>
              <a:t>, </a:t>
            </a:r>
            <a:r>
              <a:rPr lang="de-DE" altLang="zh-CN" dirty="0" err="1"/>
              <a:t>M.Sc</a:t>
            </a:r>
            <a:r>
              <a:rPr lang="de-DE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en-US" altLang="zh-CN" b="1" dirty="0" smtClean="0"/>
              <a:t>· </a:t>
            </a:r>
            <a:r>
              <a:rPr lang="en-US" altLang="zh-CN" dirty="0" smtClean="0"/>
              <a:t>VSS </a:t>
            </a:r>
            <a:r>
              <a:rPr lang="en-US" altLang="zh-CN" dirty="0"/>
              <a:t>(Virtual </a:t>
            </a:r>
            <a:r>
              <a:rPr lang="en-US" altLang="zh-CN" dirty="0" smtClean="0"/>
              <a:t>Sub-Sections).</a:t>
            </a:r>
          </a:p>
          <a:p>
            <a:r>
              <a:rPr lang="en-US" altLang="zh-CN" b="1" dirty="0"/>
              <a:t>· </a:t>
            </a:r>
            <a:r>
              <a:rPr lang="en-US" altLang="zh-CN" dirty="0" smtClean="0"/>
              <a:t>In order to track the train and confirm the location in real-time, the status of each VSS should be measured.</a:t>
            </a:r>
          </a:p>
          <a:p>
            <a:r>
              <a:rPr lang="en-US" altLang="zh-CN" b="1" dirty="0"/>
              <a:t>· </a:t>
            </a:r>
            <a:r>
              <a:rPr lang="en-US" altLang="zh-CN" dirty="0" smtClean="0"/>
              <a:t>Two methods are used for the leave and arrive action of the train:</a:t>
            </a:r>
          </a:p>
          <a:p>
            <a:r>
              <a:rPr lang="en-US" altLang="zh-CN" dirty="0" smtClean="0"/>
              <a:t>  - Unit leave(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trainNo</a:t>
            </a:r>
            <a:r>
              <a:rPr lang="en-US" altLang="zh-CN" dirty="0"/>
              <a:t>, VSS </a:t>
            </a:r>
            <a:r>
              <a:rPr lang="en-US" altLang="zh-CN" dirty="0" err="1"/>
              <a:t>vss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leavePoint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arrivePoint</a:t>
            </a:r>
            <a:r>
              <a:rPr lang="en-US" altLang="zh-CN" dirty="0"/>
              <a:t>) 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- </a:t>
            </a:r>
            <a:r>
              <a:rPr lang="en-US" altLang="zh-CN" dirty="0"/>
              <a:t>Unit </a:t>
            </a:r>
            <a:r>
              <a:rPr lang="en-US" altLang="zh-CN" dirty="0" smtClean="0"/>
              <a:t>arrive(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trainNo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arrivePoint</a:t>
            </a:r>
            <a:r>
              <a:rPr lang="en-US" altLang="zh-CN" dirty="0"/>
              <a:t>) </a:t>
            </a:r>
            <a:r>
              <a:rPr lang="en-US" altLang="zh-CN" dirty="0" smtClean="0"/>
              <a:t>;</a:t>
            </a:r>
          </a:p>
          <a:p>
            <a:r>
              <a:rPr lang="en-US" altLang="zh-CN" b="1" dirty="0" smtClean="0"/>
              <a:t>· </a:t>
            </a:r>
            <a:r>
              <a:rPr lang="en-US" altLang="zh-CN" dirty="0" smtClean="0"/>
              <a:t>Considering the status of TTD, </a:t>
            </a:r>
          </a:p>
          <a:p>
            <a:r>
              <a:rPr lang="en-US" altLang="zh-CN" dirty="0" smtClean="0"/>
              <a:t>  - If all the VSS of the current TTD are free, then the status of TTD is free.</a:t>
            </a:r>
          </a:p>
          <a:p>
            <a:r>
              <a:rPr lang="en-US" altLang="zh-CN" dirty="0" smtClean="0"/>
              <a:t>  - If at least one of the VSS of the current TTD is not free, then the status of TTD should be occupied.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42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RBC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4" y="1916832"/>
            <a:ext cx="8461697" cy="4183111"/>
          </a:xfrm>
        </p:spPr>
        <p:txBody>
          <a:bodyPr/>
          <a:lstStyle/>
          <a:p>
            <a:r>
              <a:rPr lang="en-US" altLang="zh-CN" b="1" dirty="0" smtClean="0"/>
              <a:t>· </a:t>
            </a:r>
            <a:r>
              <a:rPr lang="en-US" altLang="zh-CN" dirty="0" smtClean="0"/>
              <a:t>RBC is a trackside system, which is used to </a:t>
            </a:r>
            <a:r>
              <a:rPr lang="en-US" altLang="zh-CN" dirty="0"/>
              <a:t>stores the information of the status of each </a:t>
            </a:r>
            <a:r>
              <a:rPr lang="en-US" altLang="zh-CN" dirty="0" smtClean="0"/>
              <a:t>VSS, and help </a:t>
            </a:r>
            <a:r>
              <a:rPr lang="en-US" altLang="zh-CN" dirty="0"/>
              <a:t>propagate information between the train and the VSS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· </a:t>
            </a:r>
            <a:r>
              <a:rPr lang="en-US" altLang="zh-CN" dirty="0" smtClean="0"/>
              <a:t>In class </a:t>
            </a:r>
            <a:r>
              <a:rPr lang="en-US" altLang="zh-CN" dirty="0" err="1" smtClean="0"/>
              <a:t>RBCImpl</a:t>
            </a:r>
            <a:r>
              <a:rPr lang="en-US" altLang="zh-CN" dirty="0" smtClean="0"/>
              <a:t>, the status of each VSS is marked using a map from the VSS and the current status it has.</a:t>
            </a:r>
          </a:p>
          <a:p>
            <a:r>
              <a:rPr lang="en-US" altLang="zh-CN" b="1" dirty="0" smtClean="0"/>
              <a:t>· </a:t>
            </a:r>
            <a:r>
              <a:rPr lang="en-US" altLang="zh-CN" dirty="0" smtClean="0"/>
              <a:t>RBC tells every train its End of Authority (</a:t>
            </a:r>
            <a:r>
              <a:rPr lang="en-US" altLang="zh-CN" dirty="0" err="1" smtClean="0"/>
              <a:t>EoA</a:t>
            </a:r>
            <a:r>
              <a:rPr lang="en-US" altLang="zh-CN" dirty="0" smtClean="0"/>
              <a:t>) to indicate the furthest VSS a train can arrive.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79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TIMS-equipped ERTMS T</a:t>
            </a:r>
            <a:r>
              <a:rPr lang="en-US" altLang="zh-CN" dirty="0" smtClean="0"/>
              <a:t>rain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19250"/>
            <a:ext cx="6393102" cy="4479925"/>
          </a:xfrm>
        </p:spPr>
      </p:pic>
    </p:spTree>
    <p:extLst>
      <p:ext uri="{BB962C8B-B14F-4D97-AF65-F5344CB8AC3E}">
        <p14:creationId xmlns:p14="http://schemas.microsoft.com/office/powerpoint/2010/main" val="370710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ERTMS </a:t>
            </a:r>
            <a:r>
              <a:rPr lang="en-US" altLang="zh-CN" dirty="0" smtClean="0"/>
              <a:t>Train </a:t>
            </a:r>
            <a:r>
              <a:rPr lang="en-US" altLang="zh-CN" dirty="0"/>
              <a:t>not fitted with TIMS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12633"/>
            <a:ext cx="6393102" cy="4479925"/>
          </a:xfrm>
        </p:spPr>
      </p:pic>
    </p:spTree>
    <p:extLst>
      <p:ext uri="{BB962C8B-B14F-4D97-AF65-F5344CB8AC3E}">
        <p14:creationId xmlns:p14="http://schemas.microsoft.com/office/powerpoint/2010/main" val="221848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and 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1" y="1620000"/>
            <a:ext cx="4716056" cy="4479943"/>
          </a:xfrm>
        </p:spPr>
        <p:txBody>
          <a:bodyPr/>
          <a:lstStyle/>
          <a:p>
            <a:r>
              <a:rPr lang="en-US" altLang="zh-CN" b="1" dirty="0" smtClean="0"/>
              <a:t>· Deadlock Analysis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- </a:t>
            </a:r>
            <a:r>
              <a:rPr lang="en-US" altLang="zh-CN" dirty="0"/>
              <a:t>Deadlock Analysis (SACO) toolkit</a:t>
            </a:r>
            <a:endParaRPr lang="en-US" altLang="zh-CN" b="1" dirty="0"/>
          </a:p>
          <a:p>
            <a:r>
              <a:rPr lang="en-US" altLang="zh-CN" b="1" dirty="0" smtClean="0"/>
              <a:t>· Dynamic Analysis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- </a:t>
            </a:r>
            <a:r>
              <a:rPr lang="en-US" altLang="zh-CN" dirty="0"/>
              <a:t>Simulator(</a:t>
            </a:r>
            <a:r>
              <a:rPr lang="en-US" altLang="zh-CN" dirty="0" err="1"/>
              <a:t>Erlang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b="1" dirty="0"/>
              <a:t>· </a:t>
            </a:r>
            <a:r>
              <a:rPr lang="en-US" altLang="zh-CN" b="1" dirty="0" smtClean="0"/>
              <a:t>Evaluation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1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Be </a:t>
            </a:r>
            <a:r>
              <a:rPr lang="en-US" altLang="zh-CN" dirty="0"/>
              <a:t>D</a:t>
            </a:r>
            <a:r>
              <a:rPr lang="en-US" altLang="zh-CN" dirty="0" smtClean="0"/>
              <a:t>one </a:t>
            </a:r>
            <a:r>
              <a:rPr lang="en-US" altLang="zh-CN" dirty="0"/>
              <a:t>N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en-US" altLang="zh-CN" b="1" dirty="0"/>
              <a:t>· </a:t>
            </a:r>
            <a:r>
              <a:rPr lang="en-US" altLang="zh-CN" b="1" dirty="0" smtClean="0"/>
              <a:t>Case </a:t>
            </a:r>
            <a:r>
              <a:rPr lang="en-US" altLang="zh-CN" b="1" dirty="0"/>
              <a:t>Study II. The Hemodialysis(HD) Model</a:t>
            </a:r>
            <a:endParaRPr lang="zh-CN" altLang="en-US" b="1" dirty="0"/>
          </a:p>
          <a:p>
            <a:r>
              <a:rPr lang="en-US" altLang="zh-CN" b="1" dirty="0" smtClean="0"/>
              <a:t>  </a:t>
            </a:r>
            <a:r>
              <a:rPr lang="en-US" altLang="zh-CN" dirty="0" smtClean="0"/>
              <a:t>- In this HD model, </a:t>
            </a:r>
            <a:r>
              <a:rPr lang="en-US" altLang="zh-CN" dirty="0"/>
              <a:t>the </a:t>
            </a:r>
            <a:r>
              <a:rPr lang="en-US" altLang="zh-CN" dirty="0" smtClean="0"/>
              <a:t>machine </a:t>
            </a:r>
            <a:r>
              <a:rPr lang="en-US" altLang="zh-CN" dirty="0"/>
              <a:t>should be able to choose the exact type of therapy, do the therapy preparation including making sure of all the materials and parameters, do the therapy initiation and ending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  </a:t>
            </a:r>
            <a:r>
              <a:rPr lang="en-US" altLang="zh-CN" dirty="0" smtClean="0"/>
              <a:t>-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Both the </a:t>
            </a:r>
            <a:r>
              <a:rPr lang="en-US" altLang="zh-CN" dirty="0"/>
              <a:t>general safety condition and software monitor function should be considered when building the whole HD system.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37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696384"/>
            <a:ext cx="6768752" cy="447994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6000" dirty="0" smtClean="0"/>
              <a:t>Thank you for </a:t>
            </a:r>
          </a:p>
          <a:p>
            <a:r>
              <a:rPr lang="en-US" altLang="zh-CN" sz="6000" dirty="0" smtClean="0"/>
              <a:t>your attention!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889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0000"/>
            <a:ext cx="8568952" cy="4479943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b="1" dirty="0" smtClean="0"/>
              <a:t>· Motivation</a:t>
            </a:r>
          </a:p>
          <a:p>
            <a:r>
              <a:rPr lang="en-US" altLang="zh-CN" dirty="0" smtClean="0"/>
              <a:t>  - Nowadays, modeling </a:t>
            </a:r>
            <a:r>
              <a:rPr lang="en-US" altLang="zh-CN" dirty="0"/>
              <a:t>languages are used in the area of system modeling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de-DE" altLang="zh-CN" dirty="0"/>
              <a:t>Abstract </a:t>
            </a:r>
            <a:r>
              <a:rPr lang="de-DE" altLang="zh-CN" dirty="0" err="1" smtClean="0"/>
              <a:t>Behaviour</a:t>
            </a:r>
            <a:r>
              <a:rPr lang="de-DE" altLang="zh-CN" dirty="0" smtClean="0"/>
              <a:t> </a:t>
            </a:r>
            <a:r>
              <a:rPr lang="en-US" altLang="zh-CN" dirty="0" smtClean="0"/>
              <a:t>Specification (</a:t>
            </a:r>
            <a:r>
              <a:rPr lang="en-US" altLang="zh-CN" dirty="0"/>
              <a:t>ABS) </a:t>
            </a:r>
            <a:r>
              <a:rPr lang="en-US" altLang="zh-CN" dirty="0"/>
              <a:t>Language </a:t>
            </a:r>
            <a:r>
              <a:rPr lang="en-US" altLang="zh-CN" dirty="0" smtClean="0"/>
              <a:t>is </a:t>
            </a:r>
            <a:r>
              <a:rPr lang="en-US" altLang="zh-CN" dirty="0"/>
              <a:t>well suited to </a:t>
            </a:r>
            <a:r>
              <a:rPr lang="en-US" altLang="zh-CN" dirty="0" smtClean="0"/>
              <a:t>model systems </a:t>
            </a:r>
            <a:r>
              <a:rPr lang="en-US" altLang="zh-CN" dirty="0"/>
              <a:t>that are concurrent, </a:t>
            </a:r>
            <a:r>
              <a:rPr lang="en-US" altLang="zh-CN" dirty="0" smtClean="0"/>
              <a:t>distributed, </a:t>
            </a:r>
            <a:r>
              <a:rPr lang="en-US" altLang="zh-CN" dirty="0"/>
              <a:t>and highly </a:t>
            </a:r>
            <a:r>
              <a:rPr lang="en-US" altLang="zh-CN" dirty="0" smtClean="0"/>
              <a:t>reusable.</a:t>
            </a:r>
          </a:p>
          <a:p>
            <a:endParaRPr lang="en-US" altLang="zh-CN" dirty="0" smtClean="0"/>
          </a:p>
          <a:p>
            <a:r>
              <a:rPr lang="en-US" altLang="zh-CN" b="1" dirty="0"/>
              <a:t>· </a:t>
            </a:r>
            <a:r>
              <a:rPr lang="en-US" altLang="zh-CN" b="1" dirty="0" smtClean="0"/>
              <a:t>Goal of the Thesis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en-US" altLang="zh-CN" dirty="0"/>
              <a:t>To evaluate ABS as a modeling language for real world safety-critical systems.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8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751063"/>
          </a:xfrm>
        </p:spPr>
        <p:txBody>
          <a:bodyPr/>
          <a:lstStyle/>
          <a:p>
            <a:r>
              <a:rPr lang="en-US" altLang="zh-CN" b="1" dirty="0"/>
              <a:t>· </a:t>
            </a:r>
            <a:r>
              <a:rPr lang="en-US" altLang="zh-CN" b="1" dirty="0" smtClean="0"/>
              <a:t>Case Study I. </a:t>
            </a:r>
            <a:r>
              <a:rPr lang="de-DE" altLang="zh-CN" dirty="0" smtClean="0"/>
              <a:t>Hybrid ERTMS/ETCS </a:t>
            </a:r>
            <a:r>
              <a:rPr lang="en-US" altLang="zh-CN" dirty="0" smtClean="0"/>
              <a:t>Level </a:t>
            </a:r>
            <a:r>
              <a:rPr lang="en-US" altLang="zh-CN" dirty="0"/>
              <a:t>3 Standard </a:t>
            </a:r>
            <a:r>
              <a:rPr lang="en-US" altLang="zh-CN" dirty="0" smtClean="0"/>
              <a:t>(ABZ 2018)</a:t>
            </a:r>
          </a:p>
          <a:p>
            <a:r>
              <a:rPr lang="en-US" altLang="zh-CN" b="1" dirty="0" smtClean="0"/>
              <a:t>  </a:t>
            </a:r>
            <a:r>
              <a:rPr lang="en-US" altLang="zh-CN" dirty="0" smtClean="0"/>
              <a:t>- It is based on the European </a:t>
            </a:r>
            <a:r>
              <a:rPr lang="en-US" altLang="zh-CN" dirty="0"/>
              <a:t>Rail Traffic Management </a:t>
            </a:r>
            <a:r>
              <a:rPr lang="en-US" altLang="zh-CN" dirty="0" smtClean="0"/>
              <a:t>System </a:t>
            </a:r>
            <a:r>
              <a:rPr lang="de-DE" altLang="zh-CN" dirty="0" smtClean="0"/>
              <a:t>(ERTMS).</a:t>
            </a:r>
          </a:p>
          <a:p>
            <a:r>
              <a:rPr lang="de-DE" altLang="zh-CN" dirty="0"/>
              <a:t> </a:t>
            </a:r>
            <a:r>
              <a:rPr lang="de-DE" altLang="zh-CN" dirty="0" smtClean="0"/>
              <a:t> - </a:t>
            </a:r>
            <a:r>
              <a:rPr lang="de-DE" altLang="zh-CN" dirty="0" err="1" smtClean="0"/>
              <a:t>It</a:t>
            </a:r>
            <a:r>
              <a:rPr lang="de-DE" altLang="zh-CN" dirty="0" smtClean="0"/>
              <a:t> </a:t>
            </a:r>
            <a:r>
              <a:rPr lang="en-US" altLang="zh-CN" dirty="0" smtClean="0"/>
              <a:t>aims </a:t>
            </a:r>
            <a:r>
              <a:rPr lang="en-US" altLang="zh-CN" dirty="0"/>
              <a:t>to provide an integrated European </a:t>
            </a:r>
            <a:r>
              <a:rPr lang="en-US" altLang="zh-CN" dirty="0" smtClean="0"/>
              <a:t>railway system, in </a:t>
            </a:r>
            <a:r>
              <a:rPr lang="en-US" altLang="zh-CN" dirty="0"/>
              <a:t>order to improve the capacity, safety and </a:t>
            </a:r>
            <a:r>
              <a:rPr lang="en-US" altLang="zh-CN" dirty="0" smtClean="0"/>
              <a:t>reliability.</a:t>
            </a:r>
            <a:endParaRPr lang="de-DE" altLang="zh-CN" dirty="0" smtClean="0"/>
          </a:p>
          <a:p>
            <a:r>
              <a:rPr lang="de-DE" altLang="zh-CN" dirty="0"/>
              <a:t> </a:t>
            </a:r>
            <a:r>
              <a:rPr lang="de-DE" altLang="zh-CN" dirty="0" smtClean="0"/>
              <a:t> - </a:t>
            </a:r>
            <a:r>
              <a:rPr lang="en-US" altLang="zh-CN" dirty="0"/>
              <a:t>S</a:t>
            </a:r>
            <a:r>
              <a:rPr lang="en-US" altLang="zh-CN" dirty="0" smtClean="0"/>
              <a:t>ubparts </a:t>
            </a:r>
            <a:r>
              <a:rPr lang="en-US" altLang="zh-CN" dirty="0"/>
              <a:t>of trackside detection sections called </a:t>
            </a:r>
            <a:r>
              <a:rPr lang="en-US" altLang="zh-CN" dirty="0" smtClean="0"/>
              <a:t>are used </a:t>
            </a:r>
            <a:r>
              <a:rPr lang="en-US" altLang="zh-CN" dirty="0"/>
              <a:t>to stamp the train position </a:t>
            </a:r>
            <a:r>
              <a:rPr lang="en-US" altLang="zh-CN" dirty="0" smtClean="0"/>
              <a:t>information.</a:t>
            </a:r>
            <a:r>
              <a:rPr lang="en-US" altLang="zh-CN" dirty="0"/>
              <a:t> VSS (Virtual Sub-Sections)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32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II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276872"/>
            <a:ext cx="8388464" cy="3823071"/>
          </a:xfrm>
        </p:spPr>
        <p:txBody>
          <a:bodyPr/>
          <a:lstStyle/>
          <a:p>
            <a:r>
              <a:rPr lang="en-US" altLang="zh-CN" b="1" dirty="0"/>
              <a:t>· Case Study II. </a:t>
            </a:r>
            <a:r>
              <a:rPr lang="en-US" altLang="zh-CN" dirty="0"/>
              <a:t>Hemodialysis (HD) Machine (ABZ 2016)</a:t>
            </a:r>
          </a:p>
          <a:p>
            <a:r>
              <a:rPr lang="en-US" altLang="zh-CN" dirty="0"/>
              <a:t>  - </a:t>
            </a:r>
            <a:r>
              <a:rPr lang="de-DE" altLang="zh-CN" dirty="0"/>
              <a:t>The HD </a:t>
            </a:r>
            <a:r>
              <a:rPr lang="en-US" altLang="zh-CN" dirty="0"/>
              <a:t>machine has the functions to transport the patients’ blood from</a:t>
            </a:r>
          </a:p>
          <a:p>
            <a:r>
              <a:rPr lang="en-US" altLang="zh-CN" dirty="0"/>
              <a:t>and back to the patients’ body with getting it filtered.</a:t>
            </a:r>
          </a:p>
          <a:p>
            <a:r>
              <a:rPr lang="en-US" altLang="zh-CN" dirty="0"/>
              <a:t>  - Both the general safety condition and software monitor function should be considered when building the whole HD system.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7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 Language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276872"/>
            <a:ext cx="8460472" cy="3823071"/>
          </a:xfrm>
        </p:spPr>
        <p:txBody>
          <a:bodyPr/>
          <a:lstStyle/>
          <a:p>
            <a:r>
              <a:rPr lang="en-US" altLang="zh-CN" b="1" dirty="0" smtClean="0"/>
              <a:t>· </a:t>
            </a:r>
            <a:r>
              <a:rPr lang="en-US" altLang="zh-CN" dirty="0" smtClean="0"/>
              <a:t>ABS language </a:t>
            </a:r>
            <a:r>
              <a:rPr lang="en-US" altLang="zh-CN" dirty="0"/>
              <a:t>is a newly developed </a:t>
            </a:r>
            <a:r>
              <a:rPr lang="en-US" altLang="zh-CN" b="1" dirty="0"/>
              <a:t>modeling language</a:t>
            </a:r>
            <a:r>
              <a:rPr lang="en-US" altLang="zh-CN" dirty="0"/>
              <a:t> at an </a:t>
            </a:r>
            <a:r>
              <a:rPr lang="en-US" altLang="zh-CN" b="1" dirty="0"/>
              <a:t>abstract level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b="1" dirty="0"/>
              <a:t>· </a:t>
            </a:r>
            <a:r>
              <a:rPr lang="en-US" altLang="zh-CN" dirty="0" smtClean="0"/>
              <a:t>It solves </a:t>
            </a:r>
            <a:r>
              <a:rPr lang="en-US" altLang="zh-CN" dirty="0"/>
              <a:t>the problem about the architecture of </a:t>
            </a:r>
            <a:r>
              <a:rPr lang="en-US" altLang="zh-CN" dirty="0" smtClean="0"/>
              <a:t>software </a:t>
            </a:r>
            <a:r>
              <a:rPr lang="en-US" altLang="zh-CN" dirty="0"/>
              <a:t>between the design and implementation part as a </a:t>
            </a:r>
            <a:r>
              <a:rPr lang="en-US" altLang="zh-CN" dirty="0" smtClean="0"/>
              <a:t>modeling language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b="1" dirty="0"/>
              <a:t>· </a:t>
            </a:r>
            <a:r>
              <a:rPr lang="en-US" altLang="zh-CN" dirty="0" smtClean="0"/>
              <a:t>ABS </a:t>
            </a:r>
            <a:r>
              <a:rPr lang="en-US" altLang="zh-CN" dirty="0"/>
              <a:t>is </a:t>
            </a:r>
            <a:r>
              <a:rPr lang="en-US" altLang="zh-CN" b="1" dirty="0" smtClean="0"/>
              <a:t>object-oriented</a:t>
            </a:r>
            <a:r>
              <a:rPr lang="en-US" altLang="zh-CN" dirty="0" smtClean="0"/>
              <a:t> </a:t>
            </a:r>
            <a:r>
              <a:rPr lang="en-US" altLang="zh-CN" dirty="0"/>
              <a:t>and has many </a:t>
            </a:r>
            <a:r>
              <a:rPr lang="en-US" altLang="zh-CN" dirty="0" smtClean="0"/>
              <a:t>features.</a:t>
            </a:r>
          </a:p>
          <a:p>
            <a:r>
              <a:rPr lang="en-US" altLang="zh-CN" b="1" dirty="0" smtClean="0"/>
              <a:t>· Distributed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Safe Concurrency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Actor-based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204864"/>
            <a:ext cx="8316456" cy="3895079"/>
          </a:xfrm>
        </p:spPr>
        <p:txBody>
          <a:bodyPr/>
          <a:lstStyle/>
          <a:p>
            <a:r>
              <a:rPr lang="en-US" altLang="zh-CN" b="1" dirty="0"/>
              <a:t>· </a:t>
            </a:r>
            <a:r>
              <a:rPr lang="en-US" altLang="zh-CN" dirty="0" smtClean="0"/>
              <a:t>In ABS, </a:t>
            </a:r>
            <a:r>
              <a:rPr lang="de-DE" altLang="zh-CN" b="1" dirty="0" err="1" smtClean="0"/>
              <a:t>communication</a:t>
            </a:r>
            <a:r>
              <a:rPr lang="de-DE" altLang="zh-CN" b="1" dirty="0" smtClean="0"/>
              <a:t> </a:t>
            </a:r>
            <a:r>
              <a:rPr lang="de-DE" altLang="zh-CN" b="1" dirty="0" err="1"/>
              <a:t>and</a:t>
            </a:r>
            <a:r>
              <a:rPr lang="de-DE" altLang="zh-CN" b="1" dirty="0"/>
              <a:t> </a:t>
            </a:r>
            <a:r>
              <a:rPr lang="de-DE" altLang="zh-CN" b="1" dirty="0" err="1" smtClean="0"/>
              <a:t>synchronization</a:t>
            </a:r>
            <a:r>
              <a:rPr lang="de-DE" altLang="zh-CN" b="1" dirty="0"/>
              <a:t> </a:t>
            </a:r>
            <a:r>
              <a:rPr lang="de-DE" altLang="zh-CN" b="1" dirty="0" err="1" smtClean="0"/>
              <a:t>are</a:t>
            </a:r>
            <a:r>
              <a:rPr lang="de-DE" altLang="zh-CN" b="1" dirty="0" smtClean="0"/>
              <a:t> </a:t>
            </a:r>
            <a:r>
              <a:rPr lang="de-DE" altLang="zh-CN" b="1" dirty="0" err="1" smtClean="0"/>
              <a:t>decoupled</a:t>
            </a:r>
            <a:r>
              <a:rPr lang="de-DE" altLang="zh-CN" b="1" dirty="0" smtClean="0"/>
              <a:t>.</a:t>
            </a:r>
            <a:endParaRPr lang="en-US" altLang="zh-CN" b="1" dirty="0" smtClean="0"/>
          </a:p>
          <a:p>
            <a:r>
              <a:rPr lang="en-US" altLang="zh-CN" b="1" dirty="0"/>
              <a:t>· </a:t>
            </a:r>
            <a:r>
              <a:rPr lang="en-US" altLang="zh-CN" dirty="0" smtClean="0"/>
              <a:t>Future type is used to achieve this goal in </a:t>
            </a:r>
            <a:r>
              <a:rPr lang="en-US" altLang="zh-CN" b="1" dirty="0" smtClean="0"/>
              <a:t>asynchronous method calls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· </a:t>
            </a:r>
            <a:r>
              <a:rPr lang="en-US" altLang="zh-CN" dirty="0" smtClean="0"/>
              <a:t>Futures act as </a:t>
            </a:r>
            <a:r>
              <a:rPr lang="en-US" altLang="zh-CN" b="1" dirty="0" smtClean="0"/>
              <a:t>references</a:t>
            </a:r>
            <a:r>
              <a:rPr lang="en-US" altLang="zh-CN" dirty="0" smtClean="0"/>
              <a:t> for return values. </a:t>
            </a:r>
            <a:endParaRPr lang="en-US" altLang="zh-CN" dirty="0"/>
          </a:p>
          <a:p>
            <a:r>
              <a:rPr lang="en-US" altLang="zh-CN" b="1" dirty="0"/>
              <a:t> </a:t>
            </a:r>
            <a:r>
              <a:rPr lang="en-US" altLang="zh-CN" dirty="0" smtClean="0"/>
              <a:t> - e.g. </a:t>
            </a:r>
            <a:r>
              <a:rPr lang="en-US" altLang="zh-CN" dirty="0" err="1" smtClean="0"/>
              <a:t>Fut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f is a future variable with a return value of an integer.</a:t>
            </a:r>
          </a:p>
          <a:p>
            <a:r>
              <a:rPr lang="en-US" altLang="zh-CN" b="1" dirty="0" smtClean="0"/>
              <a:t>· </a:t>
            </a:r>
            <a:r>
              <a:rPr lang="en-US" altLang="zh-CN" dirty="0" smtClean="0"/>
              <a:t>The current process is suspended until the asynchronous method call is done, then the future is allowed to retrieve the method and get the result.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457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</a:t>
            </a:r>
            <a:r>
              <a:rPr lang="en-US" altLang="zh-CN" dirty="0" smtClean="0"/>
              <a:t>Future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62" y="1556792"/>
            <a:ext cx="8389689" cy="4479943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	Unit </a:t>
            </a:r>
            <a:r>
              <a:rPr lang="en-US" altLang="zh-CN" dirty="0"/>
              <a:t>call()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Fut</a:t>
            </a:r>
            <a:r>
              <a:rPr lang="en-US" altLang="zh-CN" dirty="0" smtClean="0"/>
              <a:t>&lt;Unit</a:t>
            </a:r>
            <a:r>
              <a:rPr lang="en-US" altLang="zh-CN" dirty="0"/>
              <a:t>&gt; </a:t>
            </a:r>
            <a:r>
              <a:rPr lang="en-US" altLang="zh-CN" dirty="0" err="1"/>
              <a:t>fut</a:t>
            </a:r>
            <a:r>
              <a:rPr lang="en-US" altLang="zh-CN" dirty="0"/>
              <a:t> = thread1!run_A(thread2,i) 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fut.get</a:t>
            </a:r>
            <a:r>
              <a:rPr lang="en-US" altLang="zh-CN" dirty="0" smtClean="0"/>
              <a:t> ; </a:t>
            </a:r>
            <a:r>
              <a:rPr lang="en-US" altLang="zh-CN" dirty="0"/>
              <a:t>	</a:t>
            </a:r>
            <a:r>
              <a:rPr lang="en-US" altLang="zh-CN" dirty="0" smtClean="0"/>
              <a:t> }</a:t>
            </a:r>
          </a:p>
          <a:p>
            <a:r>
              <a:rPr lang="en-US" altLang="zh-CN" dirty="0"/>
              <a:t>	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Unit </a:t>
            </a:r>
            <a:r>
              <a:rPr lang="en-US" altLang="zh-CN" dirty="0" err="1"/>
              <a:t>run_A</a:t>
            </a:r>
            <a:r>
              <a:rPr lang="en-US" altLang="zh-CN" dirty="0"/>
              <a:t>(Thread 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("A" + </a:t>
            </a:r>
            <a:r>
              <a:rPr lang="en-US" altLang="zh-CN" dirty="0" err="1" smtClean="0"/>
              <a:t>intToString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 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Fut</a:t>
            </a:r>
            <a:r>
              <a:rPr lang="en-US" altLang="zh-CN" dirty="0" smtClean="0"/>
              <a:t>&lt;Unit</a:t>
            </a:r>
            <a:r>
              <a:rPr lang="en-US" altLang="zh-CN" dirty="0"/>
              <a:t>&gt; f = </a:t>
            </a:r>
            <a:r>
              <a:rPr lang="en-US" altLang="zh-CN" dirty="0" err="1"/>
              <a:t>t!run_B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f.get</a:t>
            </a:r>
            <a:r>
              <a:rPr lang="en-US" altLang="zh-CN" dirty="0" smtClean="0"/>
              <a:t> ;  }</a:t>
            </a:r>
          </a:p>
          <a:p>
            <a:r>
              <a:rPr lang="en-US" altLang="zh-CN" dirty="0"/>
              <a:t>		Unit </a:t>
            </a:r>
            <a:r>
              <a:rPr lang="en-US" altLang="zh-CN" dirty="0" err="1"/>
              <a:t>run_B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println</a:t>
            </a:r>
            <a:r>
              <a:rPr lang="en-US" altLang="zh-CN" dirty="0"/>
              <a:t>("B" + </a:t>
            </a:r>
            <a:r>
              <a:rPr lang="en-US" altLang="zh-CN" dirty="0" err="1"/>
              <a:t>intToString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 </a:t>
            </a:r>
            <a:r>
              <a:rPr lang="en-US" altLang="zh-CN" dirty="0" smtClean="0"/>
              <a:t>;  }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91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 I. The Train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· </a:t>
            </a:r>
            <a:r>
              <a:rPr lang="en-US" altLang="zh-CN" dirty="0" smtClean="0"/>
              <a:t>Based </a:t>
            </a:r>
            <a:r>
              <a:rPr lang="en-US" altLang="zh-CN" dirty="0"/>
              <a:t>on the Hybrid ERTMS/ETCS Level 3 Specification, three kinds of trains are described in this train model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/>
              <a:t>· </a:t>
            </a:r>
            <a:r>
              <a:rPr lang="en-US" altLang="zh-CN" b="1" dirty="0"/>
              <a:t>TIMS-equipped ERTMS train </a:t>
            </a:r>
            <a:r>
              <a:rPr lang="en-US" altLang="zh-CN" b="1" dirty="0" smtClean="0"/>
              <a:t>(Integer </a:t>
            </a:r>
            <a:r>
              <a:rPr lang="en-US" altLang="zh-CN" b="1" dirty="0"/>
              <a:t>train</a:t>
            </a:r>
            <a:r>
              <a:rPr lang="en-US" altLang="zh-CN" b="1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It </a:t>
            </a:r>
            <a:r>
              <a:rPr lang="de-DE" altLang="zh-CN" dirty="0" err="1" smtClean="0"/>
              <a:t>precisely</a:t>
            </a:r>
            <a:r>
              <a:rPr lang="de-DE" altLang="zh-CN" dirty="0" smtClean="0"/>
              <a:t> </a:t>
            </a:r>
            <a:r>
              <a:rPr lang="en-US" altLang="zh-CN" dirty="0" smtClean="0"/>
              <a:t>occupies </a:t>
            </a:r>
            <a:r>
              <a:rPr lang="en-US" altLang="zh-CN" dirty="0"/>
              <a:t>the exact VSS it is in.</a:t>
            </a:r>
            <a:endParaRPr lang="en-US" altLang="zh-CN" dirty="0" smtClean="0"/>
          </a:p>
          <a:p>
            <a:r>
              <a:rPr lang="en-US" altLang="zh-CN" b="1" dirty="0" smtClean="0"/>
              <a:t>· </a:t>
            </a:r>
            <a:r>
              <a:rPr lang="en-US" altLang="zh-CN" b="1" dirty="0"/>
              <a:t>ERTMS train not fitted with </a:t>
            </a:r>
            <a:r>
              <a:rPr lang="en-US" altLang="zh-CN" b="1" dirty="0" smtClean="0"/>
              <a:t>TIMS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- It </a:t>
            </a:r>
            <a:r>
              <a:rPr lang="de-DE" altLang="zh-CN" dirty="0" err="1" smtClean="0"/>
              <a:t>occupies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the</a:t>
            </a:r>
            <a:r>
              <a:rPr lang="de-DE" altLang="zh-CN" dirty="0"/>
              <a:t> </a:t>
            </a:r>
            <a:r>
              <a:rPr lang="en-US" altLang="zh-CN" dirty="0" smtClean="0"/>
              <a:t>sections </a:t>
            </a:r>
            <a:r>
              <a:rPr lang="en-US" altLang="zh-CN" dirty="0"/>
              <a:t>in the rear of the track, until the end of the trackside detection section.</a:t>
            </a:r>
            <a:endParaRPr lang="en-US" altLang="zh-CN" dirty="0" smtClean="0"/>
          </a:p>
          <a:p>
            <a:r>
              <a:rPr lang="en-US" altLang="zh-CN" b="1" dirty="0" smtClean="0"/>
              <a:t>· </a:t>
            </a:r>
            <a:r>
              <a:rPr lang="de-DE" altLang="zh-CN" b="1" dirty="0"/>
              <a:t>N</a:t>
            </a:r>
            <a:r>
              <a:rPr lang="de-DE" altLang="zh-CN" b="1" dirty="0" smtClean="0"/>
              <a:t>on-ERTMS </a:t>
            </a:r>
            <a:r>
              <a:rPr lang="de-DE" altLang="zh-CN" b="1" dirty="0" err="1" smtClean="0"/>
              <a:t>train</a:t>
            </a:r>
            <a:endParaRPr lang="de-DE" altLang="zh-CN" b="1" dirty="0" smtClean="0"/>
          </a:p>
          <a:p>
            <a:r>
              <a:rPr lang="de-DE" altLang="zh-CN" dirty="0"/>
              <a:t> </a:t>
            </a:r>
            <a:r>
              <a:rPr lang="de-DE" altLang="zh-CN" dirty="0"/>
              <a:t> </a:t>
            </a:r>
            <a:r>
              <a:rPr lang="de-DE" altLang="zh-CN" dirty="0" smtClean="0"/>
              <a:t>- </a:t>
            </a:r>
            <a:r>
              <a:rPr lang="de-DE" altLang="zh-CN" dirty="0" err="1" smtClean="0"/>
              <a:t>It</a:t>
            </a:r>
            <a:r>
              <a:rPr lang="de-DE" altLang="zh-CN" dirty="0" smtClean="0"/>
              <a:t> </a:t>
            </a:r>
            <a:r>
              <a:rPr lang="en-US" altLang="zh-CN" dirty="0" smtClean="0"/>
              <a:t>occupies </a:t>
            </a:r>
            <a:r>
              <a:rPr lang="en-US" altLang="zh-CN" dirty="0"/>
              <a:t>the whole trackside detection section as soon as it appears on the track.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24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Status Transition </a:t>
            </a:r>
            <a:r>
              <a:rPr lang="de-DE" altLang="zh-CN" dirty="0" err="1"/>
              <a:t>among</a:t>
            </a:r>
            <a:r>
              <a:rPr lang="de-DE" altLang="zh-CN" dirty="0"/>
              <a:t> </a:t>
            </a:r>
            <a:r>
              <a:rPr lang="de-DE" altLang="zh-CN" dirty="0" smtClean="0"/>
              <a:t>VSS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92325"/>
            <a:ext cx="6629400" cy="3533775"/>
          </a:xfrm>
        </p:spPr>
      </p:pic>
    </p:spTree>
    <p:extLst>
      <p:ext uri="{BB962C8B-B14F-4D97-AF65-F5344CB8AC3E}">
        <p14:creationId xmlns:p14="http://schemas.microsoft.com/office/powerpoint/2010/main" val="422153266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844</TotalTime>
  <Words>780</Words>
  <Application>Microsoft Office PowerPoint</Application>
  <PresentationFormat>On-screen Show (4:3)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Bitstream Charter</vt:lpstr>
      <vt:lpstr>Stafford</vt:lpstr>
      <vt:lpstr>宋体</vt:lpstr>
      <vt:lpstr>Arial</vt:lpstr>
      <vt:lpstr>Tahoma</vt:lpstr>
      <vt:lpstr>Wingdings</vt:lpstr>
      <vt:lpstr>Präsentationsvorlage_BWL9</vt:lpstr>
      <vt:lpstr>Master Thesis: Evaluation of ABS in Modeling Real World Safety-Critical Systems </vt:lpstr>
      <vt:lpstr>Overview</vt:lpstr>
      <vt:lpstr>Introduction I</vt:lpstr>
      <vt:lpstr>Introduction II</vt:lpstr>
      <vt:lpstr>ABS Language</vt:lpstr>
      <vt:lpstr>Future</vt:lpstr>
      <vt:lpstr>Example of Future</vt:lpstr>
      <vt:lpstr>Case Study I. The Train Model</vt:lpstr>
      <vt:lpstr>Status Transition among VSS</vt:lpstr>
      <vt:lpstr>VSS</vt:lpstr>
      <vt:lpstr>RBC</vt:lpstr>
      <vt:lpstr>TIMS-equipped ERTMS Train</vt:lpstr>
      <vt:lpstr>ERTMS Train not fitted with TIMS</vt:lpstr>
      <vt:lpstr>Analysis and Evaluation</vt:lpstr>
      <vt:lpstr>To Be Done Next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Chunyuan Yu</cp:lastModifiedBy>
  <cp:revision>52</cp:revision>
  <dcterms:created xsi:type="dcterms:W3CDTF">2009-12-23T09:42:49Z</dcterms:created>
  <dcterms:modified xsi:type="dcterms:W3CDTF">2018-05-27T22:12:05Z</dcterms:modified>
</cp:coreProperties>
</file>