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4" r:id="rId6"/>
    <p:sldId id="266" r:id="rId7"/>
    <p:sldId id="262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A3260"/>
    <a:srgbClr val="B0C3EA"/>
    <a:srgbClr val="8CA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40" autoAdjust="0"/>
    <p:restoredTop sz="94648" autoAdjust="0"/>
  </p:normalViewPr>
  <p:slideViewPr>
    <p:cSldViewPr snapToGrid="0">
      <p:cViewPr varScale="1">
        <p:scale>
          <a:sx n="162" d="100"/>
          <a:sy n="162" d="100"/>
        </p:scale>
        <p:origin x="12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1745FE-4CED-43F3-99E0-C1C5E2CD0E49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2332-0EEC-47EC-AE35-B3A306CE29FA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024685-B49A-4D09-945B-5E650EEA35FA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102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243593"/>
            <a:ext cx="2844799" cy="365125"/>
          </a:xfrm>
        </p:spPr>
        <p:txBody>
          <a:bodyPr/>
          <a:lstStyle/>
          <a:p>
            <a:fld id="{E5A86480-7274-42B1-81D0-06A1E7289B52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239267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243593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A7FEE0-D1EE-4BBE-9F83-75AF99D063B7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9B5-5575-4754-A95C-61BCAB4FE694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8F0A-3607-429C-AD0C-BE5B9B27A50D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BFEA-A078-4716-849F-84014FF6B37A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40CF-189E-4707-A0F9-859EB87EC0F6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7CADA5-8237-4435-B872-B46D9438DC71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8319-C9DD-41CC-A645-0D5F8FFFFBD0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5410247-A508-47AD-9FAE-04752A7C1F0F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news-room/fact-sheets/detail/cancer" TargetMode="External"/><Relationship Id="rId2" Type="http://schemas.openxmlformats.org/officeDocument/2006/relationships/hyperlink" Target="https://www.nccs.com.sg/patient-care/cancer-types/cancer-statist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skcc.org/cancer-care/diagnosis-treatment/diagnosing/role-patholog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06686"/>
            <a:ext cx="10993549" cy="12581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Classifying clinically actionable genetic mutations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770067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Cheong Yu Chye – DSI 13 –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7FB9-C2BB-473B-A40F-11BA0E20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Our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947E6-B5B6-4A5C-AD03-7C491CC12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Cancer is a top public health issue</a:t>
            </a:r>
            <a:r>
              <a:rPr lang="en-SG" baseline="30000" dirty="0"/>
              <a:t>1</a:t>
            </a:r>
            <a:r>
              <a:rPr lang="en-SG" dirty="0"/>
              <a:t>:</a:t>
            </a:r>
          </a:p>
          <a:p>
            <a:pPr lvl="1"/>
            <a:r>
              <a:rPr lang="en-SG" dirty="0"/>
              <a:t>Globally, about 1 in 6 deaths is due to cancer</a:t>
            </a:r>
          </a:p>
          <a:p>
            <a:pPr lvl="1"/>
            <a:r>
              <a:rPr lang="en-SG" dirty="0"/>
              <a:t>One in every 4-5 people in Singapore may develop cancer in their lifetime</a:t>
            </a:r>
          </a:p>
          <a:p>
            <a:r>
              <a:rPr lang="en-SG" dirty="0"/>
              <a:t>Today, clinical pathologists can perform genomic sequencing on a patient’s tumour sample to determine if it carries mutations that could aid in treatment, and to match individual patients with available therapies or clinical trials that would benefit them</a:t>
            </a:r>
            <a:r>
              <a:rPr lang="en-SG" baseline="30000" dirty="0"/>
              <a:t>2</a:t>
            </a:r>
            <a:r>
              <a:rPr lang="en-SG" dirty="0"/>
              <a:t>.</a:t>
            </a:r>
          </a:p>
          <a:p>
            <a:r>
              <a:rPr lang="en-SG" dirty="0"/>
              <a:t>Once these genes and mutations have been identified, clinical pathologists then have to manually review a growing corpus of related biomedical literature to classify the mutations – this process is tedious and time consuming</a:t>
            </a:r>
          </a:p>
          <a:p>
            <a:r>
              <a:rPr lang="en-SG" dirty="0">
                <a:solidFill>
                  <a:srgbClr val="0000FF"/>
                </a:solidFill>
              </a:rPr>
              <a:t>Our problem statement: to build a classifier that can help to automate this classification</a:t>
            </a:r>
          </a:p>
          <a:p>
            <a:r>
              <a:rPr lang="en-SG" dirty="0"/>
              <a:t>Success measures: balanced (weighted) accuracy and F1 scores, beat baseline accuracy (0.287) by ≥ 10%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A98FB-7622-43DA-A24A-D45BBC66A199}"/>
              </a:ext>
            </a:extLst>
          </p:cNvPr>
          <p:cNvSpPr txBox="1"/>
          <p:nvPr/>
        </p:nvSpPr>
        <p:spPr>
          <a:xfrm>
            <a:off x="581192" y="6000173"/>
            <a:ext cx="110296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Sources:</a:t>
            </a:r>
          </a:p>
          <a:p>
            <a:r>
              <a:rPr lang="en-SG" sz="1000" baseline="30000" dirty="0"/>
              <a:t>1 </a:t>
            </a:r>
            <a:r>
              <a:rPr lang="en-SG" sz="1000" dirty="0"/>
              <a:t>- </a:t>
            </a:r>
            <a:r>
              <a:rPr lang="en-SG" sz="1000" dirty="0">
                <a:hlinkClick r:id="rId2"/>
              </a:rPr>
              <a:t>https://www.nccs.com.sg/patient-care/cancer-types/cancer-statistics,</a:t>
            </a:r>
            <a:r>
              <a:rPr lang="en-SG" sz="1000" dirty="0"/>
              <a:t> </a:t>
            </a:r>
            <a:r>
              <a:rPr lang="en-SG" sz="1000" dirty="0">
                <a:hlinkClick r:id="rId3"/>
              </a:rPr>
              <a:t>https://www.who.int/news-room/fact-sheets/detail/cancer</a:t>
            </a:r>
            <a:r>
              <a:rPr lang="en-SG" sz="1000" dirty="0">
                <a:hlinkClick r:id="rId2"/>
              </a:rPr>
              <a:t>s</a:t>
            </a:r>
            <a:endParaRPr lang="en-SG" sz="1000" dirty="0"/>
          </a:p>
          <a:p>
            <a:r>
              <a:rPr lang="en-SG" sz="1000" baseline="30000" dirty="0"/>
              <a:t>2</a:t>
            </a:r>
            <a:r>
              <a:rPr lang="en-SG" sz="1000" dirty="0"/>
              <a:t> - </a:t>
            </a:r>
            <a:r>
              <a:rPr lang="en-SG" sz="1000" dirty="0">
                <a:hlinkClick r:id="rId4"/>
              </a:rPr>
              <a:t>https://www.mskcc.org/cancer-care/diagnosis-treatment/diagnosing/role-pathology</a:t>
            </a:r>
            <a:endParaRPr lang="en-SG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D76B3-C95A-4CCF-B58F-C8A30781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7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9435-2DD8-4E12-8D41-2C80C83A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9A921-8206-4D9C-B30F-ABFF380B5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Size of training and testing datasets</a:t>
            </a:r>
          </a:p>
          <a:p>
            <a:pPr lvl="1"/>
            <a:r>
              <a:rPr lang="en-SG" dirty="0"/>
              <a:t>After using one-hot encoding column creation and term frequency creation (</a:t>
            </a:r>
            <a:r>
              <a:rPr lang="en-SG" dirty="0" err="1"/>
              <a:t>TfidfVectorizer</a:t>
            </a:r>
            <a:r>
              <a:rPr lang="en-SG" dirty="0"/>
              <a:t>), I have &gt;76,000 features</a:t>
            </a:r>
          </a:p>
          <a:p>
            <a:pPr lvl="1"/>
            <a:r>
              <a:rPr lang="en-SG" dirty="0"/>
              <a:t>Downstream model fitting is extremely slow (e.g. </a:t>
            </a:r>
            <a:r>
              <a:rPr lang="en-SG" dirty="0" err="1"/>
              <a:t>ADABoost</a:t>
            </a:r>
            <a:r>
              <a:rPr lang="en-SG" dirty="0"/>
              <a:t> fitting alone takes ~8 hrs, fitting for all models takes &gt;17 hrs)</a:t>
            </a:r>
          </a:p>
          <a:p>
            <a:pPr lvl="1"/>
            <a:r>
              <a:rPr lang="en-SG" dirty="0"/>
              <a:t>Not obvious how to perform feature engineering to reduce the number of features</a:t>
            </a:r>
          </a:p>
          <a:p>
            <a:r>
              <a:rPr lang="en-SG" dirty="0"/>
              <a:t>Clinical text is difficult to classify effectively</a:t>
            </a:r>
          </a:p>
          <a:p>
            <a:pPr lvl="1"/>
            <a:r>
              <a:rPr lang="en-SG" dirty="0"/>
              <a:t>Static word embeddings that have been trained on cancer-related biomedical literature are not available</a:t>
            </a:r>
          </a:p>
          <a:p>
            <a:pPr lvl="1"/>
            <a:r>
              <a:rPr lang="en-SG" dirty="0" err="1"/>
              <a:t>BioBERT</a:t>
            </a:r>
            <a:r>
              <a:rPr lang="en-SG" dirty="0"/>
              <a:t> word embeddings look promising but they require significant processing power and memory to use, and are also limited to 1,024 words per document</a:t>
            </a:r>
          </a:p>
          <a:p>
            <a:r>
              <a:rPr lang="en-SG" dirty="0"/>
              <a:t>A multi-class scenario with imbalanced classes</a:t>
            </a:r>
          </a:p>
          <a:p>
            <a:pPr lvl="1"/>
            <a:r>
              <a:rPr lang="en-SG" dirty="0"/>
              <a:t>Our problem statement is a multi-class scenario involving 9 classes</a:t>
            </a:r>
          </a:p>
          <a:p>
            <a:pPr lvl="1"/>
            <a:r>
              <a:rPr lang="en-SG" dirty="0"/>
              <a:t>Just two of the most frequent classes account for ~50% of all the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2C04C-A5F6-470A-AD79-2CA44B77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2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CD16-ADBF-4D9E-9D49-347A004F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Our Approach – AT A Glance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9DA1B5-C4E4-4E8B-A914-F4812B01AE34}"/>
              </a:ext>
            </a:extLst>
          </p:cNvPr>
          <p:cNvGrpSpPr/>
          <p:nvPr/>
        </p:nvGrpSpPr>
        <p:grpSpPr>
          <a:xfrm>
            <a:off x="1192092" y="1972983"/>
            <a:ext cx="10603536" cy="3869247"/>
            <a:chOff x="1192092" y="1972983"/>
            <a:chExt cx="10603536" cy="3869247"/>
          </a:xfrm>
        </p:grpSpPr>
        <p:sp>
          <p:nvSpPr>
            <p:cNvPr id="399" name="Rectangle: Rounded Corners 398">
              <a:extLst>
                <a:ext uri="{FF2B5EF4-FFF2-40B4-BE49-F238E27FC236}">
                  <a16:creationId xmlns:a16="http://schemas.microsoft.com/office/drawing/2014/main" id="{35E2B96D-C992-428A-917D-4B933D58992D}"/>
                </a:ext>
              </a:extLst>
            </p:cNvPr>
            <p:cNvSpPr/>
            <p:nvPr/>
          </p:nvSpPr>
          <p:spPr>
            <a:xfrm>
              <a:off x="1754618" y="1972983"/>
              <a:ext cx="10041010" cy="174105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r>
                <a:rPr lang="en-SG" sz="1400" b="1" dirty="0">
                  <a:solidFill>
                    <a:srgbClr val="1A3260"/>
                  </a:solidFill>
                </a:rPr>
                <a:t>Baseline Model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B63CCDC-ADE6-4D27-8D1B-C4EA95E59925}"/>
                </a:ext>
              </a:extLst>
            </p:cNvPr>
            <p:cNvSpPr/>
            <p:nvPr/>
          </p:nvSpPr>
          <p:spPr>
            <a:xfrm>
              <a:off x="4872414" y="2314068"/>
              <a:ext cx="917756" cy="10204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Creation of Training and Validation datasets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912EF4C-D11C-4D7C-A7A3-B4CF3E8A77D9}"/>
                </a:ext>
              </a:extLst>
            </p:cNvPr>
            <p:cNvSpPr/>
            <p:nvPr/>
          </p:nvSpPr>
          <p:spPr>
            <a:xfrm>
              <a:off x="6023496" y="2398632"/>
              <a:ext cx="1204128" cy="8512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Generation of word counts</a:t>
              </a:r>
            </a:p>
            <a:p>
              <a:pPr algn="ctr"/>
              <a:r>
                <a:rPr lang="en-SG" sz="1100" dirty="0"/>
                <a:t>(</a:t>
              </a:r>
              <a:r>
                <a:rPr lang="en-SG" sz="1100" dirty="0" err="1"/>
                <a:t>Tfidf</a:t>
              </a:r>
              <a:r>
                <a:rPr lang="en-SG" sz="1100" dirty="0"/>
                <a:t>-Vectorizer)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B2D3F7D-A649-4B39-8CA8-4930C939C20E}"/>
                </a:ext>
              </a:extLst>
            </p:cNvPr>
            <p:cNvCxnSpPr>
              <a:cxnSpLocks/>
              <a:stCxn id="12" idx="3"/>
              <a:endCxn id="17" idx="1"/>
            </p:cNvCxnSpPr>
            <p:nvPr/>
          </p:nvCxnSpPr>
          <p:spPr>
            <a:xfrm>
              <a:off x="5790170" y="2824281"/>
              <a:ext cx="23332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0FD7E2C-7B76-4D26-A626-7DBC3DE5F2B6}"/>
                </a:ext>
              </a:extLst>
            </p:cNvPr>
            <p:cNvSpPr/>
            <p:nvPr/>
          </p:nvSpPr>
          <p:spPr>
            <a:xfrm>
              <a:off x="7460945" y="2325441"/>
              <a:ext cx="864976" cy="10204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Over-sampling</a:t>
              </a:r>
            </a:p>
            <a:p>
              <a:pPr algn="ctr"/>
              <a:r>
                <a:rPr lang="en-SG" sz="1100" dirty="0"/>
                <a:t>(SMOTE)</a:t>
              </a:r>
            </a:p>
            <a:p>
              <a:pPr algn="ctr"/>
              <a:r>
                <a:rPr lang="en-SG" sz="1100" dirty="0"/>
                <a:t>and scaling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2CDE9F1-067A-4E60-9E52-3C218EEB5A48}"/>
                </a:ext>
              </a:extLst>
            </p:cNvPr>
            <p:cNvSpPr/>
            <p:nvPr/>
          </p:nvSpPr>
          <p:spPr>
            <a:xfrm>
              <a:off x="8559243" y="2126765"/>
              <a:ext cx="1541184" cy="14131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Randomised search for optimal classifier parameters</a:t>
              </a:r>
            </a:p>
            <a:p>
              <a:pPr algn="ctr"/>
              <a:r>
                <a:rPr lang="en-SG" sz="1100" dirty="0"/>
                <a:t>(</a:t>
              </a:r>
              <a:r>
                <a:rPr lang="en-SG" sz="1100" dirty="0" err="1"/>
                <a:t>logreg</a:t>
              </a:r>
              <a:r>
                <a:rPr lang="en-SG" sz="1100" dirty="0"/>
                <a:t>, </a:t>
              </a:r>
              <a:r>
                <a:rPr lang="en-SG" sz="1100" dirty="0" err="1"/>
                <a:t>mnb</a:t>
              </a:r>
              <a:r>
                <a:rPr lang="en-SG" sz="1100" dirty="0"/>
                <a:t>, </a:t>
              </a:r>
              <a:r>
                <a:rPr lang="en-SG" sz="1100" dirty="0" err="1"/>
                <a:t>knn</a:t>
              </a:r>
              <a:r>
                <a:rPr lang="en-SG" sz="1100" dirty="0"/>
                <a:t>, </a:t>
              </a:r>
              <a:r>
                <a:rPr lang="en-SG" sz="1100" dirty="0" err="1"/>
                <a:t>adaboost</a:t>
              </a:r>
              <a:r>
                <a:rPr lang="en-SG" sz="1100" dirty="0"/>
                <a:t>, </a:t>
              </a:r>
              <a:r>
                <a:rPr lang="en-SG" sz="1100" dirty="0" err="1"/>
                <a:t>dtree</a:t>
              </a:r>
              <a:r>
                <a:rPr lang="en-SG" sz="1100" dirty="0"/>
                <a:t>, extra trees, rand forest, </a:t>
              </a:r>
              <a:r>
                <a:rPr lang="en-SG" sz="1100" dirty="0" err="1"/>
                <a:t>svm</a:t>
              </a:r>
              <a:r>
                <a:rPr lang="en-SG" sz="1100" dirty="0"/>
                <a:t>)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117EC9E-55E3-415E-A3C7-6A9C01EF8157}"/>
                </a:ext>
              </a:extLst>
            </p:cNvPr>
            <p:cNvCxnSpPr>
              <a:cxnSpLocks/>
              <a:stCxn id="17" idx="3"/>
              <a:endCxn id="30" idx="1"/>
            </p:cNvCxnSpPr>
            <p:nvPr/>
          </p:nvCxnSpPr>
          <p:spPr>
            <a:xfrm>
              <a:off x="7227624" y="2824281"/>
              <a:ext cx="233321" cy="1137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D9F7846-C006-4F2A-BD46-959C9EDCD9F2}"/>
                </a:ext>
              </a:extLst>
            </p:cNvPr>
            <p:cNvCxnSpPr>
              <a:cxnSpLocks/>
              <a:stCxn id="30" idx="3"/>
              <a:endCxn id="31" idx="1"/>
            </p:cNvCxnSpPr>
            <p:nvPr/>
          </p:nvCxnSpPr>
          <p:spPr>
            <a:xfrm flipV="1">
              <a:off x="8325921" y="2833342"/>
              <a:ext cx="233322" cy="231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40DCE8B-539D-47B2-8757-79B22A10581D}"/>
                </a:ext>
              </a:extLst>
            </p:cNvPr>
            <p:cNvSpPr/>
            <p:nvPr/>
          </p:nvSpPr>
          <p:spPr>
            <a:xfrm>
              <a:off x="10333402" y="2404204"/>
              <a:ext cx="1231424" cy="8512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Visualisation and calculation of metrics (ROC and AUC)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799E1F3-AF9B-4AA4-9A5D-F79C4E91D1A3}"/>
                </a:ext>
              </a:extLst>
            </p:cNvPr>
            <p:cNvCxnSpPr>
              <a:cxnSpLocks/>
              <a:stCxn id="31" idx="3"/>
              <a:endCxn id="40" idx="1"/>
            </p:cNvCxnSpPr>
            <p:nvPr/>
          </p:nvCxnSpPr>
          <p:spPr>
            <a:xfrm flipV="1">
              <a:off x="10100427" y="2829853"/>
              <a:ext cx="232975" cy="348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2C8DCF0F-92AB-41ED-80B3-358F71EF6A71}"/>
                </a:ext>
              </a:extLst>
            </p:cNvPr>
            <p:cNvCxnSpPr>
              <a:cxnSpLocks/>
              <a:stCxn id="18" idx="3"/>
              <a:endCxn id="12" idx="1"/>
            </p:cNvCxnSpPr>
            <p:nvPr/>
          </p:nvCxnSpPr>
          <p:spPr>
            <a:xfrm flipV="1">
              <a:off x="1192092" y="2824281"/>
              <a:ext cx="3680322" cy="3017949"/>
            </a:xfrm>
            <a:prstGeom prst="bentConnector3">
              <a:avLst>
                <a:gd name="adj1" fmla="val 7762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D7C7C42-6731-4614-AF05-861DD215CE8D}"/>
              </a:ext>
            </a:extLst>
          </p:cNvPr>
          <p:cNvGrpSpPr/>
          <p:nvPr/>
        </p:nvGrpSpPr>
        <p:grpSpPr>
          <a:xfrm>
            <a:off x="213424" y="2521736"/>
            <a:ext cx="978673" cy="3835246"/>
            <a:chOff x="213424" y="2521736"/>
            <a:chExt cx="978673" cy="383524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9744F7F-7C1B-4B56-8F1D-6ECE87907828}"/>
                </a:ext>
              </a:extLst>
            </p:cNvPr>
            <p:cNvSpPr/>
            <p:nvPr/>
          </p:nvSpPr>
          <p:spPr>
            <a:xfrm>
              <a:off x="213424" y="3074742"/>
              <a:ext cx="978667" cy="6640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Data Cleaning and EDA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ACBEFF0-12C3-41E3-81B8-FD462524FD24}"/>
                </a:ext>
              </a:extLst>
            </p:cNvPr>
            <p:cNvSpPr/>
            <p:nvPr/>
          </p:nvSpPr>
          <p:spPr>
            <a:xfrm>
              <a:off x="213430" y="4008318"/>
              <a:ext cx="978667" cy="2894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POS Tagging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1681567-558E-4B98-9E22-BD339C7478A3}"/>
                </a:ext>
              </a:extLst>
            </p:cNvPr>
            <p:cNvSpPr/>
            <p:nvPr/>
          </p:nvSpPr>
          <p:spPr>
            <a:xfrm>
              <a:off x="213425" y="4567323"/>
              <a:ext cx="978667" cy="4767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Lemma-</a:t>
              </a:r>
              <a:r>
                <a:rPr lang="en-SG" sz="1100" dirty="0" err="1"/>
                <a:t>tisation</a:t>
              </a:r>
              <a:endParaRPr lang="en-SG" sz="11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C4B7455-185E-4423-BE5B-5052918C99B9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702758" y="3738754"/>
              <a:ext cx="6" cy="26956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1B2DD7-40DC-4070-8140-3E3A4D5D739D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702759" y="4297759"/>
              <a:ext cx="5" cy="26956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FD44BAC-7365-4BF6-B18C-50C0AE8803A1}"/>
                </a:ext>
              </a:extLst>
            </p:cNvPr>
            <p:cNvSpPr/>
            <p:nvPr/>
          </p:nvSpPr>
          <p:spPr>
            <a:xfrm>
              <a:off x="213434" y="5327478"/>
              <a:ext cx="978658" cy="10295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Creation of dummy columns</a:t>
              </a:r>
            </a:p>
            <a:p>
              <a:pPr algn="ctr"/>
              <a:r>
                <a:rPr lang="en-SG" sz="1100" dirty="0"/>
                <a:t>(for gene &amp; variation)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0C2203A-A2BE-4D3F-BE61-CBE1638DE02E}"/>
                </a:ext>
              </a:extLst>
            </p:cNvPr>
            <p:cNvCxnSpPr>
              <a:cxnSpLocks/>
              <a:stCxn id="6" idx="2"/>
              <a:endCxn id="18" idx="0"/>
            </p:cNvCxnSpPr>
            <p:nvPr/>
          </p:nvCxnSpPr>
          <p:spPr>
            <a:xfrm>
              <a:off x="702759" y="5044049"/>
              <a:ext cx="4" cy="28342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5FC83D5-174E-4F5C-A3E6-87169230EE57}"/>
                </a:ext>
              </a:extLst>
            </p:cNvPr>
            <p:cNvSpPr/>
            <p:nvPr/>
          </p:nvSpPr>
          <p:spPr>
            <a:xfrm>
              <a:off x="213424" y="2521736"/>
              <a:ext cx="978667" cy="2894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Data Import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3C45F56-AFA3-42CE-97CA-794698222F10}"/>
                </a:ext>
              </a:extLst>
            </p:cNvPr>
            <p:cNvCxnSpPr>
              <a:cxnSpLocks/>
              <a:stCxn id="39" idx="2"/>
              <a:endCxn id="4" idx="0"/>
            </p:cNvCxnSpPr>
            <p:nvPr/>
          </p:nvCxnSpPr>
          <p:spPr>
            <a:xfrm>
              <a:off x="702758" y="2811177"/>
              <a:ext cx="0" cy="26356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9204876-0BBE-4300-9A19-00DBDAC7C5AD}"/>
              </a:ext>
            </a:extLst>
          </p:cNvPr>
          <p:cNvGrpSpPr/>
          <p:nvPr/>
        </p:nvGrpSpPr>
        <p:grpSpPr>
          <a:xfrm>
            <a:off x="1192092" y="3255501"/>
            <a:ext cx="10603536" cy="3425327"/>
            <a:chOff x="1192092" y="3255501"/>
            <a:chExt cx="10603536" cy="3425327"/>
          </a:xfrm>
        </p:grpSpPr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B3C82B27-1430-40BD-9597-F0F49AECEE41}"/>
                </a:ext>
              </a:extLst>
            </p:cNvPr>
            <p:cNvCxnSpPr>
              <a:cxnSpLocks/>
              <a:stCxn id="40" idx="2"/>
              <a:endCxn id="227" idx="0"/>
            </p:cNvCxnSpPr>
            <p:nvPr/>
          </p:nvCxnSpPr>
          <p:spPr>
            <a:xfrm>
              <a:off x="10949114" y="3255501"/>
              <a:ext cx="0" cy="71927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Rectangle: Rounded Corners 397">
              <a:extLst>
                <a:ext uri="{FF2B5EF4-FFF2-40B4-BE49-F238E27FC236}">
                  <a16:creationId xmlns:a16="http://schemas.microsoft.com/office/drawing/2014/main" id="{15F374D8-0BFF-4F6C-A199-170FC3792F5E}"/>
                </a:ext>
              </a:extLst>
            </p:cNvPr>
            <p:cNvSpPr/>
            <p:nvPr/>
          </p:nvSpPr>
          <p:spPr>
            <a:xfrm>
              <a:off x="1754618" y="4712242"/>
              <a:ext cx="10041010" cy="196858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r>
                <a:rPr lang="en-SG" sz="1400" b="1" dirty="0">
                  <a:solidFill>
                    <a:srgbClr val="1A3260"/>
                  </a:solidFill>
                </a:rPr>
                <a:t>Alternative Model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280784E1-6A56-44DF-93FA-96F14DF1955A}"/>
                </a:ext>
              </a:extLst>
            </p:cNvPr>
            <p:cNvSpPr/>
            <p:nvPr/>
          </p:nvSpPr>
          <p:spPr>
            <a:xfrm>
              <a:off x="3431389" y="5133314"/>
              <a:ext cx="1202103" cy="13884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SG" sz="1100" dirty="0"/>
                <a:t>Selection of optimal embeddings</a:t>
              </a:r>
            </a:p>
            <a:p>
              <a:pPr algn="ctr"/>
              <a:r>
                <a:rPr lang="en-SG" sz="1100" dirty="0"/>
                <a:t>(via cross-validation scoring on all words)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AB489D9A-7B30-4931-B9B8-380AC2DDC98E}"/>
                </a:ext>
              </a:extLst>
            </p:cNvPr>
            <p:cNvSpPr/>
            <p:nvPr/>
          </p:nvSpPr>
          <p:spPr>
            <a:xfrm>
              <a:off x="2026226" y="5221954"/>
              <a:ext cx="1166241" cy="12151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Loading/ Generation of Alternative Embeddings</a:t>
              </a:r>
            </a:p>
            <a:p>
              <a:pPr algn="ctr"/>
              <a:r>
                <a:rPr lang="en-SG" sz="1100" dirty="0"/>
                <a:t>(Word2Vec, </a:t>
              </a:r>
              <a:r>
                <a:rPr lang="en-SG" sz="1100" dirty="0" err="1"/>
                <a:t>GloVe</a:t>
              </a:r>
              <a:r>
                <a:rPr lang="en-SG" sz="1100" dirty="0"/>
                <a:t>)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26973A1-5E73-4C67-8D7D-41E065FE1E25}"/>
                </a:ext>
              </a:extLst>
            </p:cNvPr>
            <p:cNvCxnSpPr>
              <a:cxnSpLocks/>
              <a:stCxn id="147" idx="3"/>
              <a:endCxn id="184" idx="1"/>
            </p:cNvCxnSpPr>
            <p:nvPr/>
          </p:nvCxnSpPr>
          <p:spPr>
            <a:xfrm flipV="1">
              <a:off x="4633492" y="5827537"/>
              <a:ext cx="236562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75539AF9-BB31-49A0-8E91-4628FEE40C71}"/>
                </a:ext>
              </a:extLst>
            </p:cNvPr>
            <p:cNvSpPr/>
            <p:nvPr/>
          </p:nvSpPr>
          <p:spPr>
            <a:xfrm>
              <a:off x="6023495" y="5308246"/>
              <a:ext cx="1204128" cy="10385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Generation of selected embeddings</a:t>
              </a:r>
            </a:p>
            <a:p>
              <a:pPr algn="ctr"/>
              <a:r>
                <a:rPr lang="en-SG" sz="1100" dirty="0"/>
                <a:t>(on training words)</a:t>
              </a:r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535296C5-AA4B-4B3B-B59F-3C73B2ECF3C5}"/>
                </a:ext>
              </a:extLst>
            </p:cNvPr>
            <p:cNvSpPr/>
            <p:nvPr/>
          </p:nvSpPr>
          <p:spPr>
            <a:xfrm>
              <a:off x="4870054" y="5317324"/>
              <a:ext cx="920120" cy="10204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Creation of Training and Validation datasets</a:t>
              </a:r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6C47A74A-990A-4799-8651-C2066EF97F83}"/>
                </a:ext>
              </a:extLst>
            </p:cNvPr>
            <p:cNvCxnSpPr>
              <a:cxnSpLocks/>
              <a:stCxn id="184" idx="3"/>
              <a:endCxn id="182" idx="1"/>
            </p:cNvCxnSpPr>
            <p:nvPr/>
          </p:nvCxnSpPr>
          <p:spPr>
            <a:xfrm>
              <a:off x="5790174" y="5827537"/>
              <a:ext cx="23332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768ABAAC-B090-4F99-83BE-E81E436DF5AB}"/>
                </a:ext>
              </a:extLst>
            </p:cNvPr>
            <p:cNvSpPr/>
            <p:nvPr/>
          </p:nvSpPr>
          <p:spPr>
            <a:xfrm>
              <a:off x="7460944" y="5317323"/>
              <a:ext cx="864977" cy="10204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Over-sampling</a:t>
              </a:r>
            </a:p>
            <a:p>
              <a:pPr algn="ctr"/>
              <a:r>
                <a:rPr lang="en-SG" sz="1100" dirty="0"/>
                <a:t>(SMOTE) and scaling</a:t>
              </a: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C3B0BA4A-23E3-40CE-A1D3-A5EEDBCCBF0E}"/>
                </a:ext>
              </a:extLst>
            </p:cNvPr>
            <p:cNvCxnSpPr>
              <a:cxnSpLocks/>
              <a:stCxn id="182" idx="3"/>
              <a:endCxn id="190" idx="1"/>
            </p:cNvCxnSpPr>
            <p:nvPr/>
          </p:nvCxnSpPr>
          <p:spPr>
            <a:xfrm flipV="1">
              <a:off x="7227623" y="5827536"/>
              <a:ext cx="233321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8010ABD7-E579-4091-9ED5-09EDB66A0440}"/>
                </a:ext>
              </a:extLst>
            </p:cNvPr>
            <p:cNvSpPr/>
            <p:nvPr/>
          </p:nvSpPr>
          <p:spPr>
            <a:xfrm>
              <a:off x="8559242" y="5120961"/>
              <a:ext cx="1541184" cy="14131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Randomised search for optimal classifier parameters</a:t>
              </a:r>
            </a:p>
            <a:p>
              <a:pPr algn="ctr"/>
              <a:r>
                <a:rPr lang="en-SG" sz="1100" dirty="0"/>
                <a:t>(FNN, </a:t>
              </a:r>
              <a:r>
                <a:rPr lang="en-SG" sz="1100" dirty="0" err="1"/>
                <a:t>logreg</a:t>
              </a:r>
              <a:r>
                <a:rPr lang="en-SG" sz="1100" dirty="0"/>
                <a:t>, </a:t>
              </a:r>
              <a:r>
                <a:rPr lang="en-SG" sz="1100" dirty="0" err="1"/>
                <a:t>mnb</a:t>
              </a:r>
              <a:r>
                <a:rPr lang="en-SG" sz="1100" dirty="0"/>
                <a:t>, </a:t>
              </a:r>
              <a:r>
                <a:rPr lang="en-SG" sz="1100" dirty="0" err="1"/>
                <a:t>knn</a:t>
              </a:r>
              <a:r>
                <a:rPr lang="en-SG" sz="1100" dirty="0"/>
                <a:t>, </a:t>
              </a:r>
              <a:r>
                <a:rPr lang="en-SG" sz="1100" dirty="0" err="1"/>
                <a:t>adaboost</a:t>
              </a:r>
              <a:r>
                <a:rPr lang="en-SG" sz="1100" dirty="0"/>
                <a:t>, </a:t>
              </a:r>
              <a:r>
                <a:rPr lang="en-SG" sz="1100" dirty="0" err="1"/>
                <a:t>dtree</a:t>
              </a:r>
              <a:r>
                <a:rPr lang="en-SG" sz="1100" dirty="0"/>
                <a:t>, extra trees, rand forest, </a:t>
              </a:r>
              <a:r>
                <a:rPr lang="en-SG" sz="1100" dirty="0" err="1"/>
                <a:t>svm</a:t>
              </a:r>
              <a:r>
                <a:rPr lang="en-SG" sz="1100" dirty="0"/>
                <a:t>)</a:t>
              </a:r>
            </a:p>
          </p:txBody>
        </p: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1B996B1A-E9D9-4965-8832-6683478C5CB4}"/>
                </a:ext>
              </a:extLst>
            </p:cNvPr>
            <p:cNvCxnSpPr>
              <a:cxnSpLocks/>
              <a:stCxn id="190" idx="3"/>
              <a:endCxn id="218" idx="1"/>
            </p:cNvCxnSpPr>
            <p:nvPr/>
          </p:nvCxnSpPr>
          <p:spPr>
            <a:xfrm>
              <a:off x="8325921" y="5827536"/>
              <a:ext cx="233321" cy="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58FB80AD-A0D1-48F6-AAEA-D21905A53FA6}"/>
                </a:ext>
              </a:extLst>
            </p:cNvPr>
            <p:cNvSpPr/>
            <p:nvPr/>
          </p:nvSpPr>
          <p:spPr>
            <a:xfrm>
              <a:off x="10333402" y="5401886"/>
              <a:ext cx="1231424" cy="8512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Visualisation and calculation of metrics (ROC and AUC)</a:t>
              </a:r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88245055-1A2C-421B-A781-199D9625F499}"/>
                </a:ext>
              </a:extLst>
            </p:cNvPr>
            <p:cNvCxnSpPr>
              <a:cxnSpLocks/>
              <a:stCxn id="218" idx="3"/>
              <a:endCxn id="224" idx="1"/>
            </p:cNvCxnSpPr>
            <p:nvPr/>
          </p:nvCxnSpPr>
          <p:spPr>
            <a:xfrm flipV="1">
              <a:off x="10100426" y="5827535"/>
              <a:ext cx="232976" cy="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3F3B17D2-10EA-4A5D-8CDE-B79C38195827}"/>
                </a:ext>
              </a:extLst>
            </p:cNvPr>
            <p:cNvSpPr/>
            <p:nvPr/>
          </p:nvSpPr>
          <p:spPr>
            <a:xfrm>
              <a:off x="10333402" y="3974776"/>
              <a:ext cx="1231424" cy="4767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Selection of final model</a:t>
              </a:r>
            </a:p>
          </p:txBody>
        </p: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98BC5110-B3FD-40D2-B16A-CEBBF4C16929}"/>
                </a:ext>
              </a:extLst>
            </p:cNvPr>
            <p:cNvCxnSpPr>
              <a:cxnSpLocks/>
              <a:stCxn id="224" idx="0"/>
              <a:endCxn id="227" idx="2"/>
            </p:cNvCxnSpPr>
            <p:nvPr/>
          </p:nvCxnSpPr>
          <p:spPr>
            <a:xfrm flipV="1">
              <a:off x="10949114" y="4451502"/>
              <a:ext cx="0" cy="95038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C738BAFA-AB2B-4224-9483-C014D43B96FD}"/>
                </a:ext>
              </a:extLst>
            </p:cNvPr>
            <p:cNvCxnSpPr>
              <a:cxnSpLocks/>
              <a:stCxn id="99" idx="3"/>
              <a:endCxn id="147" idx="1"/>
            </p:cNvCxnSpPr>
            <p:nvPr/>
          </p:nvCxnSpPr>
          <p:spPr>
            <a:xfrm flipV="1">
              <a:off x="3192467" y="5827538"/>
              <a:ext cx="238922" cy="199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B28E276-0871-4D90-9846-10BDC639ABAB}"/>
                </a:ext>
              </a:extLst>
            </p:cNvPr>
            <p:cNvCxnSpPr>
              <a:cxnSpLocks/>
              <a:stCxn id="18" idx="3"/>
              <a:endCxn id="99" idx="1"/>
            </p:cNvCxnSpPr>
            <p:nvPr/>
          </p:nvCxnSpPr>
          <p:spPr>
            <a:xfrm flipV="1">
              <a:off x="1192092" y="5829530"/>
              <a:ext cx="834134" cy="127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38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9ABE-8A81-410E-98CD-4C84C565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Report Card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7C46EF-396E-4301-9E2E-3E9E8678CD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727724"/>
              </p:ext>
            </p:extLst>
          </p:nvPr>
        </p:nvGraphicFramePr>
        <p:xfrm>
          <a:off x="581024" y="2049145"/>
          <a:ext cx="11029615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86">
                  <a:extLst>
                    <a:ext uri="{9D8B030D-6E8A-4147-A177-3AD203B41FA5}">
                      <a16:colId xmlns:a16="http://schemas.microsoft.com/office/drawing/2014/main" val="2002711194"/>
                    </a:ext>
                  </a:extLst>
                </a:gridCol>
                <a:gridCol w="2635858">
                  <a:extLst>
                    <a:ext uri="{9D8B030D-6E8A-4147-A177-3AD203B41FA5}">
                      <a16:colId xmlns:a16="http://schemas.microsoft.com/office/drawing/2014/main" val="828516001"/>
                    </a:ext>
                  </a:extLst>
                </a:gridCol>
                <a:gridCol w="1127466">
                  <a:extLst>
                    <a:ext uri="{9D8B030D-6E8A-4147-A177-3AD203B41FA5}">
                      <a16:colId xmlns:a16="http://schemas.microsoft.com/office/drawing/2014/main" val="479085933"/>
                    </a:ext>
                  </a:extLst>
                </a:gridCol>
                <a:gridCol w="3165546">
                  <a:extLst>
                    <a:ext uri="{9D8B030D-6E8A-4147-A177-3AD203B41FA5}">
                      <a16:colId xmlns:a16="http://schemas.microsoft.com/office/drawing/2014/main" val="849727674"/>
                    </a:ext>
                  </a:extLst>
                </a:gridCol>
                <a:gridCol w="3807759">
                  <a:extLst>
                    <a:ext uri="{9D8B030D-6E8A-4147-A177-3AD203B41FA5}">
                      <a16:colId xmlns:a16="http://schemas.microsoft.com/office/drawing/2014/main" val="785080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Next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90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Obtain a baseline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400" dirty="0"/>
                        <a:t>Balanced accuracy score: 0.558*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400" dirty="0"/>
                        <a:t>Balanced F1 score: 0.656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1400" dirty="0"/>
                        <a:t>Work on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78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Obtain an alternative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In-progress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SG" sz="1400" dirty="0"/>
                        <a:t>Evaluated alternative word embeddings – Word2Vec and </a:t>
                      </a:r>
                      <a:r>
                        <a:rPr lang="en-SG" sz="1400" dirty="0" err="1"/>
                        <a:t>GloVe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SG" sz="1400" dirty="0"/>
                        <a:t>Currently tweaking Word2Vec settings for better accuracy 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68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Apply appropriate strategy to deal with imbalanced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In-progress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1400" dirty="0"/>
                        <a:t>Used partial SMOTE oversampling thus far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1400" dirty="0"/>
                        <a:t>Seek advice from Instructor/TAs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9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Evaluate BERT or </a:t>
                      </a:r>
                      <a:r>
                        <a:rPr lang="en-SG" sz="1400" dirty="0" err="1"/>
                        <a:t>BioBERT</a:t>
                      </a:r>
                      <a:r>
                        <a:rPr lang="en-SG" sz="1400" dirty="0"/>
                        <a:t> word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Abandoned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1400" dirty="0"/>
                        <a:t>Abandoned this approach as BERT has 1,024 word limitation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1400" dirty="0"/>
                        <a:t>Evaluate alternative word embeddings (time permitting)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86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Evaluate </a:t>
                      </a:r>
                      <a:r>
                        <a:rPr lang="en-SG" sz="1400" dirty="0" err="1"/>
                        <a:t>ELMo</a:t>
                      </a:r>
                      <a:r>
                        <a:rPr lang="en-SG" sz="1400" dirty="0"/>
                        <a:t> word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In-progress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1400" dirty="0"/>
                        <a:t>Facing significant difficulty in creating the </a:t>
                      </a:r>
                      <a:r>
                        <a:rPr lang="en-SG" sz="1400" dirty="0" err="1"/>
                        <a:t>ELMo</a:t>
                      </a:r>
                      <a:r>
                        <a:rPr lang="en-SG" sz="1400" dirty="0"/>
                        <a:t> embeddings due to slow local processing speed and limited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400" dirty="0"/>
                        <a:t>Write embeddings to disk rather than keep them in memory (still very slow: just 10% takes &gt;14 hrs!)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400" dirty="0"/>
                        <a:t>Evaluate alternative word embeddings (time permitting)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77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Evaluate LSTM neural network as another possible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In-progress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Facing difficulty finding good examples of how to use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400" dirty="0"/>
                        <a:t>Continue Google search for good examples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400" dirty="0"/>
                        <a:t>Seek advice from Instructor/TAs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428952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8D155-BF5C-4A53-8E72-EF175087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FBA25-1539-4872-A4A6-B17BB32C4D8B}"/>
              </a:ext>
            </a:extLst>
          </p:cNvPr>
          <p:cNvSpPr txBox="1"/>
          <p:nvPr/>
        </p:nvSpPr>
        <p:spPr>
          <a:xfrm>
            <a:off x="581192" y="6321373"/>
            <a:ext cx="110296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Legend:  BERT = Bidirectional Encoder Representations from Transformers, </a:t>
            </a:r>
            <a:r>
              <a:rPr lang="en-SG" sz="1050" dirty="0" err="1"/>
              <a:t>ELMo</a:t>
            </a:r>
            <a:r>
              <a:rPr lang="en-SG" sz="1050" dirty="0"/>
              <a:t> = Embedding from Language Models, </a:t>
            </a:r>
            <a:r>
              <a:rPr lang="en-SG" sz="1050" dirty="0" err="1"/>
              <a:t>GloVe</a:t>
            </a:r>
            <a:r>
              <a:rPr lang="en-SG" sz="1050" dirty="0"/>
              <a:t> = Global Vectors (from Stanford University)</a:t>
            </a:r>
          </a:p>
          <a:p>
            <a:r>
              <a:rPr lang="en-SG" sz="1050" dirty="0"/>
              <a:t>Note: * - all scores are based on validation dataset</a:t>
            </a:r>
          </a:p>
        </p:txBody>
      </p:sp>
    </p:spTree>
    <p:extLst>
      <p:ext uri="{BB962C8B-B14F-4D97-AF65-F5344CB8AC3E}">
        <p14:creationId xmlns:p14="http://schemas.microsoft.com/office/powerpoint/2010/main" val="154063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yuchye@gmail.com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{443E788D-F6FC-42B1-B9F1-BB6F36D8D7A7}tf33568355</Template>
  <TotalTime>0</TotalTime>
  <Words>757</Words>
  <Application>Microsoft Office PowerPoint</Application>
  <PresentationFormat>Widescreen</PresentationFormat>
  <Paragraphs>102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Dividend</vt:lpstr>
      <vt:lpstr>Classifying clinically actionable genetic mutations</vt:lpstr>
      <vt:lpstr>Our Problem Statement</vt:lpstr>
      <vt:lpstr>Challenges</vt:lpstr>
      <vt:lpstr>Our Approach – AT A Glance</vt:lpstr>
      <vt:lpstr>Report Card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2020-04-02T06:51:53Z</dcterms:created>
  <dcterms:modified xsi:type="dcterms:W3CDTF">2020-04-09T06:17:19Z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