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0" r:id="rId7"/>
    <p:sldId id="263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  <a:srgbClr val="B0C3EA"/>
    <a:srgbClr val="8CA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840" autoAdjust="0"/>
    <p:restoredTop sz="94648" autoAdjust="0"/>
  </p:normalViewPr>
  <p:slideViewPr>
    <p:cSldViewPr snapToGrid="0">
      <p:cViewPr varScale="1">
        <p:scale>
          <a:sx n="162" d="100"/>
          <a:sy n="162" d="100"/>
        </p:scale>
        <p:origin x="1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9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06686"/>
            <a:ext cx="10993549" cy="125812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Classifying clinically actionable genetic mutations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770067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Cheong Yu Chye – DSI 13 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35E2B96D-C992-428A-917D-4B933D58992D}"/>
              </a:ext>
            </a:extLst>
          </p:cNvPr>
          <p:cNvSpPr/>
          <p:nvPr/>
        </p:nvSpPr>
        <p:spPr>
          <a:xfrm>
            <a:off x="1754618" y="2079914"/>
            <a:ext cx="10041010" cy="16939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SG" sz="1600" b="1" dirty="0">
                <a:solidFill>
                  <a:srgbClr val="1A3260"/>
                </a:solidFill>
              </a:rPr>
              <a:t>Baseline Model</a:t>
            </a: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15F374D8-0BFF-4F6C-A199-170FC3792F5E}"/>
              </a:ext>
            </a:extLst>
          </p:cNvPr>
          <p:cNvSpPr/>
          <p:nvPr/>
        </p:nvSpPr>
        <p:spPr>
          <a:xfrm>
            <a:off x="1754618" y="4652445"/>
            <a:ext cx="10041010" cy="18293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noAutofit/>
          </a:bodyPr>
          <a:lstStyle/>
          <a:p>
            <a:pPr algn="r"/>
            <a:r>
              <a:rPr lang="en-SG" sz="1600" b="1" dirty="0">
                <a:solidFill>
                  <a:srgbClr val="1A3260"/>
                </a:solidFill>
              </a:rPr>
              <a:t>Alternative Model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280784E1-6A56-44DF-93FA-96F14DF1955A}"/>
              </a:ext>
            </a:extLst>
          </p:cNvPr>
          <p:cNvSpPr/>
          <p:nvPr/>
        </p:nvSpPr>
        <p:spPr>
          <a:xfrm>
            <a:off x="3431389" y="4822362"/>
            <a:ext cx="1202103" cy="14921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SG" sz="1200" dirty="0"/>
              <a:t>Selection of optimal embeddings</a:t>
            </a:r>
          </a:p>
          <a:p>
            <a:pPr algn="ctr"/>
            <a:r>
              <a:rPr lang="en-SG" sz="1200" dirty="0"/>
              <a:t>(via cross-validation scoring on all words)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3CD16-ADBF-4D9E-9D49-347A004F9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Workflow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44F7F-7C1B-4B56-8F1D-6ECE87907828}"/>
              </a:ext>
            </a:extLst>
          </p:cNvPr>
          <p:cNvSpPr/>
          <p:nvPr/>
        </p:nvSpPr>
        <p:spPr>
          <a:xfrm>
            <a:off x="286627" y="2666146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Data Cleaning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CBEFF0-12C3-41E3-81B8-FD462524FD24}"/>
              </a:ext>
            </a:extLst>
          </p:cNvPr>
          <p:cNvSpPr/>
          <p:nvPr/>
        </p:nvSpPr>
        <p:spPr>
          <a:xfrm>
            <a:off x="286627" y="3446972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POS Tagging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81567-558E-4B98-9E22-BD339C7478A3}"/>
              </a:ext>
            </a:extLst>
          </p:cNvPr>
          <p:cNvSpPr/>
          <p:nvPr/>
        </p:nvSpPr>
        <p:spPr>
          <a:xfrm>
            <a:off x="286627" y="4234580"/>
            <a:ext cx="978667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Lemma-</a:t>
            </a:r>
            <a:r>
              <a:rPr lang="en-SG" sz="1200" dirty="0" err="1"/>
              <a:t>tisation</a:t>
            </a:r>
            <a:endParaRPr lang="en-SG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4B7455-185E-4423-BE5B-5052918C99B9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775961" y="3176924"/>
            <a:ext cx="0" cy="27004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1B2DD7-40DC-4070-8140-3E3A4D5D739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775961" y="3957750"/>
            <a:ext cx="0" cy="27683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63CCDC-ADE6-4D27-8D1B-C4EA95E59925}"/>
              </a:ext>
            </a:extLst>
          </p:cNvPr>
          <p:cNvSpPr/>
          <p:nvPr/>
        </p:nvSpPr>
        <p:spPr>
          <a:xfrm>
            <a:off x="4872414" y="2342905"/>
            <a:ext cx="917756" cy="110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Training and Validation datasets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12EF4C-D11C-4D7C-A7A3-B4CF3E8A77D9}"/>
              </a:ext>
            </a:extLst>
          </p:cNvPr>
          <p:cNvSpPr/>
          <p:nvPr/>
        </p:nvSpPr>
        <p:spPr>
          <a:xfrm>
            <a:off x="6023496" y="2333082"/>
            <a:ext cx="1204128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Generation of embeddings</a:t>
            </a:r>
          </a:p>
          <a:p>
            <a:pPr algn="ctr"/>
            <a:r>
              <a:rPr lang="en-SG" sz="1200" dirty="0"/>
              <a:t>(on training words)</a:t>
            </a:r>
          </a:p>
          <a:p>
            <a:pPr algn="ctr"/>
            <a:r>
              <a:rPr lang="en-SG" sz="1200" i="1" dirty="0" err="1"/>
              <a:t>TfidfVectorizer</a:t>
            </a:r>
            <a:endParaRPr lang="en-SG" sz="1200" i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D44BAC-7365-4BF6-B18C-50C0AE8803A1}"/>
              </a:ext>
            </a:extLst>
          </p:cNvPr>
          <p:cNvSpPr/>
          <p:nvPr/>
        </p:nvSpPr>
        <p:spPr>
          <a:xfrm>
            <a:off x="286631" y="5020390"/>
            <a:ext cx="978658" cy="110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dummy columns</a:t>
            </a:r>
          </a:p>
          <a:p>
            <a:pPr algn="ctr"/>
            <a:r>
              <a:rPr lang="en-SG" sz="1200" dirty="0"/>
              <a:t>(for gene &amp; variation)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C2203A-A2BE-4D3F-BE61-CBE1638DE02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 flipH="1">
            <a:off x="775960" y="4745358"/>
            <a:ext cx="1" cy="27503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2D3F7D-A649-4B39-8CA8-4930C939C20E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5790170" y="2894938"/>
            <a:ext cx="233326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FD7E2C-7B76-4D26-A626-7DBC3DE5F2B6}"/>
              </a:ext>
            </a:extLst>
          </p:cNvPr>
          <p:cNvSpPr/>
          <p:nvPr/>
        </p:nvSpPr>
        <p:spPr>
          <a:xfrm>
            <a:off x="7460945" y="2548767"/>
            <a:ext cx="864976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Over-sampling</a:t>
            </a:r>
          </a:p>
          <a:p>
            <a:pPr algn="ctr"/>
            <a:r>
              <a:rPr lang="en-SG" sz="1200" dirty="0"/>
              <a:t>(SMOTE)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2CDE9F1-067A-4E60-9E52-3C218EEB5A48}"/>
              </a:ext>
            </a:extLst>
          </p:cNvPr>
          <p:cNvSpPr/>
          <p:nvPr/>
        </p:nvSpPr>
        <p:spPr>
          <a:xfrm>
            <a:off x="8559243" y="2140989"/>
            <a:ext cx="1541184" cy="1532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Find best classifier and optimal parameters (</a:t>
            </a:r>
            <a:r>
              <a:rPr lang="en-SG" sz="1200" dirty="0" err="1"/>
              <a:t>logreg</a:t>
            </a:r>
            <a:r>
              <a:rPr lang="en-SG" sz="1200" dirty="0"/>
              <a:t>, </a:t>
            </a:r>
            <a:r>
              <a:rPr lang="en-SG" sz="1200" dirty="0" err="1"/>
              <a:t>mnb</a:t>
            </a:r>
            <a:r>
              <a:rPr lang="en-SG" sz="1200" dirty="0"/>
              <a:t>, </a:t>
            </a:r>
            <a:r>
              <a:rPr lang="en-SG" sz="1200" dirty="0" err="1"/>
              <a:t>knn</a:t>
            </a:r>
            <a:r>
              <a:rPr lang="en-SG" sz="1200" dirty="0"/>
              <a:t>, </a:t>
            </a:r>
            <a:r>
              <a:rPr lang="en-SG" sz="1200" dirty="0" err="1"/>
              <a:t>ada</a:t>
            </a:r>
            <a:r>
              <a:rPr lang="en-SG" sz="1200" dirty="0"/>
              <a:t>, </a:t>
            </a:r>
            <a:r>
              <a:rPr lang="en-SG" sz="1200" dirty="0" err="1"/>
              <a:t>dtree</a:t>
            </a:r>
            <a:r>
              <a:rPr lang="en-SG" sz="1200" dirty="0"/>
              <a:t>, </a:t>
            </a:r>
            <a:r>
              <a:rPr lang="en-SG" sz="1200" dirty="0" err="1"/>
              <a:t>extratrees</a:t>
            </a:r>
            <a:r>
              <a:rPr lang="en-SG" sz="1200" dirty="0"/>
              <a:t>, random forest, </a:t>
            </a:r>
            <a:r>
              <a:rPr lang="en-SG" sz="1200" dirty="0" err="1"/>
              <a:t>svm</a:t>
            </a:r>
            <a:r>
              <a:rPr lang="en-SG" sz="1200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117EC9E-55E3-415E-A3C7-6A9C01EF8157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7227624" y="2894938"/>
            <a:ext cx="233321" cy="1137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D9F7846-C006-4F2A-BD46-959C9EDCD9F2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8325921" y="2906312"/>
            <a:ext cx="233322" cy="8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40DCE8B-539D-47B2-8757-79B22A10581D}"/>
              </a:ext>
            </a:extLst>
          </p:cNvPr>
          <p:cNvSpPr/>
          <p:nvPr/>
        </p:nvSpPr>
        <p:spPr>
          <a:xfrm>
            <a:off x="10333402" y="2651765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Visualisation</a:t>
            </a:r>
          </a:p>
          <a:p>
            <a:pPr algn="ctr"/>
            <a:r>
              <a:rPr lang="en-SG" sz="1200" dirty="0"/>
              <a:t>(ROC Curves)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9E1F3-AF9B-4AA4-9A5D-F79C4E91D1A3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10100427" y="2907154"/>
            <a:ext cx="232975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C8DCF0F-92AB-41ED-80B3-358F71EF6A71}"/>
              </a:ext>
            </a:extLst>
          </p:cNvPr>
          <p:cNvCxnSpPr>
            <a:cxnSpLocks/>
            <a:stCxn id="18" idx="3"/>
            <a:endCxn id="12" idx="1"/>
          </p:cNvCxnSpPr>
          <p:nvPr/>
        </p:nvCxnSpPr>
        <p:spPr>
          <a:xfrm flipV="1">
            <a:off x="1265289" y="2894939"/>
            <a:ext cx="3607125" cy="2677485"/>
          </a:xfrm>
          <a:prstGeom prst="bentConnector3">
            <a:avLst>
              <a:gd name="adj1" fmla="val 6824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AB489D9A-7B30-4931-B9B8-380AC2DDC98E}"/>
              </a:ext>
            </a:extLst>
          </p:cNvPr>
          <p:cNvSpPr/>
          <p:nvPr/>
        </p:nvSpPr>
        <p:spPr>
          <a:xfrm>
            <a:off x="2026226" y="5008574"/>
            <a:ext cx="1166241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Loading/ Generation of Embeddings</a:t>
            </a:r>
          </a:p>
          <a:p>
            <a:pPr algn="ctr"/>
            <a:r>
              <a:rPr lang="en-SG" sz="1200" dirty="0"/>
              <a:t>(Word2Vec, </a:t>
            </a:r>
            <a:r>
              <a:rPr lang="en-SG" sz="1200" dirty="0" err="1"/>
              <a:t>GloVe</a:t>
            </a:r>
            <a:r>
              <a:rPr lang="en-SG" sz="1200" dirty="0"/>
              <a:t>, </a:t>
            </a:r>
            <a:r>
              <a:rPr lang="en-SG" sz="1200" dirty="0" err="1"/>
              <a:t>ELMo</a:t>
            </a:r>
            <a:r>
              <a:rPr lang="en-SG" sz="1200" dirty="0"/>
              <a:t>)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26973A1-5E73-4C67-8D7D-41E065FE1E25}"/>
              </a:ext>
            </a:extLst>
          </p:cNvPr>
          <p:cNvCxnSpPr>
            <a:cxnSpLocks/>
            <a:stCxn id="147" idx="3"/>
            <a:endCxn id="184" idx="1"/>
          </p:cNvCxnSpPr>
          <p:nvPr/>
        </p:nvCxnSpPr>
        <p:spPr>
          <a:xfrm flipV="1">
            <a:off x="4633492" y="5568437"/>
            <a:ext cx="23656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5539AF9-BB31-49A0-8E91-4628FEE40C71}"/>
              </a:ext>
            </a:extLst>
          </p:cNvPr>
          <p:cNvSpPr/>
          <p:nvPr/>
        </p:nvSpPr>
        <p:spPr>
          <a:xfrm>
            <a:off x="6023495" y="5006581"/>
            <a:ext cx="1204128" cy="11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Generation of selected embeddings</a:t>
            </a:r>
          </a:p>
          <a:p>
            <a:pPr algn="ctr"/>
            <a:r>
              <a:rPr lang="en-SG" sz="1200" dirty="0"/>
              <a:t>(on training words)</a:t>
            </a:r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535296C5-AA4B-4B3B-B59F-3C73B2ECF3C5}"/>
              </a:ext>
            </a:extLst>
          </p:cNvPr>
          <p:cNvSpPr/>
          <p:nvPr/>
        </p:nvSpPr>
        <p:spPr>
          <a:xfrm>
            <a:off x="4870054" y="5016403"/>
            <a:ext cx="920120" cy="1104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Creation of Training and Validation datasets</a:t>
            </a:r>
          </a:p>
        </p:txBody>
      </p: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6C47A74A-990A-4799-8651-C2066EF97F83}"/>
              </a:ext>
            </a:extLst>
          </p:cNvPr>
          <p:cNvCxnSpPr>
            <a:cxnSpLocks/>
            <a:stCxn id="184" idx="3"/>
            <a:endCxn id="182" idx="1"/>
          </p:cNvCxnSpPr>
          <p:nvPr/>
        </p:nvCxnSpPr>
        <p:spPr>
          <a:xfrm>
            <a:off x="5790174" y="5568437"/>
            <a:ext cx="2333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768ABAAC-B090-4F99-83BE-E81E436DF5AB}"/>
              </a:ext>
            </a:extLst>
          </p:cNvPr>
          <p:cNvSpPr/>
          <p:nvPr/>
        </p:nvSpPr>
        <p:spPr>
          <a:xfrm>
            <a:off x="7460944" y="5210891"/>
            <a:ext cx="864977" cy="71508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Over-sampling</a:t>
            </a:r>
          </a:p>
          <a:p>
            <a:pPr algn="ctr"/>
            <a:r>
              <a:rPr lang="en-SG" sz="1200" dirty="0"/>
              <a:t>(SMOTE)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C3B0BA4A-23E3-40CE-A1D3-A5EEDBCCBF0E}"/>
              </a:ext>
            </a:extLst>
          </p:cNvPr>
          <p:cNvCxnSpPr>
            <a:cxnSpLocks/>
            <a:stCxn id="182" idx="3"/>
            <a:endCxn id="190" idx="1"/>
          </p:cNvCxnSpPr>
          <p:nvPr/>
        </p:nvCxnSpPr>
        <p:spPr>
          <a:xfrm flipV="1">
            <a:off x="7227623" y="5568436"/>
            <a:ext cx="233321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8010ABD7-E579-4091-9ED5-09EDB66A0440}"/>
              </a:ext>
            </a:extLst>
          </p:cNvPr>
          <p:cNvSpPr/>
          <p:nvPr/>
        </p:nvSpPr>
        <p:spPr>
          <a:xfrm>
            <a:off x="8559242" y="5108736"/>
            <a:ext cx="1541184" cy="9194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Find best classifier and optimal parameters</a:t>
            </a:r>
          </a:p>
          <a:p>
            <a:pPr algn="ctr"/>
            <a:r>
              <a:rPr lang="en-SG" sz="1200" dirty="0"/>
              <a:t>(FNN, </a:t>
            </a:r>
            <a:r>
              <a:rPr lang="en-SG" sz="1200" dirty="0" err="1"/>
              <a:t>extratrees</a:t>
            </a:r>
            <a:r>
              <a:rPr lang="en-SG" sz="1200" dirty="0"/>
              <a:t>)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1B996B1A-E9D9-4965-8832-6683478C5CB4}"/>
              </a:ext>
            </a:extLst>
          </p:cNvPr>
          <p:cNvCxnSpPr>
            <a:cxnSpLocks/>
            <a:stCxn id="190" idx="3"/>
            <a:endCxn id="218" idx="1"/>
          </p:cNvCxnSpPr>
          <p:nvPr/>
        </p:nvCxnSpPr>
        <p:spPr>
          <a:xfrm>
            <a:off x="8325921" y="5568436"/>
            <a:ext cx="233321" cy="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58FB80AD-A0D1-48F6-AAEA-D21905A53FA6}"/>
              </a:ext>
            </a:extLst>
          </p:cNvPr>
          <p:cNvSpPr/>
          <p:nvPr/>
        </p:nvSpPr>
        <p:spPr>
          <a:xfrm>
            <a:off x="10333402" y="5313046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Visualisation</a:t>
            </a:r>
          </a:p>
          <a:p>
            <a:pPr algn="ctr"/>
            <a:r>
              <a:rPr lang="en-SG" sz="1200" dirty="0"/>
              <a:t>(ROC Curves)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8245055-1A2C-421B-A781-199D9625F499}"/>
              </a:ext>
            </a:extLst>
          </p:cNvPr>
          <p:cNvCxnSpPr>
            <a:cxnSpLocks/>
            <a:stCxn id="218" idx="3"/>
            <a:endCxn id="224" idx="1"/>
          </p:cNvCxnSpPr>
          <p:nvPr/>
        </p:nvCxnSpPr>
        <p:spPr>
          <a:xfrm flipV="1">
            <a:off x="10100426" y="5568435"/>
            <a:ext cx="232976" cy="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3F3B17D2-10EA-4A5D-8CDE-B79C38195827}"/>
              </a:ext>
            </a:extLst>
          </p:cNvPr>
          <p:cNvSpPr/>
          <p:nvPr/>
        </p:nvSpPr>
        <p:spPr>
          <a:xfrm>
            <a:off x="10333402" y="3957750"/>
            <a:ext cx="1231424" cy="51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SG" sz="1200" dirty="0"/>
              <a:t>Selection of final model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3C82B27-1430-40BD-9597-F0F49AECEE41}"/>
              </a:ext>
            </a:extLst>
          </p:cNvPr>
          <p:cNvCxnSpPr>
            <a:cxnSpLocks/>
            <a:stCxn id="40" idx="2"/>
            <a:endCxn id="227" idx="0"/>
          </p:cNvCxnSpPr>
          <p:nvPr/>
        </p:nvCxnSpPr>
        <p:spPr>
          <a:xfrm>
            <a:off x="10949114" y="3162543"/>
            <a:ext cx="0" cy="7952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98BC5110-B3FD-40D2-B16A-CEBBF4C16929}"/>
              </a:ext>
            </a:extLst>
          </p:cNvPr>
          <p:cNvCxnSpPr>
            <a:cxnSpLocks/>
            <a:stCxn id="224" idx="0"/>
            <a:endCxn id="227" idx="2"/>
          </p:cNvCxnSpPr>
          <p:nvPr/>
        </p:nvCxnSpPr>
        <p:spPr>
          <a:xfrm flipV="1">
            <a:off x="10949114" y="4468528"/>
            <a:ext cx="0" cy="8445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C738BAFA-AB2B-4224-9483-C014D43B96FD}"/>
              </a:ext>
            </a:extLst>
          </p:cNvPr>
          <p:cNvCxnSpPr>
            <a:cxnSpLocks/>
            <a:stCxn id="99" idx="3"/>
            <a:endCxn id="147" idx="1"/>
          </p:cNvCxnSpPr>
          <p:nvPr/>
        </p:nvCxnSpPr>
        <p:spPr>
          <a:xfrm flipV="1">
            <a:off x="3192467" y="5568438"/>
            <a:ext cx="238922" cy="199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or: Elbow 393">
            <a:extLst>
              <a:ext uri="{FF2B5EF4-FFF2-40B4-BE49-F238E27FC236}">
                <a16:creationId xmlns:a16="http://schemas.microsoft.com/office/drawing/2014/main" id="{307F5677-4E89-4E9D-B8E1-31FC2CF25EC2}"/>
              </a:ext>
            </a:extLst>
          </p:cNvPr>
          <p:cNvCxnSpPr>
            <a:cxnSpLocks/>
            <a:stCxn id="18" idx="3"/>
            <a:endCxn id="99" idx="1"/>
          </p:cNvCxnSpPr>
          <p:nvPr/>
        </p:nvCxnSpPr>
        <p:spPr>
          <a:xfrm flipV="1">
            <a:off x="1265289" y="5570430"/>
            <a:ext cx="760937" cy="1994"/>
          </a:xfrm>
          <a:prstGeom prst="bentConnector3">
            <a:avLst>
              <a:gd name="adj1" fmla="val 50000"/>
            </a:avLst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38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yuchye@gmail.com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9DE9-AC1F-4691-9A05-12730D41D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Additional Reference Slides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69106-3837-42F9-A291-949F249D2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656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{443E788D-F6FC-42B1-B9F1-BB6F36D8D7A7}tf33568355</Template>
  <TotalTime>0</TotalTime>
  <Words>169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Classifying clinically actionable genetic mutations</vt:lpstr>
      <vt:lpstr>Workflow</vt:lpstr>
      <vt:lpstr>Thank You</vt:lpstr>
      <vt:lpstr>Additional Reference Slides</vt:lpstr>
      <vt:lpstr>Tech Requirements</vt:lpstr>
      <vt:lpstr>Digital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2020-04-02T06:51:53Z</dcterms:created>
  <dcterms:modified xsi:type="dcterms:W3CDTF">2020-04-06T05:23:53Z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