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0" r:id="rId10"/>
    <p:sldId id="261" r:id="rId11"/>
    <p:sldId id="262" r:id="rId12"/>
    <p:sldId id="263" r:id="rId13"/>
    <p:sldId id="269" r:id="rId14"/>
    <p:sldId id="264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70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00:39:19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1192 67 24575,'-13'-4'0,"-5"1"0,-10 3 0,-2 0 0,-3 0 0,4 0 0,-4 0 0,1 0 0,-2 0 0,-1 0 0,3 0 0,-7 0 0,8 0 0,-14 0 0,11 4 0,-6 2 0,0 8 0,6 1 0,1 4 0,5-1 0,1 0 0,-13 4 0,15-3 0,-14-1 0,21-2 0,-8-6 0,8 5 0,-4-1 0,1 3 0,3-4 0,0 4 0,2-4 0,3 3 0,-4 1 0,0 4 0,0-3 0,0 3 0,0-4 0,4 0 0,-3-1 0,3 1 0,0 0 0,1-1 0,3 5 0,-3-3 0,3 3 0,-4 1 0,8 0 0,-3 1 0,3 3 0,-3-3 0,2 4 0,-2 0 0,7-4 0,-7 3 0,7 2 0,-3 1 0,4 4 0,0-6 0,0 1 0,0-1 0,0 13 0,0-10 0,0 10 0,0-13 0,0 0 0,0 1 0,4-1 0,1 0 0,4-4 0,0 3 0,4-3 0,0-1 0,1 5 0,2-10 0,-2 10 0,9-4 0,-5 0 0,6 4 0,-3-8 0,-2 7 0,8-6 0,-9 1 0,9-3 0,-10-5 0,17 12 0,-10-14 0,6 13 0,-3-14 0,-5 7 0,6-7 0,-1 7 0,0-7 0,6 8 0,-4-7 0,9 3 0,-3-5 0,-1 5 0,4-3 0,-3 3 0,4-5 0,1 1 0,-5 0 0,3 0 0,-9-1 0,4 0 0,-6-3 0,0-2 0,1-4 0,-1 0 0,0 0 0,1 0 0,-1 0 0,1 0 0,4 0 0,-3 0 0,4 0 0,7-4 0,-4-2 0,4-3 0,-7-1 0,-5-3 0,-6 3 0,10-8 0,-13 8 0,13-8 0,-9 8 0,-1-6 0,0 2 0,-6 1 0,1-3 0,0 3 0,-1-3 0,1-1 0,-4 0 0,2 0 0,-5 1 0,1 3 0,-3-2 0,0 2 0,1-4 0,-1 1 0,-4-1 0,0 0 0,0 1 0,-3-1 0,3-5 0,-4 4 0,3-3 0,-2 4 0,3-4 0,-4-5 0,4-2 0,-3 3 0,3-2 0,-4 9 0,0-8 0,0 3 0,0 1 0,0 0 0,0 1 0,0-2 0,0 0 0,0-3 0,0 8 0,0-4 0,0 1 0,0 3 0,0-8 0,0 8 0,0-9 0,0 10 0,0-9 0,0 8 0,0-8 0,-8-9 0,1 4 0,-2-8 0,1 11 0,3 5 0,0-3 0,-3 3 0,4 1 0,-6-5 0,6 9 0,-5-8 0,5 8 0,-5-3 0,4 4 0,-2 4 0,2-3 0,-6 0 0,5 3 0,-4-6 0,5 10 0,-3-3 0,1 5 0,-1-1 0,0 0 0,1 4 0,-5-3 0,4 3 0,-8-1 0,7-2 0,-6 7 0,2-8 0,-4 7 0,5-6 0,-4 3 0,3-4 0,-3-1 0,-1 1 0,0 0 0,1-1 0,-1 1 0,0-1 0,0 1 0,5 0 0,-4 3 0,3-2 0,1 6 0,-4-6 0,3 6 0,0-6 0,-2 6 0,-2-6 0,4 6 0,-2-6 0,3 7 0,3-4 0,-2 4 0,-1-4 0,4 3 0,-4-6 0,4 6 0,1-5 0,-1 1 0,0-2 0,1-1 0,-1 1 0,1-1 0,-1 1 0,1-1 0,-1 0 0,4 1 0,-3-1 0,3 0 0,-1 1 0,-1-1 0,5 1 0,-6 2 0,6-1 0,-6 5 0,6-6 0,-5 7 0,5-7 0,-5 6 0,5-5 0,-2 5 0,3-2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CBDA7-0889-484C-9B94-9847D233F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777C33-C444-D44F-AF45-0419EC184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8C60A-C8A6-7440-A5E7-A7506824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November 30, 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1D094-6124-7C4F-9C17-13F4B8A7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7107D-0F00-A44A-9FF9-01719A3A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271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BC7E4-824F-F24E-AC92-E237A1EA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8CBED4-C3C6-844A-A276-836C02AF3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CE247-704E-A84E-9E8C-DF3C854A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November 30, 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F356F-1CE0-8A47-BB3E-398E62D0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682F6-FE3C-E547-A917-255A9037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715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B02ABF-3A86-154F-A3E8-668A0B185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A4FD03-3E33-5B42-944F-FA825F735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51941-CD7A-EF4B-8C92-825CF942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November 30, 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66422-6004-6C40-9961-C34709C7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F3702-A3E3-6D43-84CE-51D0EC40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4346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7CBF2-FFCC-9D41-A355-14CD1ACF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43CC2-7F46-DC4A-B9D6-C463DBF03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2E5D1-104C-BD4A-9F24-826ABD8A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November 30, 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F7A04-74A3-7244-817C-9D3E45AD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85DCB-4FDF-5E4F-B83F-4A6CC332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102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60854-1251-D143-A9D6-E4CCB52C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4D8171-26DD-274C-A54D-4C642AA22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408D4-CC45-1049-BCA4-46A6B4FB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November 30, 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6D006-2D3A-B14F-BE3E-A9B89EBF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AA42A-2658-5F48-B69D-041E6E2D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445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7B268-A0C4-C84C-AF55-FF71D2A8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E5562-21E3-E04E-AAB3-D908CAAB7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30F509-50D2-CA40-A182-087A4D7B0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68B43F-99CA-A740-BCC3-856853E6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November 30, 2020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E68770-164E-BE4A-84FF-9EF12FF2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F151EE-487D-624F-A6A6-D466F98B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72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B9FC4-2E89-674A-8ED3-566C1040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7BD036-85CB-EA4F-BA72-BEA6F0898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381756-98DA-3B4A-AAA4-AC468EB70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2C0828-080A-814C-A3C4-8B74FA023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2B5EE7-8071-D644-A30A-69222FCE3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997092-E4C6-7945-9BAD-6026C1F0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November 30, 2020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335E9C-B1A1-6048-BBE6-C17CF4CD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E693A2-DE8E-4A48-B6FA-F17E6C18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827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A496A-7CF3-9446-8DE2-743AFB69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E94D37-07E0-5045-BA96-4C8BD718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November 30, 2020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FD25C5-970A-F743-99FC-8D3A655F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EA2695-2302-834C-B62F-1E32053C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50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23164F-3A20-C44E-9FC9-42BC2435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November 30, 2020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D157F2-A88A-DC44-BD92-B54F80F3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7C869-D7D9-4C49-82DB-ADC38E17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982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85AEB-EF87-CB45-B56B-76A4C8EB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F79A8-5ECD-2D44-B790-E6A003E1A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6DF804-A3F3-DF4B-9766-DEDCC336C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48D6A-0FC0-514A-8524-381531B8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November 30, 2020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0047C-6ADF-1E4F-834B-1712ACDC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F9ED06-5C44-2B4E-9B28-CE4C8635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009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FB7C8-A2B1-3448-9B09-8A3D9B398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CB6E9-5C9D-A940-878B-7E55EDC42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8E7DF4-0CF2-9C44-A718-0D725BCB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5C39CE-C905-2949-9D2F-45912929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November 30, 2020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EA4BE7-D092-1949-B1F8-54ED1609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538E24-F9E4-C34E-BA32-57897B7F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008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C91110-4937-CF44-8230-CF301CB0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97EB64-09F8-5F49-BF24-458A51299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3F20A-51FF-D445-AEEF-CC1147667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Monday, November 30, 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4C7F9-2CA4-2B4A-AE98-2FC68D41A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62BB7-01C6-F84B-B5CB-A1134F292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7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CDF78-4589-DF42-BAF1-7B9674BFD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Residual Closeness in Networks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E2A0AE-75CA-C047-AF74-2B46D7970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319" y="5076391"/>
            <a:ext cx="5015638" cy="2298939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Yucong</a:t>
            </a:r>
            <a:r>
              <a:rPr kumimoji="1" lang="en-US" altLang="zh-CN" dirty="0"/>
              <a:t> Guo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0DF90-DFFC-4371-AC5F-584F57C81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12" r="2224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3578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4DB50-FBB6-8845-90CF-0FEB6E4B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Upper bound and bound for NLRC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0AF066-3DCC-674F-A5A6-8782A1687E08}"/>
              </a:ext>
            </a:extLst>
          </p:cNvPr>
          <p:cNvSpPr txBox="1"/>
          <p:nvPr/>
        </p:nvSpPr>
        <p:spPr>
          <a:xfrm>
            <a:off x="536028" y="1555531"/>
            <a:ext cx="11109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Consider a graph with only one link and n-2 isolated vertices, </a:t>
            </a:r>
          </a:p>
          <a:p>
            <a:r>
              <a:rPr kumimoji="1" lang="en-US" altLang="zh-CN" dirty="0"/>
              <a:t>     the resulting LRC is 0.</a:t>
            </a:r>
          </a:p>
          <a:p>
            <a:endParaRPr kumimoji="1" lang="en-US" altLang="zh-CN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A8F699-8937-C341-9E41-520CC71DB8AD}"/>
              </a:ext>
            </a:extLst>
          </p:cNvPr>
          <p:cNvSpPr/>
          <p:nvPr/>
        </p:nvSpPr>
        <p:spPr>
          <a:xfrm>
            <a:off x="8313683" y="1555531"/>
            <a:ext cx="115614" cy="135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5AC7067-D85B-CD4F-B93C-841772D83440}"/>
              </a:ext>
            </a:extLst>
          </p:cNvPr>
          <p:cNvSpPr/>
          <p:nvPr/>
        </p:nvSpPr>
        <p:spPr>
          <a:xfrm>
            <a:off x="8615855" y="1565697"/>
            <a:ext cx="115614" cy="135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FC092D-42AD-1C4A-8BD4-404E7BFEEB0D}"/>
              </a:ext>
            </a:extLst>
          </p:cNvPr>
          <p:cNvSpPr/>
          <p:nvPr/>
        </p:nvSpPr>
        <p:spPr>
          <a:xfrm>
            <a:off x="9033641" y="1560734"/>
            <a:ext cx="115614" cy="135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2ED2027-CB76-9649-8625-7C05F340F3BE}"/>
              </a:ext>
            </a:extLst>
          </p:cNvPr>
          <p:cNvSpPr/>
          <p:nvPr/>
        </p:nvSpPr>
        <p:spPr>
          <a:xfrm>
            <a:off x="9393620" y="1575864"/>
            <a:ext cx="115614" cy="135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1CA23D5-F366-BB4A-B385-D686D9C1B770}"/>
              </a:ext>
            </a:extLst>
          </p:cNvPr>
          <p:cNvSpPr/>
          <p:nvPr/>
        </p:nvSpPr>
        <p:spPr>
          <a:xfrm>
            <a:off x="9741776" y="1596094"/>
            <a:ext cx="115614" cy="135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DBA4943-BAD5-3141-87B8-9FEA2811BC0C}"/>
              </a:ext>
            </a:extLst>
          </p:cNvPr>
          <p:cNvCxnSpPr>
            <a:stCxn id="6" idx="2"/>
            <a:endCxn id="7" idx="1"/>
          </p:cNvCxnSpPr>
          <p:nvPr/>
        </p:nvCxnSpPr>
        <p:spPr>
          <a:xfrm flipV="1">
            <a:off x="8615855" y="1580527"/>
            <a:ext cx="434717" cy="52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444491A-B1B1-A147-8DCB-0E1C1708FD6C}"/>
              </a:ext>
            </a:extLst>
          </p:cNvPr>
          <p:cNvSpPr txBox="1"/>
          <p:nvPr/>
        </p:nvSpPr>
        <p:spPr>
          <a:xfrm>
            <a:off x="536028" y="2554014"/>
            <a:ext cx="11025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Consider the complete graph with n nodes,</a:t>
            </a:r>
          </a:p>
          <a:p>
            <a:r>
              <a:rPr kumimoji="1" lang="en-US" altLang="zh-CN" dirty="0"/>
              <a:t>    closeness: n choose 2    = n(n-1)/2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 it does not matter which link we delete for a complete graph. Suppose we delete the link (</a:t>
            </a:r>
            <a:r>
              <a:rPr kumimoji="1" lang="en-US" altLang="zh-CN" dirty="0" err="1"/>
              <a:t>k,p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     Residual closeness (LRC):   n(n-1)/2 -1/2</a:t>
            </a:r>
          </a:p>
          <a:p>
            <a:r>
              <a:rPr kumimoji="1" lang="en-US" altLang="zh-CN" dirty="0"/>
              <a:t>    </a:t>
            </a:r>
            <a:r>
              <a:rPr lang="en-US" altLang="zh-CN" dirty="0"/>
              <a:t>normalized link residual closeness(NLRC) : 1-1/n(n-1)</a:t>
            </a:r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i.e</a:t>
            </a:r>
            <a:endParaRPr kumimoji="1" lang="en-US" altLang="zh-CN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087570E-F6F3-834F-BB59-80F4AB971929}"/>
              </a:ext>
            </a:extLst>
          </p:cNvPr>
          <p:cNvSpPr/>
          <p:nvPr/>
        </p:nvSpPr>
        <p:spPr>
          <a:xfrm>
            <a:off x="2144110" y="4794575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D3F5622-ADD7-1048-A53E-818EF9317166}"/>
              </a:ext>
            </a:extLst>
          </p:cNvPr>
          <p:cNvSpPr/>
          <p:nvPr/>
        </p:nvSpPr>
        <p:spPr>
          <a:xfrm>
            <a:off x="1455682" y="4833704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0EB07A3-2792-6F46-B390-999F3A22D853}"/>
              </a:ext>
            </a:extLst>
          </p:cNvPr>
          <p:cNvSpPr/>
          <p:nvPr/>
        </p:nvSpPr>
        <p:spPr>
          <a:xfrm>
            <a:off x="2159876" y="5441016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9679F1D-CFF9-FD41-AC82-5936D24060B7}"/>
              </a:ext>
            </a:extLst>
          </p:cNvPr>
          <p:cNvSpPr/>
          <p:nvPr/>
        </p:nvSpPr>
        <p:spPr>
          <a:xfrm>
            <a:off x="1513489" y="5424460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9D97F42-F97C-1540-A1D7-534F3AB1A196}"/>
              </a:ext>
            </a:extLst>
          </p:cNvPr>
          <p:cNvCxnSpPr>
            <a:cxnSpLocks/>
            <a:stCxn id="14" idx="7"/>
            <a:endCxn id="13" idx="4"/>
          </p:cNvCxnSpPr>
          <p:nvPr/>
        </p:nvCxnSpPr>
        <p:spPr>
          <a:xfrm>
            <a:off x="1554365" y="4846018"/>
            <a:ext cx="647552" cy="3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EE5F44A7-1ACB-924F-BE01-E9702623B784}"/>
              </a:ext>
            </a:extLst>
          </p:cNvPr>
          <p:cNvCxnSpPr>
            <a:cxnSpLocks/>
            <a:stCxn id="14" idx="4"/>
            <a:endCxn id="16" idx="4"/>
          </p:cNvCxnSpPr>
          <p:nvPr/>
        </p:nvCxnSpPr>
        <p:spPr>
          <a:xfrm>
            <a:off x="1513489" y="4917787"/>
            <a:ext cx="57807" cy="59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7B7AEA8-B9B8-FE41-AF58-5ED3901AA56D}"/>
              </a:ext>
            </a:extLst>
          </p:cNvPr>
          <p:cNvCxnSpPr>
            <a:cxnSpLocks/>
            <a:stCxn id="16" idx="5"/>
            <a:endCxn id="15" idx="5"/>
          </p:cNvCxnSpPr>
          <p:nvPr/>
        </p:nvCxnSpPr>
        <p:spPr>
          <a:xfrm>
            <a:off x="1612172" y="5496229"/>
            <a:ext cx="646387" cy="1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F2C138E-A7C3-204C-87EA-DF4575C02D1E}"/>
              </a:ext>
            </a:extLst>
          </p:cNvPr>
          <p:cNvCxnSpPr>
            <a:cxnSpLocks/>
            <a:stCxn id="13" idx="5"/>
            <a:endCxn id="15" idx="5"/>
          </p:cNvCxnSpPr>
          <p:nvPr/>
        </p:nvCxnSpPr>
        <p:spPr>
          <a:xfrm>
            <a:off x="2242793" y="4866344"/>
            <a:ext cx="15766" cy="646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AB0754A-4EF0-814C-9D69-30DA8F2929C9}"/>
              </a:ext>
            </a:extLst>
          </p:cNvPr>
          <p:cNvCxnSpPr>
            <a:cxnSpLocks/>
            <a:stCxn id="14" idx="0"/>
            <a:endCxn id="15" idx="0"/>
          </p:cNvCxnSpPr>
          <p:nvPr/>
        </p:nvCxnSpPr>
        <p:spPr>
          <a:xfrm>
            <a:off x="1513489" y="4833704"/>
            <a:ext cx="704194" cy="60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CBED2B06-85CC-1941-A7F5-0EDCA0F682D9}"/>
              </a:ext>
            </a:extLst>
          </p:cNvPr>
          <p:cNvCxnSpPr>
            <a:cxnSpLocks/>
            <a:stCxn id="16" idx="7"/>
            <a:endCxn id="13" idx="4"/>
          </p:cNvCxnSpPr>
          <p:nvPr/>
        </p:nvCxnSpPr>
        <p:spPr>
          <a:xfrm flipV="1">
            <a:off x="1612172" y="4878658"/>
            <a:ext cx="589745" cy="558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CFE08D24-61CA-4B4A-A52B-6FFBC23D78CD}"/>
              </a:ext>
            </a:extLst>
          </p:cNvPr>
          <p:cNvSpPr/>
          <p:nvPr/>
        </p:nvSpPr>
        <p:spPr>
          <a:xfrm>
            <a:off x="3867806" y="4743132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1104B78-ABA3-594C-9354-545412709336}"/>
              </a:ext>
            </a:extLst>
          </p:cNvPr>
          <p:cNvSpPr/>
          <p:nvPr/>
        </p:nvSpPr>
        <p:spPr>
          <a:xfrm>
            <a:off x="3179378" y="4782261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A90D427-0D7D-254C-90B2-85D39287FD06}"/>
              </a:ext>
            </a:extLst>
          </p:cNvPr>
          <p:cNvSpPr/>
          <p:nvPr/>
        </p:nvSpPr>
        <p:spPr>
          <a:xfrm>
            <a:off x="3883572" y="5389573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7CFC176-4687-EC46-BDB4-1C0DE384D57A}"/>
              </a:ext>
            </a:extLst>
          </p:cNvPr>
          <p:cNvSpPr/>
          <p:nvPr/>
        </p:nvSpPr>
        <p:spPr>
          <a:xfrm>
            <a:off x="3237185" y="5373017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3CEABD1-E5F9-1E41-8707-BF256961B09A}"/>
              </a:ext>
            </a:extLst>
          </p:cNvPr>
          <p:cNvCxnSpPr>
            <a:cxnSpLocks/>
            <a:stCxn id="24" idx="7"/>
            <a:endCxn id="23" idx="4"/>
          </p:cNvCxnSpPr>
          <p:nvPr/>
        </p:nvCxnSpPr>
        <p:spPr>
          <a:xfrm>
            <a:off x="3278061" y="4794575"/>
            <a:ext cx="647552" cy="3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ED7F80B-EBF4-6D43-90AE-D199AFD0E4A7}"/>
              </a:ext>
            </a:extLst>
          </p:cNvPr>
          <p:cNvCxnSpPr>
            <a:cxnSpLocks/>
            <a:stCxn id="24" idx="4"/>
            <a:endCxn id="26" idx="4"/>
          </p:cNvCxnSpPr>
          <p:nvPr/>
        </p:nvCxnSpPr>
        <p:spPr>
          <a:xfrm>
            <a:off x="3237185" y="4866344"/>
            <a:ext cx="57807" cy="59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878AC0C5-9D56-D748-96EA-123A5ABA362C}"/>
              </a:ext>
            </a:extLst>
          </p:cNvPr>
          <p:cNvCxnSpPr>
            <a:cxnSpLocks/>
            <a:stCxn id="23" idx="5"/>
            <a:endCxn id="25" idx="5"/>
          </p:cNvCxnSpPr>
          <p:nvPr/>
        </p:nvCxnSpPr>
        <p:spPr>
          <a:xfrm>
            <a:off x="3966489" y="4814901"/>
            <a:ext cx="15766" cy="646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902C8CB6-1BBD-3043-810A-AFB951C7DC2B}"/>
              </a:ext>
            </a:extLst>
          </p:cNvPr>
          <p:cNvCxnSpPr>
            <a:cxnSpLocks/>
            <a:stCxn id="24" idx="0"/>
            <a:endCxn id="25" idx="0"/>
          </p:cNvCxnSpPr>
          <p:nvPr/>
        </p:nvCxnSpPr>
        <p:spPr>
          <a:xfrm>
            <a:off x="3237185" y="4782261"/>
            <a:ext cx="704194" cy="60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F7E16129-45B9-4F44-9A94-D2B67CFD9D74}"/>
              </a:ext>
            </a:extLst>
          </p:cNvPr>
          <p:cNvCxnSpPr>
            <a:cxnSpLocks/>
            <a:stCxn id="26" idx="7"/>
            <a:endCxn id="23" idx="4"/>
          </p:cNvCxnSpPr>
          <p:nvPr/>
        </p:nvCxnSpPr>
        <p:spPr>
          <a:xfrm flipV="1">
            <a:off x="3335868" y="4827215"/>
            <a:ext cx="589745" cy="558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箭头 32">
            <a:extLst>
              <a:ext uri="{FF2B5EF4-FFF2-40B4-BE49-F238E27FC236}">
                <a16:creationId xmlns:a16="http://schemas.microsoft.com/office/drawing/2014/main" id="{86608847-2DE0-0A46-A692-0F7F6D0B21A4}"/>
              </a:ext>
            </a:extLst>
          </p:cNvPr>
          <p:cNvSpPr/>
          <p:nvPr/>
        </p:nvSpPr>
        <p:spPr>
          <a:xfrm>
            <a:off x="2585545" y="5055476"/>
            <a:ext cx="378372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5214987-FB42-C74D-A231-AC3EC97A192B}"/>
              </a:ext>
            </a:extLst>
          </p:cNvPr>
          <p:cNvSpPr txBox="1"/>
          <p:nvPr/>
        </p:nvSpPr>
        <p:spPr>
          <a:xfrm>
            <a:off x="609600" y="5780690"/>
            <a:ext cx="75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Thus, NLRC is in the interval [0,1)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33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FA613-5F47-4445-AA3E-BF86297C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More on lower limit of NLRC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0AC599-DA2F-A344-A41C-D84E3128FB6A}"/>
              </a:ext>
            </a:extLst>
          </p:cNvPr>
          <p:cNvSpPr txBox="1"/>
          <p:nvPr/>
        </p:nvSpPr>
        <p:spPr>
          <a:xfrm>
            <a:off x="515007" y="1524000"/>
            <a:ext cx="10983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In previous slide, we discussed the scenario in which the resulting graph is completed disconnected.</a:t>
            </a:r>
          </a:p>
          <a:p>
            <a:r>
              <a:rPr kumimoji="1" lang="en-US" altLang="zh-CN" dirty="0"/>
              <a:t>    Thus, the lower bound for NLRC is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What about the resulting graph is not completed disconnected?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346AB6-F091-ED43-BDB8-F7201123B937}"/>
              </a:ext>
            </a:extLst>
          </p:cNvPr>
          <p:cNvSpPr txBox="1"/>
          <p:nvPr/>
        </p:nvSpPr>
        <p:spPr>
          <a:xfrm>
            <a:off x="465082" y="2891433"/>
            <a:ext cx="108387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 scenario in which the resulting graph is two disconnected part.</a:t>
            </a:r>
          </a:p>
          <a:p>
            <a:r>
              <a:rPr kumimoji="1" lang="en-US" altLang="zh-CN" dirty="0"/>
              <a:t>      Consider a graph with </a:t>
            </a:r>
            <a:r>
              <a:rPr lang="en-US" altLang="zh-CN" dirty="0"/>
              <a:t>two star graphs linked by one edge.</a:t>
            </a:r>
          </a:p>
          <a:p>
            <a:r>
              <a:rPr lang="en-US" altLang="zh-CN" dirty="0"/>
              <a:t>     </a:t>
            </a:r>
            <a:r>
              <a:rPr kumimoji="1" lang="en-US" altLang="zh-CN" dirty="0"/>
              <a:t>closeness (C): :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kumimoji="1" lang="en-US" altLang="zh-CN" dirty="0"/>
              <a:t>      after removed the linked edge in between,</a:t>
            </a:r>
          </a:p>
          <a:p>
            <a:r>
              <a:rPr kumimoji="1" lang="en-US" altLang="zh-CN" dirty="0"/>
              <a:t>      Residual closeness (LRC):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   </a:t>
            </a:r>
            <a:r>
              <a:rPr lang="en-US" altLang="zh-CN" dirty="0"/>
              <a:t>normalized link residual closeness(NLRC): </a:t>
            </a:r>
            <a:endParaRPr kumimoji="1" lang="en-US" altLang="zh-CN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21EB6C4-E04E-1B41-ACA4-C645DF326721}"/>
              </a:ext>
            </a:extLst>
          </p:cNvPr>
          <p:cNvSpPr/>
          <p:nvPr/>
        </p:nvSpPr>
        <p:spPr>
          <a:xfrm>
            <a:off x="9186041" y="2849563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2B75396-FC53-1641-9C03-803383FA179A}"/>
              </a:ext>
            </a:extLst>
          </p:cNvPr>
          <p:cNvSpPr/>
          <p:nvPr/>
        </p:nvSpPr>
        <p:spPr>
          <a:xfrm>
            <a:off x="8739351" y="3302630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BC3018B-95E7-8444-970A-AD9A2452EE1F}"/>
              </a:ext>
            </a:extLst>
          </p:cNvPr>
          <p:cNvSpPr/>
          <p:nvPr/>
        </p:nvSpPr>
        <p:spPr>
          <a:xfrm>
            <a:off x="9191296" y="3277832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E30D0A-08D1-834E-8C48-994ADB04A153}"/>
              </a:ext>
            </a:extLst>
          </p:cNvPr>
          <p:cNvSpPr/>
          <p:nvPr/>
        </p:nvSpPr>
        <p:spPr>
          <a:xfrm>
            <a:off x="9477702" y="3663453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9A0187-52C8-A94E-8B55-77BB623D6238}"/>
              </a:ext>
            </a:extLst>
          </p:cNvPr>
          <p:cNvSpPr/>
          <p:nvPr/>
        </p:nvSpPr>
        <p:spPr>
          <a:xfrm>
            <a:off x="8944885" y="3709382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37E6EEC-6B22-3843-9E3C-2570EF048D0F}"/>
              </a:ext>
            </a:extLst>
          </p:cNvPr>
          <p:cNvCxnSpPr>
            <a:stCxn id="8" idx="4"/>
            <a:endCxn id="10" idx="4"/>
          </p:cNvCxnSpPr>
          <p:nvPr/>
        </p:nvCxnSpPr>
        <p:spPr>
          <a:xfrm>
            <a:off x="9243848" y="2933646"/>
            <a:ext cx="5255" cy="428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CEC5ADAA-65D1-264F-9E4C-6A4B84035093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9043568" y="3361915"/>
            <a:ext cx="205535" cy="359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E005AD29-C322-BC4A-B70F-AE0BEC1A2310}"/>
              </a:ext>
            </a:extLst>
          </p:cNvPr>
          <p:cNvCxnSpPr>
            <a:cxnSpLocks/>
            <a:stCxn id="10" idx="4"/>
            <a:endCxn id="11" idx="3"/>
          </p:cNvCxnSpPr>
          <p:nvPr/>
        </p:nvCxnSpPr>
        <p:spPr>
          <a:xfrm>
            <a:off x="9249103" y="3361915"/>
            <a:ext cx="245530" cy="373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803163BA-ED59-5E4A-B592-315DF539C16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>
            <a:off x="8797158" y="3302630"/>
            <a:ext cx="411069" cy="4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0D36BF51-F331-1041-95CE-718B3645CD11}"/>
              </a:ext>
            </a:extLst>
          </p:cNvPr>
          <p:cNvSpPr/>
          <p:nvPr/>
        </p:nvSpPr>
        <p:spPr>
          <a:xfrm>
            <a:off x="10624793" y="2900031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E4BAEE9-E2BA-DF44-A68C-A1521DBBF1E5}"/>
              </a:ext>
            </a:extLst>
          </p:cNvPr>
          <p:cNvSpPr/>
          <p:nvPr/>
        </p:nvSpPr>
        <p:spPr>
          <a:xfrm>
            <a:off x="10164382" y="3742253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4273D3D-80B4-E343-8A41-8A5D22175D73}"/>
              </a:ext>
            </a:extLst>
          </p:cNvPr>
          <p:cNvSpPr/>
          <p:nvPr/>
        </p:nvSpPr>
        <p:spPr>
          <a:xfrm>
            <a:off x="10630048" y="3328300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D1C0396-9AC5-CB44-97F0-E10C2F4022CE}"/>
              </a:ext>
            </a:extLst>
          </p:cNvPr>
          <p:cNvSpPr/>
          <p:nvPr/>
        </p:nvSpPr>
        <p:spPr>
          <a:xfrm>
            <a:off x="11081993" y="3357231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D0FB0C3-2C65-1243-BE62-8C20B8A12224}"/>
              </a:ext>
            </a:extLst>
          </p:cNvPr>
          <p:cNvSpPr/>
          <p:nvPr/>
        </p:nvSpPr>
        <p:spPr>
          <a:xfrm>
            <a:off x="10624793" y="3747536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8E3CE760-53FF-4C40-911E-1DB97BEA2567}"/>
              </a:ext>
            </a:extLst>
          </p:cNvPr>
          <p:cNvCxnSpPr>
            <a:stCxn id="17" idx="4"/>
            <a:endCxn id="19" idx="4"/>
          </p:cNvCxnSpPr>
          <p:nvPr/>
        </p:nvCxnSpPr>
        <p:spPr>
          <a:xfrm>
            <a:off x="10682600" y="2984114"/>
            <a:ext cx="5255" cy="428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34A8448E-8228-7E4C-A04F-EC62D5EB9B91}"/>
              </a:ext>
            </a:extLst>
          </p:cNvPr>
          <p:cNvCxnSpPr>
            <a:cxnSpLocks/>
            <a:stCxn id="19" idx="4"/>
            <a:endCxn id="21" idx="7"/>
          </p:cNvCxnSpPr>
          <p:nvPr/>
        </p:nvCxnSpPr>
        <p:spPr>
          <a:xfrm>
            <a:off x="10687855" y="3412383"/>
            <a:ext cx="35621" cy="347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E6BB3C2F-A20B-7146-AF1C-F00366A68564}"/>
              </a:ext>
            </a:extLst>
          </p:cNvPr>
          <p:cNvCxnSpPr>
            <a:cxnSpLocks/>
            <a:stCxn id="19" idx="4"/>
            <a:endCxn id="20" idx="3"/>
          </p:cNvCxnSpPr>
          <p:nvPr/>
        </p:nvCxnSpPr>
        <p:spPr>
          <a:xfrm>
            <a:off x="10687855" y="3412383"/>
            <a:ext cx="411069" cy="1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1344592D-570B-9E48-A2F0-BA2DDC109537}"/>
              </a:ext>
            </a:extLst>
          </p:cNvPr>
          <p:cNvCxnSpPr>
            <a:cxnSpLocks/>
            <a:stCxn id="18" idx="0"/>
            <a:endCxn id="19" idx="3"/>
          </p:cNvCxnSpPr>
          <p:nvPr/>
        </p:nvCxnSpPr>
        <p:spPr>
          <a:xfrm flipV="1">
            <a:off x="10222189" y="3400069"/>
            <a:ext cx="424790" cy="342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973B8F0-92FD-8C4D-AA3C-13458299446B}"/>
              </a:ext>
            </a:extLst>
          </p:cNvPr>
          <p:cNvSpPr/>
          <p:nvPr/>
        </p:nvSpPr>
        <p:spPr>
          <a:xfrm>
            <a:off x="10028330" y="3344671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F1DF18A-C123-6C4B-9E81-83EEA014B3C4}"/>
              </a:ext>
            </a:extLst>
          </p:cNvPr>
          <p:cNvSpPr/>
          <p:nvPr/>
        </p:nvSpPr>
        <p:spPr>
          <a:xfrm>
            <a:off x="9619593" y="3320470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0F2923C7-D29E-214B-ABA3-F83142ED8C2E}"/>
              </a:ext>
            </a:extLst>
          </p:cNvPr>
          <p:cNvCxnSpPr>
            <a:cxnSpLocks/>
            <a:stCxn id="10" idx="4"/>
            <a:endCxn id="31" idx="3"/>
          </p:cNvCxnSpPr>
          <p:nvPr/>
        </p:nvCxnSpPr>
        <p:spPr>
          <a:xfrm>
            <a:off x="9249103" y="3361915"/>
            <a:ext cx="387421" cy="30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6D382D4E-E01D-4A46-ACDB-BF72787FA507}"/>
              </a:ext>
            </a:extLst>
          </p:cNvPr>
          <p:cNvCxnSpPr>
            <a:cxnSpLocks/>
            <a:stCxn id="31" idx="4"/>
            <a:endCxn id="30" idx="5"/>
          </p:cNvCxnSpPr>
          <p:nvPr/>
        </p:nvCxnSpPr>
        <p:spPr>
          <a:xfrm>
            <a:off x="9677400" y="3404553"/>
            <a:ext cx="449613" cy="1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51F0080-83E1-3545-B1A4-B43FC7A38AA0}"/>
              </a:ext>
            </a:extLst>
          </p:cNvPr>
          <p:cNvCxnSpPr>
            <a:cxnSpLocks/>
            <a:stCxn id="30" idx="4"/>
            <a:endCxn id="19" idx="4"/>
          </p:cNvCxnSpPr>
          <p:nvPr/>
        </p:nvCxnSpPr>
        <p:spPr>
          <a:xfrm flipV="1">
            <a:off x="10086137" y="3412383"/>
            <a:ext cx="601718" cy="16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2EC614C6-A34D-C748-AC22-F90E07A61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31" y="4579004"/>
            <a:ext cx="3250032" cy="687507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AA3F55F0-B103-CE47-8FA8-D3302CD71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281" y="3472185"/>
            <a:ext cx="1315146" cy="64256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EE67974A-ACC1-F84B-8966-B189EC3FD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154" y="5487228"/>
            <a:ext cx="1574609" cy="746299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8EDA4DE1-3320-4941-8501-C16B4D8450F1}"/>
              </a:ext>
            </a:extLst>
          </p:cNvPr>
          <p:cNvSpPr txBox="1"/>
          <p:nvPr/>
        </p:nvSpPr>
        <p:spPr>
          <a:xfrm>
            <a:off x="515007" y="6244804"/>
            <a:ext cx="1126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 lower bound for the above scenario is   2/3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A006789-D7A7-DC41-9C01-4B1C8CCBF487}"/>
              </a:ext>
            </a:extLst>
          </p:cNvPr>
          <p:cNvSpPr txBox="1"/>
          <p:nvPr/>
        </p:nvSpPr>
        <p:spPr>
          <a:xfrm>
            <a:off x="8492359" y="4319752"/>
            <a:ext cx="3552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Verification of LRC</a:t>
            </a:r>
          </a:p>
          <a:p>
            <a:r>
              <a:rPr kumimoji="1" lang="en-US" altLang="zh-CN" dirty="0"/>
              <a:t>For one star: 5*(1+1/2*4)+5</a:t>
            </a:r>
          </a:p>
          <a:p>
            <a:r>
              <a:rPr kumimoji="1" lang="en-US" altLang="zh-CN" dirty="0"/>
              <a:t>Total: 2*(5*(1+1/2*4)+5)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63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59821-7570-804F-B908-3575FC1D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Explorer More on VRC 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ECEBD-73EF-D342-AD47-D2700CCE218C}"/>
              </a:ext>
            </a:extLst>
          </p:cNvPr>
          <p:cNvSpPr txBox="1"/>
          <p:nvPr/>
        </p:nvSpPr>
        <p:spPr>
          <a:xfrm>
            <a:off x="536028" y="1471448"/>
            <a:ext cx="107310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Before, we only considered the case if we removed only 1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What happens to the graph if we removed 2 node.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Trivial graph: star graph.</a:t>
            </a:r>
          </a:p>
          <a:p>
            <a:r>
              <a:rPr kumimoji="1" lang="en-US" altLang="zh-CN" dirty="0"/>
              <a:t>     VRC 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 complete graph with n node : after removed 2 node, the graph will become a n-2 complete graph.</a:t>
            </a:r>
          </a:p>
          <a:p>
            <a:r>
              <a:rPr kumimoji="1" lang="en-US" altLang="zh-CN" dirty="0"/>
              <a:t>     VRC: n-2 choose 2</a:t>
            </a:r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 complete graph with n node : after removed k node ,where k &lt;n , the graph will become a n-k complete graph.</a:t>
            </a:r>
          </a:p>
          <a:p>
            <a:r>
              <a:rPr kumimoji="1" lang="en-US" altLang="zh-CN" dirty="0"/>
              <a:t>     VRC: n-k choose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4272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68577-444A-8C49-9F68-20F76EC2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of NVRC for Complete graph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30EE44-6C7C-904C-B79E-F8607B57C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987" y="1690688"/>
            <a:ext cx="4864100" cy="32004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AA82DB-84D7-474C-8B66-8C4B28169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143" y="1878013"/>
            <a:ext cx="2781300" cy="2159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1E204C5-B379-3047-B707-22D0FDA79A33}"/>
              </a:ext>
            </a:extLst>
          </p:cNvPr>
          <p:cNvSpPr/>
          <p:nvPr/>
        </p:nvSpPr>
        <p:spPr>
          <a:xfrm>
            <a:off x="5595143" y="2306470"/>
            <a:ext cx="24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Graph closeness=65.66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22BBB6B-0F46-6543-9DCF-DBEF1D42B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087" y="2800169"/>
            <a:ext cx="6124319" cy="405783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14BDF0D-296B-8C47-84FC-976E29ED9E62}"/>
              </a:ext>
            </a:extLst>
          </p:cNvPr>
          <p:cNvSpPr txBox="1"/>
          <p:nvPr/>
        </p:nvSpPr>
        <p:spPr>
          <a:xfrm>
            <a:off x="534987" y="5057775"/>
            <a:ext cx="4551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after deleting any two node in the complete graph, the NVRC will be the same.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690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5EC36-0875-A749-B6C0-833543F8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Explorer More on LRC/NLRC 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A151BB-6D87-6747-AFF9-7198427A6301}"/>
              </a:ext>
            </a:extLst>
          </p:cNvPr>
          <p:cNvSpPr txBox="1"/>
          <p:nvPr/>
        </p:nvSpPr>
        <p:spPr>
          <a:xfrm>
            <a:off x="852488" y="1571625"/>
            <a:ext cx="937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Consider a complete graph of n node. Suppose we delete two link on that graph. </a:t>
            </a:r>
          </a:p>
          <a:p>
            <a:r>
              <a:rPr kumimoji="1" lang="en-US" altLang="zh-CN" dirty="0"/>
              <a:t>What is the LRC and NLRC </a:t>
            </a:r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7FE69DA-0D6C-9F48-B2C5-7FEB47BC5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67700"/>
              </p:ext>
            </p:extLst>
          </p:nvPr>
        </p:nvGraphicFramePr>
        <p:xfrm>
          <a:off x="1074738" y="286819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42202767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776583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5140399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79784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4536143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174503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817829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24954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04698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7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8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NLRC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1177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D0937CD-52C2-734D-8F4A-4D0D2C878132}"/>
              </a:ext>
            </a:extLst>
          </p:cNvPr>
          <p:cNvSpPr txBox="1"/>
          <p:nvPr/>
        </p:nvSpPr>
        <p:spPr>
          <a:xfrm>
            <a:off x="1074738" y="4329113"/>
            <a:ext cx="7226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closeness: n choose 2    = n(n-1)/2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LRC=n*(n-2)+(n-2)</a:t>
            </a:r>
          </a:p>
          <a:p>
            <a:r>
              <a:rPr kumimoji="1" lang="en-US" altLang="zh-CN" dirty="0"/>
              <a:t>NLRC=2*(n*(n-2)+(n-2))/n(n-1)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035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36E96-A8C4-EC42-A54B-415633A2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93787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Reference paper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D60204-FF73-1D4E-95A8-6100B9717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654300"/>
            <a:ext cx="64008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9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A922E-A64C-8A42-ADB2-4585AA30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kumimoji="1" lang="en-US" altLang="zh-CN"/>
              <a:t>Motivation</a:t>
            </a:r>
            <a:endParaRPr kumimoji="1" lang="zh-CN" alt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F4842-87C5-F042-94D8-0B8A6666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kumimoji="1" lang="en-US" altLang="zh-CN" sz="2400" dirty="0"/>
              <a:t>In class, we have discussed the </a:t>
            </a:r>
            <a:r>
              <a:rPr kumimoji="1" lang="en-US" altLang="zh-CN" sz="2400" b="1" dirty="0"/>
              <a:t>centrality</a:t>
            </a:r>
            <a:r>
              <a:rPr kumimoji="1" lang="en-US" altLang="zh-CN" sz="2400" dirty="0"/>
              <a:t> of a node in a network, which shows the importance of different nodes in a network.</a:t>
            </a:r>
          </a:p>
          <a:p>
            <a:r>
              <a:rPr kumimoji="1" lang="en-US" altLang="zh-CN" sz="2400" dirty="0"/>
              <a:t>Another measurement of a network is called </a:t>
            </a:r>
            <a:r>
              <a:rPr kumimoji="1" lang="en-US" altLang="zh-CN" sz="2400" b="1" dirty="0"/>
              <a:t>vulnerability</a:t>
            </a:r>
            <a:r>
              <a:rPr kumimoji="1" lang="en-US" altLang="zh-CN" sz="2400" dirty="0"/>
              <a:t>. It  </a:t>
            </a:r>
            <a:r>
              <a:rPr lang="en-US" altLang="zh-CN" sz="2400" dirty="0"/>
              <a:t>measures the  vulnerability by removing vertices or links so the resulting graph is disconnected.</a:t>
            </a:r>
            <a:endParaRPr kumimoji="1" lang="en-US" altLang="zh-CN" sz="2400" dirty="0"/>
          </a:p>
          <a:p>
            <a:r>
              <a:rPr kumimoji="1" lang="en-US" altLang="zh-CN" sz="2400" b="1" dirty="0"/>
              <a:t>Residual closeness  </a:t>
            </a:r>
            <a:r>
              <a:rPr kumimoji="1" lang="en-US" altLang="zh-CN" sz="2400" dirty="0"/>
              <a:t>evaluates the closeness after we remove a vertex or a link in a network (the resulting graph does not have to be disconnected).</a:t>
            </a:r>
          </a:p>
          <a:p>
            <a:pPr lvl="1"/>
            <a:r>
              <a:rPr kumimoji="1" lang="en-US" altLang="zh-CN" sz="2000" dirty="0"/>
              <a:t>Know how a node will disturb the whole graph</a:t>
            </a:r>
          </a:p>
        </p:txBody>
      </p:sp>
    </p:spTree>
    <p:extLst>
      <p:ext uri="{BB962C8B-B14F-4D97-AF65-F5344CB8AC3E}">
        <p14:creationId xmlns:p14="http://schemas.microsoft.com/office/powerpoint/2010/main" val="211554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BE251-1651-1645-8116-AEFE8597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/>
              <a:t>Closeness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7B97F-F09F-F244-9333-6BB3ED194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887"/>
            <a:ext cx="10515600" cy="1805535"/>
          </a:xfrm>
        </p:spPr>
        <p:txBody>
          <a:bodyPr/>
          <a:lstStyle/>
          <a:p>
            <a:r>
              <a:rPr kumimoji="1" lang="en-US" altLang="zh-CN" dirty="0"/>
              <a:t>Define closeness of node </a:t>
            </a:r>
            <a:r>
              <a:rPr kumimoji="1" lang="en-US" altLang="zh-CN" dirty="0" err="1"/>
              <a:t>i</a:t>
            </a:r>
            <a:endParaRPr kumimoji="1" lang="en-US" altLang="zh-CN" dirty="0"/>
          </a:p>
          <a:p>
            <a:pPr marL="3657600" lvl="8" indent="0">
              <a:buNone/>
            </a:pPr>
            <a:endParaRPr kumimoji="1" lang="en-US" altLang="zh-CN" dirty="0"/>
          </a:p>
          <a:p>
            <a:pPr marL="3657600" lvl="8" indent="0">
              <a:buNone/>
            </a:pPr>
            <a:r>
              <a:rPr kumimoji="1" lang="en-US" altLang="zh-CN" dirty="0"/>
              <a:t>where d(</a:t>
            </a:r>
            <a:r>
              <a:rPr kumimoji="1" lang="en-US" altLang="zh-CN" dirty="0" err="1"/>
              <a:t>i,j</a:t>
            </a:r>
            <a:r>
              <a:rPr kumimoji="1" lang="en-US" altLang="zh-CN" dirty="0"/>
              <a:t>) is the distance between vertices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and j. </a:t>
            </a:r>
          </a:p>
          <a:p>
            <a:pPr marL="3657600" lvl="8" indent="0">
              <a:buNone/>
            </a:pPr>
            <a:endParaRPr kumimoji="1" lang="en-US" altLang="zh-CN" dirty="0"/>
          </a:p>
          <a:p>
            <a:pPr marL="3657600" lvl="8" indent="0">
              <a:buNone/>
            </a:pPr>
            <a:endParaRPr kumimoji="1" lang="en-US" altLang="zh-CN" dirty="0"/>
          </a:p>
          <a:p>
            <a:pPr marL="3657600" lvl="8" indent="0">
              <a:buNone/>
            </a:pPr>
            <a:endParaRPr kumimoji="1" lang="en-US" altLang="zh-CN" dirty="0"/>
          </a:p>
          <a:p>
            <a:pPr marL="3657600" lvl="8" indent="0">
              <a:buNone/>
            </a:pPr>
            <a:endParaRPr kumimoji="1" lang="en-US" altLang="zh-CN" dirty="0"/>
          </a:p>
          <a:p>
            <a:pPr marL="3657600" lvl="8" indent="0">
              <a:buNone/>
            </a:pP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4E388C-7789-D142-B722-6F959ACEBF08}"/>
              </a:ext>
            </a:extLst>
          </p:cNvPr>
          <p:cNvSpPr txBox="1"/>
          <p:nvPr/>
        </p:nvSpPr>
        <p:spPr>
          <a:xfrm>
            <a:off x="999051" y="3345865"/>
            <a:ext cx="9774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Define the closeness of the whole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28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4C4DBD9-DBAE-4C49-8B9B-9B0F0B6F3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38" y="3829442"/>
            <a:ext cx="1746277" cy="727615"/>
          </a:xfrm>
          <a:prstGeom prst="rect">
            <a:avLst/>
          </a:prstGeom>
        </p:spPr>
      </p:pic>
      <p:sp>
        <p:nvSpPr>
          <p:cNvPr id="38" name="椭圆 37">
            <a:extLst>
              <a:ext uri="{FF2B5EF4-FFF2-40B4-BE49-F238E27FC236}">
                <a16:creationId xmlns:a16="http://schemas.microsoft.com/office/drawing/2014/main" id="{A20BBAF0-AB0C-D449-AC8E-D5BE045D951F}"/>
              </a:ext>
            </a:extLst>
          </p:cNvPr>
          <p:cNvSpPr/>
          <p:nvPr/>
        </p:nvSpPr>
        <p:spPr>
          <a:xfrm>
            <a:off x="1458598" y="5542502"/>
            <a:ext cx="169725" cy="17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8AD18E0-2844-904E-B8CA-3AC9BBA3D18F}"/>
              </a:ext>
            </a:extLst>
          </p:cNvPr>
          <p:cNvSpPr/>
          <p:nvPr/>
        </p:nvSpPr>
        <p:spPr>
          <a:xfrm>
            <a:off x="1963875" y="5533687"/>
            <a:ext cx="169725" cy="17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4EF6BEE-9384-794C-954B-889A1236C2EA}"/>
              </a:ext>
            </a:extLst>
          </p:cNvPr>
          <p:cNvSpPr/>
          <p:nvPr/>
        </p:nvSpPr>
        <p:spPr>
          <a:xfrm>
            <a:off x="2469152" y="5542502"/>
            <a:ext cx="169725" cy="17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DE109B-62D9-7448-B239-1CC7F5BA6B34}"/>
              </a:ext>
            </a:extLst>
          </p:cNvPr>
          <p:cNvSpPr/>
          <p:nvPr/>
        </p:nvSpPr>
        <p:spPr>
          <a:xfrm>
            <a:off x="2975785" y="5542502"/>
            <a:ext cx="169725" cy="17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1BB500F5-E383-E045-9A93-D2587FF13D9D}"/>
              </a:ext>
            </a:extLst>
          </p:cNvPr>
          <p:cNvCxnSpPr>
            <a:stCxn id="38" idx="2"/>
            <a:endCxn id="39" idx="2"/>
          </p:cNvCxnSpPr>
          <p:nvPr/>
        </p:nvCxnSpPr>
        <p:spPr>
          <a:xfrm flipV="1">
            <a:off x="1458598" y="5623025"/>
            <a:ext cx="505277" cy="8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C0D0B4FB-5802-7E47-99C6-78B5C8AE3AAB}"/>
              </a:ext>
            </a:extLst>
          </p:cNvPr>
          <p:cNvCxnSpPr/>
          <p:nvPr/>
        </p:nvCxnSpPr>
        <p:spPr>
          <a:xfrm flipV="1">
            <a:off x="2002797" y="5627432"/>
            <a:ext cx="505277" cy="8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F0B1E1D-B31D-6A46-9D1A-45404DEEA5A6}"/>
              </a:ext>
            </a:extLst>
          </p:cNvPr>
          <p:cNvCxnSpPr/>
          <p:nvPr/>
        </p:nvCxnSpPr>
        <p:spPr>
          <a:xfrm flipV="1">
            <a:off x="2555370" y="5634515"/>
            <a:ext cx="505277" cy="8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8F424D0C-7B17-1D48-93F2-F609430842B3}"/>
                  </a:ext>
                </a:extLst>
              </p14:cNvPr>
              <p14:cNvContentPartPr/>
              <p14:nvPr/>
            </p14:nvContentPartPr>
            <p14:xfrm>
              <a:off x="1224761" y="5240794"/>
              <a:ext cx="658080" cy="66780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8F424D0C-7B17-1D48-93F2-F609430842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6121" y="5232154"/>
                <a:ext cx="675720" cy="685440"/>
              </a:xfrm>
              <a:prstGeom prst="rect">
                <a:avLst/>
              </a:prstGeom>
            </p:spPr>
          </p:pic>
        </mc:Fallback>
      </mc:AlternateContent>
      <p:pic>
        <p:nvPicPr>
          <p:cNvPr id="48" name="图片 47">
            <a:extLst>
              <a:ext uri="{FF2B5EF4-FFF2-40B4-BE49-F238E27FC236}">
                <a16:creationId xmlns:a16="http://schemas.microsoft.com/office/drawing/2014/main" id="{C73D302F-0D69-9247-A9FC-B91456003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812" y="5188207"/>
            <a:ext cx="2451100" cy="4064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D7DEBDB5-E148-7243-B991-62A0F4098A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300" y="5721178"/>
            <a:ext cx="2819400" cy="850900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2945C2D0-79E7-5544-A4F8-4E9D5907FA1F}"/>
              </a:ext>
            </a:extLst>
          </p:cNvPr>
          <p:cNvSpPr txBox="1"/>
          <p:nvPr/>
        </p:nvSpPr>
        <p:spPr>
          <a:xfrm>
            <a:off x="1363799" y="4584808"/>
            <a:ext cx="909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For calculation simplicity, we use           in stead of                in the denominator   </a:t>
            </a:r>
            <a:endParaRPr kumimoji="1" lang="zh-CN" altLang="en-US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1655DBB2-066D-B74E-AC40-C581CBF476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540" y="4649386"/>
            <a:ext cx="496437" cy="243011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6922A064-6A9A-294A-9CE9-76A0DCF9B8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1214" y="4613537"/>
            <a:ext cx="757173" cy="368354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49E75389-912E-1445-95AD-B97B58F1CF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3801" y="2082855"/>
            <a:ext cx="2603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5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A6B03-EC56-4345-AB99-F427AF22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Residual Closeness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6E7B20-5022-914F-87E0-E166F6E7FBFC}"/>
              </a:ext>
            </a:extLst>
          </p:cNvPr>
          <p:cNvSpPr txBox="1"/>
          <p:nvPr/>
        </p:nvSpPr>
        <p:spPr>
          <a:xfrm>
            <a:off x="472966" y="1807779"/>
            <a:ext cx="11372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 closeness after remove vertex 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r>
              <a:rPr kumimoji="1" lang="en-US" altLang="zh-CN" dirty="0"/>
              <a:t>                                                                    </a:t>
            </a:r>
          </a:p>
          <a:p>
            <a:r>
              <a:rPr kumimoji="1" lang="en-US" altLang="zh-CN" dirty="0"/>
              <a:t>                                                          where         </a:t>
            </a:r>
            <a:r>
              <a:rPr lang="en-US" altLang="zh-CN" dirty="0"/>
              <a:t>    be the distance between vertices </a:t>
            </a:r>
            <a:r>
              <a:rPr lang="en-US" altLang="zh-CN" dirty="0" err="1"/>
              <a:t>i</a:t>
            </a:r>
            <a:r>
              <a:rPr lang="en-US" altLang="zh-CN" dirty="0"/>
              <a:t> and j in the remaining graph,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CF9093-142E-D841-9181-928BEC759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43" y="2374900"/>
            <a:ext cx="2971800" cy="1054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CAE7B5-662E-AD42-80D0-24F1D7EC1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365" y="2677908"/>
            <a:ext cx="730250" cy="330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04010D0-BACC-9D46-9489-2A8D6B93A51C}"/>
              </a:ext>
            </a:extLst>
          </p:cNvPr>
          <p:cNvSpPr txBox="1"/>
          <p:nvPr/>
        </p:nvSpPr>
        <p:spPr>
          <a:xfrm>
            <a:off x="472966" y="3244334"/>
            <a:ext cx="10880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 closeness after remove one link (</a:t>
            </a:r>
            <a:r>
              <a:rPr kumimoji="1" lang="en-US" altLang="zh-CN" dirty="0" err="1"/>
              <a:t>k,p</a:t>
            </a:r>
            <a:r>
              <a:rPr kumimoji="1"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r>
              <a:rPr kumimoji="1" lang="en-US" altLang="zh-CN" dirty="0"/>
              <a:t>                                                                        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5984C43-E486-5940-8801-A8FCD53AB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218" y="3709506"/>
            <a:ext cx="3659022" cy="99045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311531E-30D7-9D49-B57E-47017DA94E3E}"/>
              </a:ext>
            </a:extLst>
          </p:cNvPr>
          <p:cNvSpPr txBox="1"/>
          <p:nvPr/>
        </p:nvSpPr>
        <p:spPr>
          <a:xfrm>
            <a:off x="657225" y="4699957"/>
            <a:ext cx="10387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vertex residual closeness (VRC):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link residual closeness (LRC):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Normalization</a:t>
            </a:r>
            <a:r>
              <a:rPr kumimoji="1" lang="en-US" altLang="zh-CN" dirty="0"/>
              <a:t>:                                   where C is the original graph closeness  </a:t>
            </a:r>
            <a:endParaRPr kumimoji="1"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99B8866-A9F3-014A-8D48-28030056B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004" y="4569842"/>
            <a:ext cx="1849221" cy="66240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461324D-5D0F-8A4E-9DB2-6BEC5141D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391" y="5189243"/>
            <a:ext cx="2016448" cy="66240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B58F615-810C-A244-9B81-87168083F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8243" y="5597421"/>
            <a:ext cx="1828800" cy="7112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EF3BB60-57D8-5649-970E-17A99DE345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2643" y="3604649"/>
            <a:ext cx="1359850" cy="78294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29D76BE-2679-C245-B31B-2435ADD80A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4072" y="2284438"/>
            <a:ext cx="753132" cy="100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7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F2364-F3DF-8440-85F7-5377AD54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of Finding NVRC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3B4BD9-A4A2-B44E-9DAE-9415448F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577975"/>
            <a:ext cx="5067300" cy="3187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DF5393-A057-804D-A107-BA9D5A650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562" y="1897062"/>
            <a:ext cx="5824745" cy="4603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56BAF43-96A1-154D-B58B-05EC6C98CE01}"/>
              </a:ext>
            </a:extLst>
          </p:cNvPr>
          <p:cNvSpPr/>
          <p:nvPr/>
        </p:nvSpPr>
        <p:spPr>
          <a:xfrm>
            <a:off x="5262562" y="27188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Graph closeness=66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52BF9AA-F816-0F49-8C87-22688A193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650" y="3523735"/>
            <a:ext cx="7040769" cy="206406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F180D07-CA9C-B14D-A0E6-1EE94696D63F}"/>
              </a:ext>
            </a:extLst>
          </p:cNvPr>
          <p:cNvSpPr/>
          <p:nvPr/>
        </p:nvSpPr>
        <p:spPr>
          <a:xfrm>
            <a:off x="471486" y="52646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the node 5 will be the NVRC node</a:t>
            </a:r>
          </a:p>
          <a:p>
            <a:r>
              <a:rPr kumimoji="1" lang="en-US" altLang="zh-CN" dirty="0"/>
              <a:t>The residual closeness  0.73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80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6A48F-C6F8-644A-B05F-911C53B8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of Finding NVRC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0E4A7F-D9B8-114A-AC5E-7B9DA294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8" y="1985962"/>
            <a:ext cx="4163497" cy="26717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D98F12-6A5F-A041-B51F-0CC854136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0" y="1871662"/>
            <a:ext cx="3873500" cy="228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F6702A5-67B0-5B4D-ADA0-BDB7AD813DDF}"/>
              </a:ext>
            </a:extLst>
          </p:cNvPr>
          <p:cNvSpPr txBox="1"/>
          <p:nvPr/>
        </p:nvSpPr>
        <p:spPr>
          <a:xfrm>
            <a:off x="8406175" y="1726166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Graph closeness=64.66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09BFF2A-8FAE-BD4E-A899-984FB10D9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250" y="2595543"/>
            <a:ext cx="7969918" cy="233578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3051440-16CD-B341-B4A2-348BB5A16877}"/>
              </a:ext>
            </a:extLst>
          </p:cNvPr>
          <p:cNvSpPr/>
          <p:nvPr/>
        </p:nvSpPr>
        <p:spPr>
          <a:xfrm>
            <a:off x="504825" y="58361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the node 6 will be the NVRC link</a:t>
            </a:r>
          </a:p>
          <a:p>
            <a:r>
              <a:rPr kumimoji="1" lang="en-US" altLang="zh-CN" dirty="0"/>
              <a:t>The residual closeness </a:t>
            </a:r>
            <a:r>
              <a:rPr lang="en-US" altLang="zh-CN" dirty="0"/>
              <a:t>0.76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18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090B-EC7D-7446-B248-446EDB00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of Finding NLRC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8E5824-2B84-E045-B3F6-91AA34159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7" y="1516062"/>
            <a:ext cx="5283200" cy="3111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C8F7C1-DD04-9C47-B4AD-C6F1AEB7D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387" y="1676400"/>
            <a:ext cx="3479800" cy="279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DE8B29D-EC08-E24D-ACF3-0C6ECB3E1A4E}"/>
              </a:ext>
            </a:extLst>
          </p:cNvPr>
          <p:cNvSpPr/>
          <p:nvPr/>
        </p:nvSpPr>
        <p:spPr>
          <a:xfrm>
            <a:off x="5729651" y="2229922"/>
            <a:ext cx="24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Graph closeness=65.66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A4A133C-E2F7-CF4A-A992-F164E3E9A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437" y="2599254"/>
            <a:ext cx="6945314" cy="373734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9D2D9AE-F240-B745-9BE9-82EA3FBA9D55}"/>
              </a:ext>
            </a:extLst>
          </p:cNvPr>
          <p:cNvSpPr txBox="1"/>
          <p:nvPr/>
        </p:nvSpPr>
        <p:spPr>
          <a:xfrm>
            <a:off x="607218" y="5132168"/>
            <a:ext cx="454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link 1 – 8 will be the NLRC link</a:t>
            </a:r>
          </a:p>
          <a:p>
            <a:r>
              <a:rPr kumimoji="1" lang="en-US" altLang="zh-CN" dirty="0"/>
              <a:t>The residual closeness </a:t>
            </a:r>
            <a:r>
              <a:rPr lang="en-US" altLang="zh-CN" dirty="0"/>
              <a:t>0.9645649304497922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90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8F2BD-449D-9548-89C3-58539110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of Finding NLRC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CB08AE-F27E-B745-B7D8-8E3A9D2B6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690687"/>
            <a:ext cx="5470751" cy="34813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707071-FDB4-F144-BBA7-E02CCC2D1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625" y="1685926"/>
            <a:ext cx="3898900" cy="3556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B822F9B-43C0-4D45-B2DE-4C5B88E2FC56}"/>
              </a:ext>
            </a:extLst>
          </p:cNvPr>
          <p:cNvSpPr/>
          <p:nvPr/>
        </p:nvSpPr>
        <p:spPr>
          <a:xfrm>
            <a:off x="5889625" y="2272784"/>
            <a:ext cx="24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Graph closeness=65.66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F4FB40C-F0E6-8F45-BC33-E4BC48ECA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413" y="2768602"/>
            <a:ext cx="6172200" cy="312688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E70D885-39F6-4A41-9D22-488614966A3A}"/>
              </a:ext>
            </a:extLst>
          </p:cNvPr>
          <p:cNvSpPr/>
          <p:nvPr/>
        </p:nvSpPr>
        <p:spPr>
          <a:xfrm>
            <a:off x="838200" y="54202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the link 0 – 2 will be the NLRC link</a:t>
            </a:r>
          </a:p>
          <a:p>
            <a:r>
              <a:rPr kumimoji="1" lang="en-US" altLang="zh-CN" dirty="0"/>
              <a:t>The residual closeness </a:t>
            </a:r>
            <a:r>
              <a:rPr lang="en-US" altLang="zh-CN" dirty="0"/>
              <a:t>0.9493349578637426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19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1A42C-ADE2-0A41-9404-14E71E64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676" y="384962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Upper bound and lower bound for NVRC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10FE08-4957-6B4A-A3CA-B96BBC6071C8}"/>
              </a:ext>
            </a:extLst>
          </p:cNvPr>
          <p:cNvSpPr txBox="1"/>
          <p:nvPr/>
        </p:nvSpPr>
        <p:spPr>
          <a:xfrm>
            <a:off x="599090" y="1849821"/>
            <a:ext cx="1085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 VRC for the star graph is 0 .</a:t>
            </a:r>
          </a:p>
          <a:p>
            <a:r>
              <a:rPr kumimoji="1" lang="en-US" altLang="zh-CN" dirty="0"/>
              <a:t>     Because after delete the  hub,  resulting graph will be all isolated graphs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70DEDE5-7DE3-8647-B0E7-2544FBFE654D}"/>
              </a:ext>
            </a:extLst>
          </p:cNvPr>
          <p:cNvSpPr/>
          <p:nvPr/>
        </p:nvSpPr>
        <p:spPr>
          <a:xfrm>
            <a:off x="9848193" y="1765738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29B2F3-1A89-CD4C-8512-8AD3B16F31BD}"/>
              </a:ext>
            </a:extLst>
          </p:cNvPr>
          <p:cNvSpPr/>
          <p:nvPr/>
        </p:nvSpPr>
        <p:spPr>
          <a:xfrm>
            <a:off x="9401503" y="2218805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B8EAF58-EF52-684E-8541-CAD906FA7A5F}"/>
              </a:ext>
            </a:extLst>
          </p:cNvPr>
          <p:cNvSpPr/>
          <p:nvPr/>
        </p:nvSpPr>
        <p:spPr>
          <a:xfrm>
            <a:off x="9853448" y="2194007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D341276-222E-5549-A48B-94CCA22F44FF}"/>
              </a:ext>
            </a:extLst>
          </p:cNvPr>
          <p:cNvSpPr/>
          <p:nvPr/>
        </p:nvSpPr>
        <p:spPr>
          <a:xfrm>
            <a:off x="10305393" y="2222938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11F5430-FE1E-4543-81F4-E93532C16B94}"/>
              </a:ext>
            </a:extLst>
          </p:cNvPr>
          <p:cNvSpPr/>
          <p:nvPr/>
        </p:nvSpPr>
        <p:spPr>
          <a:xfrm>
            <a:off x="9848193" y="2613243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EF1AEA0-D12E-8742-8EF6-A9D7979ED87A}"/>
              </a:ext>
            </a:extLst>
          </p:cNvPr>
          <p:cNvCxnSpPr>
            <a:stCxn id="6" idx="4"/>
            <a:endCxn id="8" idx="4"/>
          </p:cNvCxnSpPr>
          <p:nvPr/>
        </p:nvCxnSpPr>
        <p:spPr>
          <a:xfrm>
            <a:off x="9906000" y="1849821"/>
            <a:ext cx="5255" cy="428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4A0039AD-179E-6B4F-A012-57A19DFA5D53}"/>
              </a:ext>
            </a:extLst>
          </p:cNvPr>
          <p:cNvCxnSpPr>
            <a:cxnSpLocks/>
            <a:stCxn id="8" idx="4"/>
            <a:endCxn id="10" idx="7"/>
          </p:cNvCxnSpPr>
          <p:nvPr/>
        </p:nvCxnSpPr>
        <p:spPr>
          <a:xfrm>
            <a:off x="9911255" y="2278090"/>
            <a:ext cx="35621" cy="347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23E80C1-8920-BD40-8F24-0004DF2AE877}"/>
              </a:ext>
            </a:extLst>
          </p:cNvPr>
          <p:cNvCxnSpPr>
            <a:cxnSpLocks/>
            <a:stCxn id="8" idx="4"/>
            <a:endCxn id="9" idx="3"/>
          </p:cNvCxnSpPr>
          <p:nvPr/>
        </p:nvCxnSpPr>
        <p:spPr>
          <a:xfrm>
            <a:off x="9911255" y="2278090"/>
            <a:ext cx="411069" cy="1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548F5E6-B0CF-5048-96FB-9514E36BFC0D}"/>
              </a:ext>
            </a:extLst>
          </p:cNvPr>
          <p:cNvCxnSpPr>
            <a:cxnSpLocks/>
            <a:stCxn id="7" idx="0"/>
            <a:endCxn id="8" idx="3"/>
          </p:cNvCxnSpPr>
          <p:nvPr/>
        </p:nvCxnSpPr>
        <p:spPr>
          <a:xfrm>
            <a:off x="9459310" y="2218805"/>
            <a:ext cx="411069" cy="4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E97EA4A-08E9-4E4D-A7EC-2E7F0FEEEDEE}"/>
              </a:ext>
            </a:extLst>
          </p:cNvPr>
          <p:cNvSpPr txBox="1"/>
          <p:nvPr/>
        </p:nvSpPr>
        <p:spPr>
          <a:xfrm>
            <a:off x="672662" y="3142593"/>
            <a:ext cx="10783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Consider the complete graph with n nodes</a:t>
            </a:r>
          </a:p>
          <a:p>
            <a:r>
              <a:rPr kumimoji="1" lang="en-US" altLang="zh-CN" dirty="0"/>
              <a:t>     closeness : n choose 2    = n(n-1)/2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It does not matter which node we delete, after we delete a node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,</a:t>
            </a:r>
          </a:p>
          <a:p>
            <a:r>
              <a:rPr kumimoji="1" lang="en-US" altLang="zh-CN" dirty="0"/>
              <a:t>    Residual closeness (VRC):    (n-1) choose 2    =(n-1)(n-2)/2</a:t>
            </a:r>
          </a:p>
          <a:p>
            <a:r>
              <a:rPr kumimoji="1" lang="en-US" altLang="zh-CN" dirty="0"/>
              <a:t>    N</a:t>
            </a:r>
            <a:r>
              <a:rPr lang="en-US" altLang="zh-CN" dirty="0"/>
              <a:t>ormalized vertex residual closeness(NVRC) :   (n-2)/n</a:t>
            </a:r>
            <a:endParaRPr kumimoji="1"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9E214FF-785D-3041-A9D2-00AB5F48AD9D}"/>
              </a:ext>
            </a:extLst>
          </p:cNvPr>
          <p:cNvSpPr txBox="1"/>
          <p:nvPr/>
        </p:nvSpPr>
        <p:spPr>
          <a:xfrm>
            <a:off x="599090" y="5252655"/>
            <a:ext cx="966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Thus, NVRC is in the interval [0,1)</a:t>
            </a:r>
            <a:endParaRPr kumimoji="1"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E7DCE6D-CCBA-2446-A1C3-F82A06F96262}"/>
              </a:ext>
            </a:extLst>
          </p:cNvPr>
          <p:cNvSpPr/>
          <p:nvPr/>
        </p:nvSpPr>
        <p:spPr>
          <a:xfrm>
            <a:off x="9059917" y="3347829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EE51853-1514-F74D-B459-8B14537F6717}"/>
              </a:ext>
            </a:extLst>
          </p:cNvPr>
          <p:cNvSpPr/>
          <p:nvPr/>
        </p:nvSpPr>
        <p:spPr>
          <a:xfrm>
            <a:off x="8371489" y="3386958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8AA5F7A-9597-8A4E-8B63-C3DA8CE94431}"/>
              </a:ext>
            </a:extLst>
          </p:cNvPr>
          <p:cNvSpPr/>
          <p:nvPr/>
        </p:nvSpPr>
        <p:spPr>
          <a:xfrm>
            <a:off x="9075683" y="3994270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60F727F-E5A5-A14D-BE3B-F0E728F8924A}"/>
              </a:ext>
            </a:extLst>
          </p:cNvPr>
          <p:cNvSpPr/>
          <p:nvPr/>
        </p:nvSpPr>
        <p:spPr>
          <a:xfrm>
            <a:off x="8429296" y="3977714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F094490-3CA7-EA40-9966-4FADAA56BF0E}"/>
              </a:ext>
            </a:extLst>
          </p:cNvPr>
          <p:cNvSpPr/>
          <p:nvPr/>
        </p:nvSpPr>
        <p:spPr>
          <a:xfrm>
            <a:off x="10594427" y="3295008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1FE2BB2-8554-1248-A67C-039C0CCE1A6D}"/>
              </a:ext>
            </a:extLst>
          </p:cNvPr>
          <p:cNvSpPr/>
          <p:nvPr/>
        </p:nvSpPr>
        <p:spPr>
          <a:xfrm>
            <a:off x="10116789" y="3935672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19D8185-6D36-7E43-91B0-B1A012C0E204}"/>
              </a:ext>
            </a:extLst>
          </p:cNvPr>
          <p:cNvSpPr/>
          <p:nvPr/>
        </p:nvSpPr>
        <p:spPr>
          <a:xfrm>
            <a:off x="10951779" y="3948095"/>
            <a:ext cx="115614" cy="84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ADDD17F9-D9B3-BA4B-8E65-8FB885CDDFAB}"/>
              </a:ext>
            </a:extLst>
          </p:cNvPr>
          <p:cNvCxnSpPr>
            <a:cxnSpLocks/>
            <a:stCxn id="26" idx="7"/>
            <a:endCxn id="25" idx="4"/>
          </p:cNvCxnSpPr>
          <p:nvPr/>
        </p:nvCxnSpPr>
        <p:spPr>
          <a:xfrm>
            <a:off x="8470172" y="3399272"/>
            <a:ext cx="647552" cy="3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35F246C2-C03A-6D48-9CA3-0EEFEF24D2B4}"/>
              </a:ext>
            </a:extLst>
          </p:cNvPr>
          <p:cNvCxnSpPr>
            <a:cxnSpLocks/>
            <a:stCxn id="26" idx="4"/>
            <a:endCxn id="28" idx="4"/>
          </p:cNvCxnSpPr>
          <p:nvPr/>
        </p:nvCxnSpPr>
        <p:spPr>
          <a:xfrm>
            <a:off x="8429296" y="3471041"/>
            <a:ext cx="57807" cy="59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EEACF40B-82E9-A949-9DEE-DF15985F70B3}"/>
              </a:ext>
            </a:extLst>
          </p:cNvPr>
          <p:cNvCxnSpPr>
            <a:cxnSpLocks/>
            <a:stCxn id="28" idx="5"/>
            <a:endCxn id="27" idx="5"/>
          </p:cNvCxnSpPr>
          <p:nvPr/>
        </p:nvCxnSpPr>
        <p:spPr>
          <a:xfrm>
            <a:off x="8527979" y="4049483"/>
            <a:ext cx="646387" cy="1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2BB3FF4-A1ED-B04C-8683-EE86B3E1171D}"/>
              </a:ext>
            </a:extLst>
          </p:cNvPr>
          <p:cNvCxnSpPr>
            <a:cxnSpLocks/>
            <a:stCxn id="25" idx="5"/>
            <a:endCxn id="27" idx="5"/>
          </p:cNvCxnSpPr>
          <p:nvPr/>
        </p:nvCxnSpPr>
        <p:spPr>
          <a:xfrm>
            <a:off x="9158600" y="3419598"/>
            <a:ext cx="15766" cy="646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30DAA3E-2E84-274B-B66A-C3FB5FF98085}"/>
              </a:ext>
            </a:extLst>
          </p:cNvPr>
          <p:cNvCxnSpPr>
            <a:cxnSpLocks/>
            <a:stCxn id="26" idx="0"/>
            <a:endCxn id="27" idx="0"/>
          </p:cNvCxnSpPr>
          <p:nvPr/>
        </p:nvCxnSpPr>
        <p:spPr>
          <a:xfrm>
            <a:off x="8429296" y="3386958"/>
            <a:ext cx="704194" cy="60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E5AC490-4387-A245-962D-8E874C810E70}"/>
              </a:ext>
            </a:extLst>
          </p:cNvPr>
          <p:cNvCxnSpPr>
            <a:cxnSpLocks/>
            <a:stCxn id="28" idx="7"/>
            <a:endCxn id="25" idx="4"/>
          </p:cNvCxnSpPr>
          <p:nvPr/>
        </p:nvCxnSpPr>
        <p:spPr>
          <a:xfrm flipV="1">
            <a:off x="8527979" y="3431912"/>
            <a:ext cx="589745" cy="558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55A5C81-8EFC-CB4B-9270-32E3FF63C84A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flipV="1">
            <a:off x="10116789" y="3295008"/>
            <a:ext cx="535445" cy="682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B0A89ED7-9ADD-AD40-BFCD-0C3A7E703799}"/>
              </a:ext>
            </a:extLst>
          </p:cNvPr>
          <p:cNvCxnSpPr>
            <a:cxnSpLocks/>
            <a:stCxn id="29" idx="4"/>
            <a:endCxn id="31" idx="3"/>
          </p:cNvCxnSpPr>
          <p:nvPr/>
        </p:nvCxnSpPr>
        <p:spPr>
          <a:xfrm>
            <a:off x="10652234" y="3379091"/>
            <a:ext cx="316476" cy="64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A38EF1D6-8865-1A42-814D-CEAA8BADC9EA}"/>
              </a:ext>
            </a:extLst>
          </p:cNvPr>
          <p:cNvCxnSpPr>
            <a:cxnSpLocks/>
            <a:stCxn id="30" idx="4"/>
            <a:endCxn id="31" idx="5"/>
          </p:cNvCxnSpPr>
          <p:nvPr/>
        </p:nvCxnSpPr>
        <p:spPr>
          <a:xfrm>
            <a:off x="10174596" y="4019755"/>
            <a:ext cx="875866" cy="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5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4693</TotalTime>
  <Words>838</Words>
  <Application>Microsoft Macintosh PowerPoint</Application>
  <PresentationFormat>宽屏</PresentationFormat>
  <Paragraphs>142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Residual Closeness in Networks</vt:lpstr>
      <vt:lpstr>Motivation</vt:lpstr>
      <vt:lpstr>Closeness</vt:lpstr>
      <vt:lpstr>Residual Closeness</vt:lpstr>
      <vt:lpstr>Example of Finding NVRC</vt:lpstr>
      <vt:lpstr>Example of Finding NVRC</vt:lpstr>
      <vt:lpstr>Example of Finding NLRC</vt:lpstr>
      <vt:lpstr>Example of Finding NLRC</vt:lpstr>
      <vt:lpstr>Upper bound and lower bound for NVRC</vt:lpstr>
      <vt:lpstr>Upper bound and bound for NLRC</vt:lpstr>
      <vt:lpstr>More on lower limit of NLRC</vt:lpstr>
      <vt:lpstr>Explorer More on VRC </vt:lpstr>
      <vt:lpstr>Example of NVRC for Complete graph</vt:lpstr>
      <vt:lpstr>Explorer More on LRC/NLRC </vt:lpstr>
      <vt:lpstr>Reference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Residual Closeness in Networks</dc:title>
  <dc:creator>Yucong Guo</dc:creator>
  <cp:lastModifiedBy>Yucong Guo</cp:lastModifiedBy>
  <cp:revision>24</cp:revision>
  <dcterms:created xsi:type="dcterms:W3CDTF">2020-11-30T23:37:57Z</dcterms:created>
  <dcterms:modified xsi:type="dcterms:W3CDTF">2020-12-04T06:17:06Z</dcterms:modified>
</cp:coreProperties>
</file>