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18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40600" y="2497875"/>
            <a:ext cx="8062800" cy="942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b="1" lang="zh-CN" sz="4000">
                <a:solidFill>
                  <a:srgbClr val="202729"/>
                </a:solidFill>
              </a:rPr>
              <a:t>Cloud TiDB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26200" y="3403950"/>
            <a:ext cx="2203200" cy="781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1800"/>
              <a:t>邓栓 | PingCAP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75" y="410875"/>
            <a:ext cx="1221198" cy="3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666475" y="2540250"/>
            <a:ext cx="17283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Problems with k8s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435800"/>
            <a:ext cx="8183100" cy="16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Stateful service(status management, io performance)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Local PV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Advanced scheduling strategy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Cloud </a:t>
            </a:r>
            <a:r>
              <a:rPr b="1" lang="zh-CN" sz="3000">
                <a:solidFill>
                  <a:srgbClr val="202729"/>
                </a:solidFill>
              </a:rPr>
              <a:t>TiDB Architecture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422425" y="9274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-83820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324850" y="1487083"/>
            <a:ext cx="6190800" cy="2248200"/>
          </a:xfrm>
          <a:prstGeom prst="roundRect">
            <a:avLst>
              <a:gd fmla="val 5554" name="adj"/>
            </a:avLst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721323" y="4319240"/>
            <a:ext cx="5243100" cy="67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63546" y="3788525"/>
            <a:ext cx="4633500" cy="480300"/>
          </a:xfrm>
          <a:prstGeom prst="roundRect">
            <a:avLst>
              <a:gd fmla="val 5554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487854" y="3976706"/>
            <a:ext cx="9996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100"/>
              <a:t>API Server</a:t>
            </a:r>
          </a:p>
        </p:txBody>
      </p:sp>
      <p:sp>
        <p:nvSpPr>
          <p:cNvPr id="257" name="Shape 257"/>
          <p:cNvSpPr/>
          <p:nvPr/>
        </p:nvSpPr>
        <p:spPr>
          <a:xfrm>
            <a:off x="3870534" y="3976706"/>
            <a:ext cx="15621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100"/>
              <a:t>Controller Manager</a:t>
            </a:r>
          </a:p>
        </p:txBody>
      </p:sp>
      <p:sp>
        <p:nvSpPr>
          <p:cNvPr id="258" name="Shape 258"/>
          <p:cNvSpPr/>
          <p:nvPr/>
        </p:nvSpPr>
        <p:spPr>
          <a:xfrm>
            <a:off x="2815659" y="3976706"/>
            <a:ext cx="9996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100"/>
              <a:t>Scheduler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474258" y="3706559"/>
            <a:ext cx="1612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1200"/>
              <a:t>Kubernetes Core</a:t>
            </a:r>
          </a:p>
        </p:txBody>
      </p:sp>
      <p:sp>
        <p:nvSpPr>
          <p:cNvPr id="260" name="Shape 260"/>
          <p:cNvSpPr/>
          <p:nvPr/>
        </p:nvSpPr>
        <p:spPr>
          <a:xfrm>
            <a:off x="1971773" y="2715942"/>
            <a:ext cx="3084900" cy="951600"/>
          </a:xfrm>
          <a:prstGeom prst="roundRect">
            <a:avLst>
              <a:gd fmla="val 11631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zh-CN" sz="1100"/>
              <a:t>TiDB Controller Manager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766612" y="3107028"/>
            <a:ext cx="14562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TiDB Cluster Controller</a:t>
            </a:r>
          </a:p>
        </p:txBody>
      </p:sp>
      <p:sp>
        <p:nvSpPr>
          <p:cNvPr id="262" name="Shape 262"/>
          <p:cNvSpPr/>
          <p:nvPr/>
        </p:nvSpPr>
        <p:spPr>
          <a:xfrm>
            <a:off x="3046063" y="3390242"/>
            <a:ext cx="8565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PD Controller</a:t>
            </a:r>
          </a:p>
        </p:txBody>
      </p:sp>
      <p:sp>
        <p:nvSpPr>
          <p:cNvPr id="263" name="Shape 263"/>
          <p:cNvSpPr/>
          <p:nvPr/>
        </p:nvSpPr>
        <p:spPr>
          <a:xfrm>
            <a:off x="2108259" y="3390242"/>
            <a:ext cx="8565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TiKV Controller</a:t>
            </a:r>
          </a:p>
        </p:txBody>
      </p:sp>
      <p:sp>
        <p:nvSpPr>
          <p:cNvPr id="264" name="Shape 264"/>
          <p:cNvSpPr/>
          <p:nvPr/>
        </p:nvSpPr>
        <p:spPr>
          <a:xfrm>
            <a:off x="4081644" y="3390242"/>
            <a:ext cx="7719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TiDB Controller</a:t>
            </a:r>
          </a:p>
        </p:txBody>
      </p:sp>
      <p:sp>
        <p:nvSpPr>
          <p:cNvPr id="265" name="Shape 265"/>
          <p:cNvSpPr/>
          <p:nvPr/>
        </p:nvSpPr>
        <p:spPr>
          <a:xfrm>
            <a:off x="5322350" y="3378725"/>
            <a:ext cx="1730100" cy="3288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1100"/>
              <a:t>TiDB Volume Manager</a:t>
            </a:r>
          </a:p>
        </p:txBody>
      </p:sp>
      <p:sp>
        <p:nvSpPr>
          <p:cNvPr id="266" name="Shape 266"/>
          <p:cNvSpPr/>
          <p:nvPr/>
        </p:nvSpPr>
        <p:spPr>
          <a:xfrm>
            <a:off x="5303414" y="2637536"/>
            <a:ext cx="1612200" cy="6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100"/>
              <a:t>   TiDB Scheduler: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1590471" y="1768115"/>
            <a:ext cx="1612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1100"/>
              <a:t>TiDB Cloud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657987" y="1071543"/>
            <a:ext cx="771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1100"/>
              <a:t>Cloud Console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3491460" y="990349"/>
            <a:ext cx="488068" cy="430045"/>
            <a:chOff x="433514" y="2354433"/>
            <a:chExt cx="502800" cy="502800"/>
          </a:xfrm>
        </p:grpSpPr>
        <p:sp>
          <p:nvSpPr>
            <p:cNvPr id="270" name="Shape 270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" name="Shape 2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Shape 272"/>
          <p:cNvGrpSpPr/>
          <p:nvPr/>
        </p:nvGrpSpPr>
        <p:grpSpPr>
          <a:xfrm>
            <a:off x="5101572" y="990349"/>
            <a:ext cx="488068" cy="430045"/>
            <a:chOff x="433514" y="2354433"/>
            <a:chExt cx="502800" cy="502800"/>
          </a:xfrm>
        </p:grpSpPr>
        <p:sp>
          <p:nvSpPr>
            <p:cNvPr id="273" name="Shape 273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rotWithShape="0" algn="ctr" dir="5400000" dist="6350">
                <a:srgbClr val="000000">
                  <a:alpha val="44710"/>
                </a:srgbClr>
              </a:outerShdw>
            </a:effectLst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4" name="Shape 2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Shape 275"/>
          <p:cNvSpPr/>
          <p:nvPr/>
        </p:nvSpPr>
        <p:spPr>
          <a:xfrm>
            <a:off x="3616735" y="1533593"/>
            <a:ext cx="1730100" cy="1104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1100"/>
              <a:t>TiDB Cloud Manager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728224" y="2129338"/>
            <a:ext cx="14562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TiDB Instance Controller</a:t>
            </a:r>
          </a:p>
        </p:txBody>
      </p:sp>
      <p:sp>
        <p:nvSpPr>
          <p:cNvPr id="277" name="Shape 277"/>
          <p:cNvSpPr/>
          <p:nvPr/>
        </p:nvSpPr>
        <p:spPr>
          <a:xfrm>
            <a:off x="3728224" y="1868621"/>
            <a:ext cx="14562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API Server</a:t>
            </a:r>
          </a:p>
        </p:txBody>
      </p:sp>
      <p:sp>
        <p:nvSpPr>
          <p:cNvPr id="278" name="Shape 278"/>
          <p:cNvSpPr/>
          <p:nvPr/>
        </p:nvSpPr>
        <p:spPr>
          <a:xfrm>
            <a:off x="3728224" y="2390056"/>
            <a:ext cx="14562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Job Controller</a:t>
            </a:r>
          </a:p>
        </p:txBody>
      </p:sp>
      <p:sp>
        <p:nvSpPr>
          <p:cNvPr id="279" name="Shape 279"/>
          <p:cNvSpPr/>
          <p:nvPr/>
        </p:nvSpPr>
        <p:spPr>
          <a:xfrm>
            <a:off x="5577477" y="3107028"/>
            <a:ext cx="11676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Kube Scheduler</a:t>
            </a:r>
          </a:p>
        </p:txBody>
      </p:sp>
      <p:sp>
        <p:nvSpPr>
          <p:cNvPr id="280" name="Shape 280"/>
          <p:cNvSpPr/>
          <p:nvPr/>
        </p:nvSpPr>
        <p:spPr>
          <a:xfrm>
            <a:off x="5577477" y="2846311"/>
            <a:ext cx="1167600" cy="21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900"/>
              <a:t>TiDB Scheduler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964" y="3771802"/>
            <a:ext cx="607730" cy="535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2" name="Shape 2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100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3950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4" name="Shape 2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801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5" name="Shape 2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681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6" name="Shape 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531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7" name="Shape 2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9382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8" name="Shape 2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232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89" name="Shape 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082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0" name="Shape 2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932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1" name="Shape 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783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2" name="Shape 2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8633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8483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4" name="Shape 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364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5" name="Shape 2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0244" y="4403551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6" name="Shape 2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100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7" name="Shape 2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3950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8" name="Shape 2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801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299" name="Shape 2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681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0" name="Shape 3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531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9382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2" name="Shape 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9232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3" name="Shape 3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082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4" name="Shape 3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932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5" name="Shape 3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783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6" name="Shape 3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8633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7" name="Shape 3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8483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8" name="Shape 3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364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09" name="Shape 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0244" y="4695903"/>
            <a:ext cx="246081" cy="2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5595872" y="1071543"/>
            <a:ext cx="999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zh-CN" sz="1100"/>
              <a:t>TiDB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TiDB-Operator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435800"/>
            <a:ext cx="8183100" cy="16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Domain specific ops knowledge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Local PV (IO performance)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Extended scheduling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TiDB-Operator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705914" y="1003650"/>
            <a:ext cx="2332800" cy="2931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237875" y="1142850"/>
            <a:ext cx="2487300" cy="28356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074067" y="1434934"/>
            <a:ext cx="1539900" cy="5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kube-apiserver</a:t>
            </a:r>
          </a:p>
        </p:txBody>
      </p:sp>
      <p:sp>
        <p:nvSpPr>
          <p:cNvPr id="331" name="Shape 331"/>
          <p:cNvSpPr/>
          <p:nvPr/>
        </p:nvSpPr>
        <p:spPr>
          <a:xfrm>
            <a:off x="1782125" y="2133800"/>
            <a:ext cx="2176500" cy="440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kube-controller-manager</a:t>
            </a:r>
          </a:p>
        </p:txBody>
      </p:sp>
      <p:sp>
        <p:nvSpPr>
          <p:cNvPr id="332" name="Shape 332"/>
          <p:cNvSpPr/>
          <p:nvPr/>
        </p:nvSpPr>
        <p:spPr>
          <a:xfrm>
            <a:off x="2008705" y="2763815"/>
            <a:ext cx="1566900" cy="55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kube-scheduler</a:t>
            </a:r>
          </a:p>
        </p:txBody>
      </p:sp>
      <p:sp>
        <p:nvSpPr>
          <p:cNvPr id="333" name="Shape 333"/>
          <p:cNvSpPr/>
          <p:nvPr/>
        </p:nvSpPr>
        <p:spPr>
          <a:xfrm>
            <a:off x="2101225" y="3956550"/>
            <a:ext cx="1430400" cy="5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kubelet</a:t>
            </a:r>
          </a:p>
        </p:txBody>
      </p:sp>
      <p:sp>
        <p:nvSpPr>
          <p:cNvPr id="334" name="Shape 334"/>
          <p:cNvSpPr/>
          <p:nvPr/>
        </p:nvSpPr>
        <p:spPr>
          <a:xfrm>
            <a:off x="761150" y="1504648"/>
            <a:ext cx="1293600" cy="37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474309" y="2523552"/>
            <a:ext cx="943800" cy="7287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etcd</a:t>
            </a:r>
          </a:p>
        </p:txBody>
      </p:sp>
      <p:sp>
        <p:nvSpPr>
          <p:cNvPr id="336" name="Shape 336"/>
          <p:cNvSpPr/>
          <p:nvPr/>
        </p:nvSpPr>
        <p:spPr>
          <a:xfrm>
            <a:off x="4005351" y="2050775"/>
            <a:ext cx="9930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TidbCluster</a:t>
            </a:r>
          </a:p>
        </p:txBody>
      </p:sp>
      <p:cxnSp>
        <p:nvCxnSpPr>
          <p:cNvPr id="337" name="Shape 337"/>
          <p:cNvCxnSpPr>
            <a:stCxn id="330" idx="3"/>
            <a:endCxn id="335" idx="2"/>
          </p:cNvCxnSpPr>
          <p:nvPr/>
        </p:nvCxnSpPr>
        <p:spPr>
          <a:xfrm>
            <a:off x="3613967" y="1685584"/>
            <a:ext cx="860400" cy="1202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8" name="Shape 338"/>
          <p:cNvCxnSpPr>
            <a:stCxn id="331" idx="3"/>
            <a:endCxn id="335" idx="2"/>
          </p:cNvCxnSpPr>
          <p:nvPr/>
        </p:nvCxnSpPr>
        <p:spPr>
          <a:xfrm>
            <a:off x="3958625" y="2354000"/>
            <a:ext cx="515700" cy="534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9" name="Shape 339"/>
          <p:cNvSpPr/>
          <p:nvPr/>
        </p:nvSpPr>
        <p:spPr>
          <a:xfrm>
            <a:off x="5445269" y="2191508"/>
            <a:ext cx="7044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TidbSet</a:t>
            </a:r>
          </a:p>
        </p:txBody>
      </p:sp>
      <p:sp>
        <p:nvSpPr>
          <p:cNvPr id="340" name="Shape 340"/>
          <p:cNvSpPr/>
          <p:nvPr/>
        </p:nvSpPr>
        <p:spPr>
          <a:xfrm>
            <a:off x="3613927" y="2837886"/>
            <a:ext cx="6222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Pod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TiDB</a:t>
            </a:r>
          </a:p>
        </p:txBody>
      </p:sp>
      <p:sp>
        <p:nvSpPr>
          <p:cNvPr id="341" name="Shape 341"/>
          <p:cNvSpPr/>
          <p:nvPr/>
        </p:nvSpPr>
        <p:spPr>
          <a:xfrm>
            <a:off x="820662" y="3314539"/>
            <a:ext cx="1054800" cy="501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285" y="3446705"/>
            <a:ext cx="303264" cy="244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>
            <a:stCxn id="332" idx="3"/>
            <a:endCxn id="335" idx="2"/>
          </p:cNvCxnSpPr>
          <p:nvPr/>
        </p:nvCxnSpPr>
        <p:spPr>
          <a:xfrm flipH="1" rot="10800000">
            <a:off x="3575605" y="2888015"/>
            <a:ext cx="898800" cy="153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4" name="Shape 344"/>
          <p:cNvCxnSpPr>
            <a:stCxn id="333" idx="3"/>
            <a:endCxn id="335" idx="2"/>
          </p:cNvCxnSpPr>
          <p:nvPr/>
        </p:nvCxnSpPr>
        <p:spPr>
          <a:xfrm flipH="1" rot="10800000">
            <a:off x="3531625" y="2887800"/>
            <a:ext cx="942600" cy="1319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5" name="Shape 345"/>
          <p:cNvSpPr/>
          <p:nvPr/>
        </p:nvSpPr>
        <p:spPr>
          <a:xfrm>
            <a:off x="3749975" y="3693725"/>
            <a:ext cx="1053300" cy="289800"/>
          </a:xfrm>
          <a:prstGeom prst="doubleWave">
            <a:avLst>
              <a:gd fmla="val 6250" name="adj1"/>
              <a:gd fmla="val 1196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Pod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PD/TiDB/TiKV</a:t>
            </a:r>
          </a:p>
        </p:txBody>
      </p:sp>
      <p:sp>
        <p:nvSpPr>
          <p:cNvPr id="346" name="Shape 346"/>
          <p:cNvSpPr/>
          <p:nvPr/>
        </p:nvSpPr>
        <p:spPr>
          <a:xfrm>
            <a:off x="990130" y="1325488"/>
            <a:ext cx="6975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yaml</a:t>
            </a:r>
          </a:p>
        </p:txBody>
      </p:sp>
      <p:sp>
        <p:nvSpPr>
          <p:cNvPr id="347" name="Shape 347"/>
          <p:cNvSpPr/>
          <p:nvPr/>
        </p:nvSpPr>
        <p:spPr>
          <a:xfrm>
            <a:off x="6384301" y="4032550"/>
            <a:ext cx="1936200" cy="64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tidb-volume-manager</a:t>
            </a:r>
          </a:p>
        </p:txBody>
      </p:sp>
      <p:sp>
        <p:nvSpPr>
          <p:cNvPr id="348" name="Shape 348"/>
          <p:cNvSpPr/>
          <p:nvPr/>
        </p:nvSpPr>
        <p:spPr>
          <a:xfrm>
            <a:off x="6476350" y="2879275"/>
            <a:ext cx="1797000" cy="64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tidb-scheduler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kube-scheduler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tidb-scheduler</a:t>
            </a:r>
          </a:p>
        </p:txBody>
      </p:sp>
      <p:sp>
        <p:nvSpPr>
          <p:cNvPr id="349" name="Shape 349"/>
          <p:cNvSpPr/>
          <p:nvPr/>
        </p:nvSpPr>
        <p:spPr>
          <a:xfrm>
            <a:off x="6411000" y="1804950"/>
            <a:ext cx="2176500" cy="101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tidb-controller-manager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tidbcluster-controller</a:t>
            </a:r>
            <a:br>
              <a:rPr i="1" lang="zh-CN" sz="1000">
                <a:solidFill>
                  <a:srgbClr val="9900FF"/>
                </a:solidFill>
              </a:rPr>
            </a:br>
            <a:r>
              <a:rPr i="1" lang="zh-CN" sz="1000">
                <a:solidFill>
                  <a:srgbClr val="9900FF"/>
                </a:solidFill>
              </a:rPr>
              <a:t>pd-controller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tikv-controller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tidb-controller</a:t>
            </a:r>
          </a:p>
        </p:txBody>
      </p:sp>
      <p:cxnSp>
        <p:nvCxnSpPr>
          <p:cNvPr id="350" name="Shape 350"/>
          <p:cNvCxnSpPr>
            <a:stCxn id="349" idx="1"/>
            <a:endCxn id="335" idx="4"/>
          </p:cNvCxnSpPr>
          <p:nvPr/>
        </p:nvCxnSpPr>
        <p:spPr>
          <a:xfrm flipH="1">
            <a:off x="5418000" y="2310750"/>
            <a:ext cx="993000" cy="5772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1" name="Shape 351"/>
          <p:cNvCxnSpPr>
            <a:stCxn id="348" idx="1"/>
            <a:endCxn id="335" idx="4"/>
          </p:cNvCxnSpPr>
          <p:nvPr/>
        </p:nvCxnSpPr>
        <p:spPr>
          <a:xfrm rot="10800000">
            <a:off x="5418250" y="2887975"/>
            <a:ext cx="1058100" cy="314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>
            <a:stCxn id="347" idx="1"/>
            <a:endCxn id="335" idx="4"/>
          </p:cNvCxnSpPr>
          <p:nvPr/>
        </p:nvCxnSpPr>
        <p:spPr>
          <a:xfrm rot="10800000">
            <a:off x="5418001" y="2888050"/>
            <a:ext cx="966300" cy="1467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3" name="Shape 353"/>
          <p:cNvSpPr/>
          <p:nvPr/>
        </p:nvSpPr>
        <p:spPr>
          <a:xfrm>
            <a:off x="5393790" y="3530665"/>
            <a:ext cx="6222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PVC</a:t>
            </a:r>
          </a:p>
        </p:txBody>
      </p:sp>
      <p:sp>
        <p:nvSpPr>
          <p:cNvPr id="354" name="Shape 354"/>
          <p:cNvSpPr/>
          <p:nvPr/>
        </p:nvSpPr>
        <p:spPr>
          <a:xfrm>
            <a:off x="5538195" y="3925744"/>
            <a:ext cx="5475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PV</a:t>
            </a:r>
          </a:p>
        </p:txBody>
      </p:sp>
      <p:sp>
        <p:nvSpPr>
          <p:cNvPr id="355" name="Shape 355"/>
          <p:cNvSpPr/>
          <p:nvPr/>
        </p:nvSpPr>
        <p:spPr>
          <a:xfrm>
            <a:off x="5360809" y="1963729"/>
            <a:ext cx="9909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TidbCluster</a:t>
            </a:r>
          </a:p>
        </p:txBody>
      </p:sp>
      <p:sp>
        <p:nvSpPr>
          <p:cNvPr id="356" name="Shape 356"/>
          <p:cNvSpPr/>
          <p:nvPr/>
        </p:nvSpPr>
        <p:spPr>
          <a:xfrm>
            <a:off x="5648150" y="3061650"/>
            <a:ext cx="697500" cy="314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Pod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PD/TiKV</a:t>
            </a:r>
          </a:p>
        </p:txBody>
      </p:sp>
      <p:sp>
        <p:nvSpPr>
          <p:cNvPr id="357" name="Shape 357"/>
          <p:cNvSpPr/>
          <p:nvPr/>
        </p:nvSpPr>
        <p:spPr>
          <a:xfrm>
            <a:off x="5397093" y="1700228"/>
            <a:ext cx="791700" cy="2421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CM/SVC</a:t>
            </a:r>
          </a:p>
        </p:txBody>
      </p:sp>
      <p:pic>
        <p:nvPicPr>
          <p:cNvPr descr="tidb icon 256x256.png" id="358" name="Shape 3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509" y="3421902"/>
            <a:ext cx="152317" cy="12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59" name="Shape 3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384" y="3421902"/>
            <a:ext cx="152317" cy="12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60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77" y="3649975"/>
            <a:ext cx="152317" cy="12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/>
          <p:nvPr/>
        </p:nvSpPr>
        <p:spPr>
          <a:xfrm>
            <a:off x="820662" y="3946941"/>
            <a:ext cx="1054800" cy="501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285" y="4079107"/>
            <a:ext cx="303264" cy="244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63" name="Shape 3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509" y="4054304"/>
            <a:ext cx="152317" cy="12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64" name="Shape 3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384" y="4054304"/>
            <a:ext cx="152317" cy="12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65" name="Shape 3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77" y="4282378"/>
            <a:ext cx="152317" cy="12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820662" y="4579343"/>
            <a:ext cx="1054800" cy="501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285" y="4711509"/>
            <a:ext cx="303264" cy="244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68" name="Shape 3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509" y="4686706"/>
            <a:ext cx="152317" cy="12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384" y="4686706"/>
            <a:ext cx="152317" cy="12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b icon 256x256.png" id="370" name="Shape 3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677" y="4914780"/>
            <a:ext cx="152317" cy="12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5467625" y="2502375"/>
            <a:ext cx="990900" cy="3789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200"/>
              <a:t>Pod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i="1" lang="zh-CN" sz="1000">
                <a:solidFill>
                  <a:srgbClr val="9900FF"/>
                </a:solidFill>
              </a:rPr>
              <a:t>PD/TiDB/TiKV</a:t>
            </a:r>
          </a:p>
        </p:txBody>
      </p:sp>
      <p:sp>
        <p:nvSpPr>
          <p:cNvPr id="372" name="Shape 372"/>
          <p:cNvSpPr/>
          <p:nvPr/>
        </p:nvSpPr>
        <p:spPr>
          <a:xfrm>
            <a:off x="2101225" y="4511850"/>
            <a:ext cx="1430400" cy="501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kube-proxy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TiDB-Operator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435800"/>
            <a:ext cx="8183100" cy="16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tidb-controller-manager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tidb-scheduler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tidb-volume-manager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tidb-controller-manager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435800"/>
            <a:ext cx="8183100" cy="305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CRD: TidbCluster, TidbSet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Controllers:</a:t>
            </a:r>
            <a:br>
              <a:rPr lang="zh-CN"/>
            </a:br>
            <a:r>
              <a:rPr lang="zh-CN"/>
              <a:t>* tidbcluster-controller</a:t>
            </a:r>
            <a:br>
              <a:rPr lang="zh-CN"/>
            </a:br>
            <a:r>
              <a:rPr lang="zh-CN"/>
              <a:t>* pd-controller</a:t>
            </a:r>
            <a:br>
              <a:rPr lang="zh-CN"/>
            </a:br>
            <a:r>
              <a:rPr lang="zh-CN"/>
              <a:t>* tikv-controller</a:t>
            </a:r>
            <a:br>
              <a:rPr lang="zh-CN"/>
            </a:br>
            <a:r>
              <a:rPr lang="zh-CN"/>
              <a:t>* tidb-controller</a:t>
            </a:r>
            <a:br>
              <a:rPr lang="zh-CN"/>
            </a:br>
            <a:r>
              <a:rPr lang="zh-CN"/>
              <a:t>* gc-controller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Two layer HA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tidb-scheduler</a:t>
            </a:r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11700" y="1435800"/>
            <a:ext cx="8183100" cy="305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Builtin basic scheduling(cpu/memory/affinity)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scheduler extender(Local PV)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Two layer scheduling (LB &amp; HA)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tidb-volume-manager</a:t>
            </a:r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435800"/>
            <a:ext cx="8183100" cy="305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hostPath based Local PV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PV management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Volume metrics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TiDB-Cloud-Manager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435800"/>
            <a:ext cx="8183100" cy="16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API Server: RESTful interface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TiDB Instance Controller: TiDB Cluster + Non-</a:t>
            </a:r>
            <a:r>
              <a:rPr lang="zh-CN"/>
              <a:t>Core Components</a:t>
            </a:r>
            <a:r>
              <a:rPr lang="zh-CN"/>
              <a:t>(monitoring, spark, kafka…)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Connect TiDB/TiDB-Operator with Cloud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Expose TiDB service via Cloud LoadBalancer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422425" y="1079850"/>
            <a:ext cx="19362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597150" y="1924775"/>
            <a:ext cx="1949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600">
                <a:solidFill>
                  <a:srgbClr val="202729"/>
                </a:solidFill>
              </a:rPr>
              <a:t>Thanks!</a:t>
            </a:r>
          </a:p>
        </p:txBody>
      </p:sp>
      <p:pic>
        <p:nvPicPr>
          <p:cNvPr id="423" name="Shape 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3700250" y="2704500"/>
            <a:ext cx="17217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3191400" y="3108200"/>
            <a:ext cx="27612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 sz="1800">
                <a:solidFill>
                  <a:srgbClr val="202729"/>
                </a:solidFill>
              </a:rPr>
              <a:t>Contact me:</a:t>
            </a:r>
          </a:p>
          <a:p>
            <a:pPr indent="0" lvl="0" marL="0" algn="ctr">
              <a:spcBef>
                <a:spcPts val="0"/>
              </a:spcBef>
              <a:buNone/>
            </a:pPr>
            <a:br>
              <a:rPr lang="zh-CN"/>
            </a:br>
            <a:r>
              <a:rPr lang="zh-CN">
                <a:solidFill>
                  <a:srgbClr val="23348A"/>
                </a:solidFill>
              </a:rPr>
              <a:t>dengshuan@pingcap.com</a:t>
            </a:r>
            <a:br>
              <a:rPr lang="zh-CN">
                <a:solidFill>
                  <a:srgbClr val="23348A"/>
                </a:solidFill>
              </a:rPr>
            </a:br>
            <a:r>
              <a:rPr lang="zh-CN">
                <a:solidFill>
                  <a:srgbClr val="23348A"/>
                </a:solidFill>
              </a:rPr>
              <a:t>www.pingcap.com</a:t>
            </a:r>
            <a:br>
              <a:rPr lang="zh-CN">
                <a:solidFill>
                  <a:srgbClr val="23348A"/>
                </a:solidFill>
              </a:rPr>
            </a:br>
            <a:r>
              <a:rPr lang="zh-CN">
                <a:solidFill>
                  <a:srgbClr val="23348A"/>
                </a:solidFill>
              </a:rPr>
              <a:t>Wechat: ztennix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600">
                <a:solidFill>
                  <a:srgbClr val="202729"/>
                </a:solidFill>
              </a:rPr>
              <a:t>About me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616800"/>
            <a:ext cx="8520600" cy="30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邓栓(Tennix)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PingCAP cloud integration team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414800" y="1224750"/>
            <a:ext cx="20715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TiDB Architecture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422425" y="1079850"/>
            <a:ext cx="8358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873243" y="1142861"/>
            <a:ext cx="7362690" cy="3489281"/>
            <a:chOff x="416047" y="361675"/>
            <a:chExt cx="7927953" cy="4270324"/>
          </a:xfrm>
        </p:grpSpPr>
        <p:sp>
          <p:nvSpPr>
            <p:cNvPr id="76" name="Shape 76"/>
            <p:cNvSpPr/>
            <p:nvPr/>
          </p:nvSpPr>
          <p:spPr>
            <a:xfrm>
              <a:off x="4044900" y="361675"/>
              <a:ext cx="1795800" cy="13527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903100" y="1838875"/>
              <a:ext cx="1440900" cy="2776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11350" y="2138399"/>
              <a:ext cx="1896900" cy="2493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31075" y="2785575"/>
              <a:ext cx="1129800" cy="1457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957425" y="2122300"/>
              <a:ext cx="1048500" cy="2493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092077" y="2634272"/>
              <a:ext cx="768900" cy="2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TiDB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2080752" y="2996978"/>
              <a:ext cx="787800" cy="2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TiDB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7247975" y="3576879"/>
              <a:ext cx="696000" cy="212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Worker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7192050" y="1939088"/>
              <a:ext cx="789600" cy="4125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Spark Driver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4128257" y="4239330"/>
              <a:ext cx="17169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1000"/>
                <a:t>TiKV Cluster (Storage)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4085138" y="1744499"/>
              <a:ext cx="8721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Metadata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4240621" y="2313313"/>
              <a:ext cx="624600" cy="4125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TiKV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5029934" y="2313313"/>
              <a:ext cx="624600" cy="4125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TiKV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237701" y="2873850"/>
              <a:ext cx="624600" cy="4125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TiKV</a:t>
              </a:r>
            </a:p>
          </p:txBody>
        </p:sp>
        <p:sp>
          <p:nvSpPr>
            <p:cNvPr id="90" name="Shape 90"/>
            <p:cNvSpPr/>
            <p:nvPr/>
          </p:nvSpPr>
          <p:spPr>
            <a:xfrm flipH="1" rot="5400000">
              <a:off x="2723175" y="773650"/>
              <a:ext cx="925500" cy="1518600"/>
            </a:xfrm>
            <a:prstGeom prst="leftUpArrow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16047" y="2460750"/>
              <a:ext cx="966300" cy="28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Application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416054" y="3210125"/>
              <a:ext cx="966300" cy="280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Syncer</a:t>
              </a:r>
            </a:p>
          </p:txBody>
        </p:sp>
        <p:sp>
          <p:nvSpPr>
            <p:cNvPr id="93" name="Shape 93"/>
            <p:cNvSpPr/>
            <p:nvPr/>
          </p:nvSpPr>
          <p:spPr>
            <a:xfrm rot="-5400000">
              <a:off x="6371267" y="2569000"/>
              <a:ext cx="106200" cy="8268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863250" y="772200"/>
              <a:ext cx="15075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Data location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7473705" y="2371674"/>
              <a:ext cx="6960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Job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7187500" y="4276972"/>
              <a:ext cx="8721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1000"/>
                <a:t>TiSpark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5790806" y="2669744"/>
              <a:ext cx="13002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DistSQL API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5035980" y="2889949"/>
              <a:ext cx="624600" cy="4125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TiKV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2082660" y="3359675"/>
              <a:ext cx="787800" cy="2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TiDB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2500675" y="813167"/>
              <a:ext cx="1440900" cy="34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TSO/Data location</a:t>
              </a:r>
            </a:p>
          </p:txBody>
        </p:sp>
        <p:sp>
          <p:nvSpPr>
            <p:cNvPr id="101" name="Shape 101"/>
            <p:cNvSpPr/>
            <p:nvPr/>
          </p:nvSpPr>
          <p:spPr>
            <a:xfrm rot="-5400000">
              <a:off x="6409900" y="558600"/>
              <a:ext cx="721800" cy="1701600"/>
            </a:xfrm>
            <a:prstGeom prst="leftUpArrow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247975" y="3226794"/>
              <a:ext cx="696000" cy="212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Worker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7238850" y="2896571"/>
              <a:ext cx="696000" cy="212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Worker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7544130" y="2394501"/>
              <a:ext cx="81900" cy="341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7010225" y="3960630"/>
              <a:ext cx="11715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1000"/>
                <a:t>Spark Cluster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922683" y="4294085"/>
              <a:ext cx="1129800" cy="1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1000"/>
                <a:t>TiDB Cluster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2092077" y="2271575"/>
              <a:ext cx="768900" cy="2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TiDB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2318731" y="3924299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buNone/>
              </a:pPr>
              <a:r>
                <a:rPr lang="zh-CN"/>
                <a:t>...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4793621" y="3879617"/>
              <a:ext cx="431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buNone/>
              </a:pPr>
              <a:r>
                <a:rPr lang="zh-CN"/>
                <a:t>...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4905034" y="1756997"/>
              <a:ext cx="81900" cy="3417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436474" y="3651696"/>
              <a:ext cx="4317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buNone/>
              </a:pPr>
              <a:r>
                <a:rPr lang="zh-CN"/>
                <a:t>...</a:t>
              </a:r>
            </a:p>
          </p:txBody>
        </p:sp>
        <p:sp>
          <p:nvSpPr>
            <p:cNvPr id="112" name="Shape 112"/>
            <p:cNvSpPr/>
            <p:nvPr/>
          </p:nvSpPr>
          <p:spPr>
            <a:xfrm rot="-5400000">
              <a:off x="3456970" y="2555206"/>
              <a:ext cx="106200" cy="8268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864703" y="2647901"/>
              <a:ext cx="13002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DistSQL API</a:t>
              </a: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1598545" y="2393850"/>
              <a:ext cx="106200" cy="4140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1598532" y="3143225"/>
              <a:ext cx="106200" cy="4140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436227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600"/>
                <a:t>PD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5062620" y="483753"/>
              <a:ext cx="422100" cy="408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600"/>
                <a:t>PD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4747224" y="1001274"/>
              <a:ext cx="422100" cy="4080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600"/>
                <a:t>PD</a:t>
              </a:r>
            </a:p>
          </p:txBody>
        </p:sp>
        <p:cxnSp>
          <p:nvCxnSpPr>
            <p:cNvPr id="119" name="Shape 119"/>
            <p:cNvCxnSpPr>
              <a:stCxn id="116" idx="6"/>
              <a:endCxn id="117" idx="2"/>
            </p:cNvCxnSpPr>
            <p:nvPr/>
          </p:nvCxnSpPr>
          <p:spPr>
            <a:xfrm>
              <a:off x="4858327" y="687753"/>
              <a:ext cx="204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" name="Shape 120"/>
            <p:cNvCxnSpPr>
              <a:stCxn id="117" idx="4"/>
              <a:endCxn id="118" idx="7"/>
            </p:cNvCxnSpPr>
            <p:nvPr/>
          </p:nvCxnSpPr>
          <p:spPr>
            <a:xfrm flipH="1">
              <a:off x="5107770" y="891753"/>
              <a:ext cx="165900" cy="16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1" name="Shape 121"/>
            <p:cNvCxnSpPr>
              <a:stCxn id="116" idx="4"/>
              <a:endCxn id="118" idx="1"/>
            </p:cNvCxnSpPr>
            <p:nvPr/>
          </p:nvCxnSpPr>
          <p:spPr>
            <a:xfrm>
              <a:off x="4647277" y="891753"/>
              <a:ext cx="161700" cy="169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2" name="Shape 122"/>
            <p:cNvSpPr txBox="1"/>
            <p:nvPr/>
          </p:nvSpPr>
          <p:spPr>
            <a:xfrm>
              <a:off x="4103997" y="1441860"/>
              <a:ext cx="1716900" cy="2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zh-CN" sz="1000"/>
                <a:t>PD Cluster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3076" y="3450475"/>
              <a:ext cx="624600" cy="4125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TiKV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041355" y="3466574"/>
              <a:ext cx="624600" cy="4125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TiKV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2080760" y="3746522"/>
              <a:ext cx="787800" cy="264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zh-CN" sz="1000"/>
                <a:t>TiDB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Complexity of Distributed System(TiDB)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422425" y="1079850"/>
            <a:ext cx="8358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65700" y="1103675"/>
            <a:ext cx="8382960" cy="3957660"/>
          </a:xfrm>
          <a:prstGeom prst="cloud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850346" y="2270528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987490" y="2363169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tidb-server</a:t>
            </a:r>
          </a:p>
        </p:txBody>
      </p:sp>
      <p:pic>
        <p:nvPicPr>
          <p:cNvPr descr="tidb icon 256x256.pn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996" y="2402438"/>
            <a:ext cx="177664" cy="145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674738" y="1974995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11882" y="2067636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tispark</a:t>
            </a:r>
          </a:p>
        </p:txBody>
      </p:sp>
      <p:pic>
        <p:nvPicPr>
          <p:cNvPr descr="tidb icon 256x256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829" y="2099862"/>
            <a:ext cx="177664" cy="145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3543868" y="3301058"/>
            <a:ext cx="12081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674742" y="3393699"/>
            <a:ext cx="12081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pd-server</a:t>
            </a:r>
          </a:p>
        </p:txBody>
      </p:sp>
      <p:pic>
        <p:nvPicPr>
          <p:cNvPr descr="tidb icon 256x256.pn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716" y="3425926"/>
            <a:ext cx="177664" cy="145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6256736" y="1913425"/>
            <a:ext cx="14844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  Promethues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0848" y="1858601"/>
            <a:ext cx="464934" cy="37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6592555" y="2612393"/>
            <a:ext cx="13188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  Grafana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2800" y="2638455"/>
            <a:ext cx="256479" cy="21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9253" y="3085400"/>
            <a:ext cx="2060800" cy="765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5448493" y="3463364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585637" y="3556005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tidb-binlog</a:t>
            </a:r>
          </a:p>
        </p:txBody>
      </p:sp>
      <p:pic>
        <p:nvPicPr>
          <p:cNvPr descr="tidb icon 256x256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583" y="3588231"/>
            <a:ext cx="177664" cy="14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3365" y="2166266"/>
            <a:ext cx="874107" cy="37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3598500" y="2535747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735644" y="2628388"/>
            <a:ext cx="1266000" cy="270300"/>
          </a:xfrm>
          <a:prstGeom prst="roundRect">
            <a:avLst>
              <a:gd fmla="val 16379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/>
              <a:t>    tikv-server</a:t>
            </a:r>
          </a:p>
        </p:txBody>
      </p:sp>
      <p:pic>
        <p:nvPicPr>
          <p:cNvPr descr="tidb icon 256x256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591" y="2660614"/>
            <a:ext cx="177664" cy="14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35161" y="2647133"/>
            <a:ext cx="966987" cy="666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选区_047.png" id="156" name="Shape 1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23239" y="3850078"/>
            <a:ext cx="1266037" cy="71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Traditional Deployment Tools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435788"/>
            <a:ext cx="8520600" cy="30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Puppet, Chef, SaltStack, Ansible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Complicated and dirty: shell + DSL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Mostly static deployment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Good for day-0(deployment) not for day-1(management)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422425" y="1079850"/>
            <a:ext cx="18273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2400">
                <a:solidFill>
                  <a:srgbClr val="202729"/>
                </a:solidFill>
              </a:rPr>
              <a:t>Docker &amp; Kubernetes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430050" y="1017725"/>
            <a:ext cx="12324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875" y="1233125"/>
            <a:ext cx="51070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435800"/>
            <a:ext cx="3420300" cy="30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Consistent env for dev and prod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Standardized distribution format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Isolation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Docker &amp; Kubernetes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435800"/>
            <a:ext cx="7925400" cy="30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Kubernetes based on Borg (Cloud OS)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Active community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Easy integration with Cloud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22425" y="1079850"/>
            <a:ext cx="23766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613" y="2624138"/>
            <a:ext cx="46767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Docker &amp; Kubernetes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435800"/>
            <a:ext cx="7925400" cy="307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PaaS: app mainifests =&gt; running apps</a:t>
            </a:r>
            <a:br>
              <a:rPr lang="zh-CN"/>
            </a:b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zh-CN"/>
              <a:t>Extensible with rich API: TPR(deprecated), CRD, Operator, Cloud Provider, Network plugin, Scheduler Extender, AA...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zh-CN"/>
            </a:b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422425" y="1079850"/>
            <a:ext cx="23766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zh-CN" sz="3000">
                <a:solidFill>
                  <a:srgbClr val="202729"/>
                </a:solidFill>
              </a:rPr>
              <a:t>Docker &amp; Kubernetes</a:t>
            </a:r>
            <a:br>
              <a:rPr b="1" lang="zh-CN" sz="3000">
                <a:solidFill>
                  <a:srgbClr val="202729"/>
                </a:solidFill>
              </a:rPr>
            </a:b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875" y="266375"/>
            <a:ext cx="1053426" cy="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22425" y="1079850"/>
            <a:ext cx="23766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0" y="5080500"/>
            <a:ext cx="9144000" cy="63000"/>
          </a:xfrm>
          <a:prstGeom prst="rect">
            <a:avLst/>
          </a:prstGeom>
          <a:solidFill>
            <a:srgbClr val="23348A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327196" y="1145600"/>
            <a:ext cx="2309400" cy="254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3691654" y="1519915"/>
            <a:ext cx="1524600" cy="435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apiserver</a:t>
            </a:r>
          </a:p>
        </p:txBody>
      </p:sp>
      <p:sp>
        <p:nvSpPr>
          <p:cNvPr id="205" name="Shape 205"/>
          <p:cNvSpPr/>
          <p:nvPr/>
        </p:nvSpPr>
        <p:spPr>
          <a:xfrm>
            <a:off x="3428875" y="2126475"/>
            <a:ext cx="1787400" cy="560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controller-manager</a:t>
            </a:r>
          </a:p>
        </p:txBody>
      </p:sp>
      <p:sp>
        <p:nvSpPr>
          <p:cNvPr id="206" name="Shape 206"/>
          <p:cNvSpPr/>
          <p:nvPr/>
        </p:nvSpPr>
        <p:spPr>
          <a:xfrm>
            <a:off x="3718530" y="2856216"/>
            <a:ext cx="1416300" cy="482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scheduler</a:t>
            </a:r>
          </a:p>
        </p:txBody>
      </p:sp>
      <p:sp>
        <p:nvSpPr>
          <p:cNvPr id="207" name="Shape 207"/>
          <p:cNvSpPr/>
          <p:nvPr/>
        </p:nvSpPr>
        <p:spPr>
          <a:xfrm>
            <a:off x="3718530" y="3727445"/>
            <a:ext cx="1416300" cy="560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kubelet</a:t>
            </a:r>
          </a:p>
        </p:txBody>
      </p:sp>
      <p:sp>
        <p:nvSpPr>
          <p:cNvPr id="208" name="Shape 208"/>
          <p:cNvSpPr/>
          <p:nvPr/>
        </p:nvSpPr>
        <p:spPr>
          <a:xfrm>
            <a:off x="2256705" y="1580420"/>
            <a:ext cx="14163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844279" y="2464734"/>
            <a:ext cx="934500" cy="6327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etcd</a:t>
            </a:r>
          </a:p>
        </p:txBody>
      </p:sp>
      <p:sp>
        <p:nvSpPr>
          <p:cNvPr id="210" name="Shape 210"/>
          <p:cNvSpPr/>
          <p:nvPr/>
        </p:nvSpPr>
        <p:spPr>
          <a:xfrm>
            <a:off x="2332899" y="1909214"/>
            <a:ext cx="1065000" cy="4350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Replication Controller</a:t>
            </a:r>
          </a:p>
        </p:txBody>
      </p:sp>
      <p:cxnSp>
        <p:nvCxnSpPr>
          <p:cNvPr id="211" name="Shape 211"/>
          <p:cNvCxnSpPr>
            <a:stCxn id="204" idx="3"/>
            <a:endCxn id="209" idx="2"/>
          </p:cNvCxnSpPr>
          <p:nvPr/>
        </p:nvCxnSpPr>
        <p:spPr>
          <a:xfrm>
            <a:off x="5216254" y="1737415"/>
            <a:ext cx="1628100" cy="1043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2" name="Shape 212"/>
          <p:cNvCxnSpPr>
            <a:stCxn id="205" idx="3"/>
            <a:endCxn id="204" idx="3"/>
          </p:cNvCxnSpPr>
          <p:nvPr/>
        </p:nvCxnSpPr>
        <p:spPr>
          <a:xfrm flipH="1" rot="10800000">
            <a:off x="5216275" y="1737375"/>
            <a:ext cx="600" cy="669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3" name="Shape 213"/>
          <p:cNvSpPr/>
          <p:nvPr/>
        </p:nvSpPr>
        <p:spPr>
          <a:xfrm>
            <a:off x="5263044" y="2728932"/>
            <a:ext cx="690300" cy="2100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Pod</a:t>
            </a:r>
          </a:p>
        </p:txBody>
      </p:sp>
      <p:sp>
        <p:nvSpPr>
          <p:cNvPr id="214" name="Shape 214"/>
          <p:cNvSpPr/>
          <p:nvPr/>
        </p:nvSpPr>
        <p:spPr>
          <a:xfrm>
            <a:off x="2296807" y="3162913"/>
            <a:ext cx="1044300" cy="435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590" y="3277620"/>
            <a:ext cx="300220" cy="2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2335082" y="3201599"/>
            <a:ext cx="370800" cy="26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469" y="3256551"/>
            <a:ext cx="233752" cy="16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292" y="3393768"/>
            <a:ext cx="233752" cy="16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2296807" y="3711779"/>
            <a:ext cx="1044300" cy="435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590" y="3826487"/>
            <a:ext cx="300220" cy="2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2335082" y="3750465"/>
            <a:ext cx="370800" cy="26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469" y="3805418"/>
            <a:ext cx="233752" cy="16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292" y="3942634"/>
            <a:ext cx="233752" cy="163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2296807" y="4260646"/>
            <a:ext cx="1044300" cy="4350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590" y="4375353"/>
            <a:ext cx="300220" cy="2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2335082" y="4299331"/>
            <a:ext cx="370800" cy="26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469" y="4354284"/>
            <a:ext cx="233752" cy="16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292" y="4491501"/>
            <a:ext cx="233752" cy="1636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Shape 229"/>
          <p:cNvCxnSpPr>
            <a:stCxn id="206" idx="3"/>
            <a:endCxn id="204" idx="3"/>
          </p:cNvCxnSpPr>
          <p:nvPr/>
        </p:nvCxnSpPr>
        <p:spPr>
          <a:xfrm flipH="1" rot="10800000">
            <a:off x="5134830" y="1737366"/>
            <a:ext cx="81300" cy="1359900"/>
          </a:xfrm>
          <a:prstGeom prst="curvedConnector3">
            <a:avLst>
              <a:gd fmla="val 34898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>
            <a:stCxn id="207" idx="3"/>
            <a:endCxn id="204" idx="3"/>
          </p:cNvCxnSpPr>
          <p:nvPr/>
        </p:nvCxnSpPr>
        <p:spPr>
          <a:xfrm flipH="1" rot="10800000">
            <a:off x="5134830" y="1737545"/>
            <a:ext cx="81300" cy="2270100"/>
          </a:xfrm>
          <a:prstGeom prst="curvedConnector3">
            <a:avLst>
              <a:gd fmla="val 348981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/>
          <p:nvPr/>
        </p:nvSpPr>
        <p:spPr>
          <a:xfrm>
            <a:off x="5350738" y="3430293"/>
            <a:ext cx="690300" cy="2100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Pod</a:t>
            </a:r>
          </a:p>
        </p:txBody>
      </p:sp>
      <p:sp>
        <p:nvSpPr>
          <p:cNvPr id="232" name="Shape 232"/>
          <p:cNvSpPr/>
          <p:nvPr/>
        </p:nvSpPr>
        <p:spPr>
          <a:xfrm>
            <a:off x="2424477" y="1424925"/>
            <a:ext cx="690300" cy="2100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yaml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292975" y="1635072"/>
            <a:ext cx="855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zh-CN"/>
              <a:t>kubectl</a:t>
            </a:r>
          </a:p>
        </p:txBody>
      </p:sp>
      <p:sp>
        <p:nvSpPr>
          <p:cNvPr id="234" name="Shape 234"/>
          <p:cNvSpPr/>
          <p:nvPr/>
        </p:nvSpPr>
        <p:spPr>
          <a:xfrm>
            <a:off x="3773895" y="4491501"/>
            <a:ext cx="1416300" cy="560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kube-proxy</a:t>
            </a:r>
          </a:p>
        </p:txBody>
      </p:sp>
      <p:sp>
        <p:nvSpPr>
          <p:cNvPr id="235" name="Shape 235"/>
          <p:cNvSpPr/>
          <p:nvPr/>
        </p:nvSpPr>
        <p:spPr>
          <a:xfrm>
            <a:off x="2258875" y="2389450"/>
            <a:ext cx="1170000" cy="435000"/>
          </a:xfrm>
          <a:prstGeom prst="doubleWave">
            <a:avLst>
              <a:gd fmla="val 6250" name="adj1"/>
              <a:gd fmla="val 0" name="adj2"/>
            </a:avLst>
          </a:prstGeom>
          <a:noFill/>
          <a:ln cap="flat" cmpd="sng" w="9525">
            <a:solidFill>
              <a:srgbClr val="4A86E8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zh-CN"/>
              <a:t>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