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handoutMasterIdLst>
    <p:handoutMasterId r:id="rId42"/>
  </p:handoutMasterIdLst>
  <p:sldIdLst>
    <p:sldId id="296" r:id="rId5"/>
    <p:sldId id="305" r:id="rId6"/>
    <p:sldId id="342" r:id="rId7"/>
    <p:sldId id="343" r:id="rId8"/>
    <p:sldId id="334" r:id="rId9"/>
    <p:sldId id="311" r:id="rId10"/>
    <p:sldId id="328" r:id="rId11"/>
    <p:sldId id="300" r:id="rId12"/>
    <p:sldId id="318" r:id="rId13"/>
    <p:sldId id="337" r:id="rId14"/>
    <p:sldId id="319" r:id="rId15"/>
    <p:sldId id="331" r:id="rId16"/>
    <p:sldId id="330" r:id="rId17"/>
    <p:sldId id="321" r:id="rId18"/>
    <p:sldId id="322" r:id="rId19"/>
    <p:sldId id="323" r:id="rId20"/>
    <p:sldId id="324" r:id="rId21"/>
    <p:sldId id="325" r:id="rId22"/>
    <p:sldId id="340" r:id="rId23"/>
    <p:sldId id="326" r:id="rId24"/>
    <p:sldId id="327" r:id="rId25"/>
    <p:sldId id="308" r:id="rId26"/>
    <p:sldId id="338" r:id="rId27"/>
    <p:sldId id="344" r:id="rId28"/>
    <p:sldId id="335" r:id="rId29"/>
    <p:sldId id="316" r:id="rId30"/>
    <p:sldId id="346" r:id="rId31"/>
    <p:sldId id="341" r:id="rId32"/>
    <p:sldId id="345" r:id="rId33"/>
    <p:sldId id="333" r:id="rId34"/>
    <p:sldId id="298" r:id="rId35"/>
    <p:sldId id="304" r:id="rId36"/>
    <p:sldId id="317" r:id="rId37"/>
    <p:sldId id="302" r:id="rId38"/>
    <p:sldId id="301" r:id="rId39"/>
    <p:sldId id="303" r:id="rId40"/>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8F8F8"/>
    <a:srgbClr val="3B6FBB"/>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E171933-4619-4E11-9A3F-F7608DF75F80}" styleName="中間スタイル 1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821" autoAdjust="0"/>
  </p:normalViewPr>
  <p:slideViewPr>
    <p:cSldViewPr snapToGrid="0">
      <p:cViewPr varScale="1">
        <p:scale>
          <a:sx n="85" d="100"/>
          <a:sy n="85" d="100"/>
        </p:scale>
        <p:origin x="1590" y="84"/>
      </p:cViewPr>
      <p:guideLst>
        <p:guide orient="horz" pos="2160"/>
        <p:guide pos="3840"/>
      </p:guideLst>
    </p:cSldViewPr>
  </p:slideViewPr>
  <p:notesTextViewPr>
    <p:cViewPr>
      <p:scale>
        <a:sx n="1" d="1"/>
        <a:sy n="1" d="1"/>
      </p:scale>
      <p:origin x="0" y="0"/>
    </p:cViewPr>
  </p:notesTextViewPr>
  <p:sorterViewPr>
    <p:cViewPr>
      <p:scale>
        <a:sx n="100" d="100"/>
        <a:sy n="100" d="100"/>
      </p:scale>
      <p:origin x="0" y="-1308"/>
    </p:cViewPr>
  </p:sorterViewPr>
  <p:notesViewPr>
    <p:cSldViewPr snapToGrid="0">
      <p:cViewPr varScale="1">
        <p:scale>
          <a:sx n="49" d="100"/>
          <a:sy n="49" d="100"/>
        </p:scale>
        <p:origin x="2733" y="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064B9691-87D6-48EF-9BFD-698344D045A5}"/>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286BE10E-3BBD-4023-B684-892AE173FF64}"/>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3C02328F-004D-4D3A-9F80-6B7A705D1367}" type="datetimeFigureOut">
              <a:rPr kumimoji="1" lang="ja-JP" altLang="en-US" smtClean="0"/>
              <a:t>2025/3/2</a:t>
            </a:fld>
            <a:endParaRPr kumimoji="1" lang="ja-JP" altLang="en-US"/>
          </a:p>
        </p:txBody>
      </p:sp>
      <p:sp>
        <p:nvSpPr>
          <p:cNvPr id="4" name="フッター プレースホルダー 3">
            <a:extLst>
              <a:ext uri="{FF2B5EF4-FFF2-40B4-BE49-F238E27FC236}">
                <a16:creationId xmlns:a16="http://schemas.microsoft.com/office/drawing/2014/main" id="{F6367B9F-A0B4-4348-9C4B-89D15EDCB27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2CC2C2F-D89E-474B-9003-7069E7D90C0D}"/>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46DCC25F-5D23-455B-B707-89EC30CA97BB}" type="slidenum">
              <a:rPr kumimoji="1" lang="ja-JP" altLang="en-US" smtClean="0"/>
              <a:t>‹#›</a:t>
            </a:fld>
            <a:endParaRPr kumimoji="1" lang="ja-JP" altLang="en-US"/>
          </a:p>
        </p:txBody>
      </p:sp>
    </p:spTree>
    <p:extLst>
      <p:ext uri="{BB962C8B-B14F-4D97-AF65-F5344CB8AC3E}">
        <p14:creationId xmlns:p14="http://schemas.microsoft.com/office/powerpoint/2010/main" val="34457490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B00887C-0EF1-4AC1-9E9B-79863B12620D}" type="datetimeFigureOut">
              <a:rPr kumimoji="1" lang="ja-JP" altLang="en-US" smtClean="0"/>
              <a:t>2025/3/2</a:t>
            </a:fld>
            <a:endParaRPr kumimoji="1" lang="ja-JP" altLang="en-US"/>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59A420A-BDF0-4775-9670-07D3BFB5E94B}" type="slidenum">
              <a:rPr kumimoji="1" lang="ja-JP" altLang="en-US" smtClean="0"/>
              <a:t>‹#›</a:t>
            </a:fld>
            <a:endParaRPr kumimoji="1" lang="ja-JP" altLang="en-US"/>
          </a:p>
        </p:txBody>
      </p:sp>
    </p:spTree>
    <p:extLst>
      <p:ext uri="{BB962C8B-B14F-4D97-AF65-F5344CB8AC3E}">
        <p14:creationId xmlns:p14="http://schemas.microsoft.com/office/powerpoint/2010/main" val="179967786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ご紹介ありがとうございます。</a:t>
            </a:r>
            <a:endParaRPr kumimoji="1" lang="en-US" altLang="ja-JP" dirty="0"/>
          </a:p>
          <a:p>
            <a:r>
              <a:rPr kumimoji="1" lang="ja-JP" altLang="en-US" dirty="0"/>
              <a:t>これから</a:t>
            </a:r>
            <a:r>
              <a:rPr kumimoji="1" lang="en-US" altLang="ja-JP" dirty="0"/>
              <a:t>FPGA</a:t>
            </a:r>
            <a:r>
              <a:rPr kumimoji="1" lang="ja-JP" altLang="en-US" dirty="0"/>
              <a:t>を用いた</a:t>
            </a:r>
            <a:r>
              <a:rPr kumimoji="1" lang="en-US" altLang="ja-JP" dirty="0"/>
              <a:t>OFDM</a:t>
            </a:r>
            <a:r>
              <a:rPr kumimoji="1" lang="ja-JP" altLang="en-US" dirty="0"/>
              <a:t>復調器の製作について山口雄大が発表します。</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a:t>
            </a:fld>
            <a:endParaRPr kumimoji="1" lang="ja-JP" altLang="en-US"/>
          </a:p>
        </p:txBody>
      </p:sp>
    </p:spTree>
    <p:extLst>
      <p:ext uri="{BB962C8B-B14F-4D97-AF65-F5344CB8AC3E}">
        <p14:creationId xmlns:p14="http://schemas.microsoft.com/office/powerpoint/2010/main" val="3840448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12</a:t>
            </a:fld>
            <a:endParaRPr kumimoji="1" lang="ja-JP" altLang="en-US"/>
          </a:p>
        </p:txBody>
      </p:sp>
    </p:spTree>
    <p:extLst>
      <p:ext uri="{BB962C8B-B14F-4D97-AF65-F5344CB8AC3E}">
        <p14:creationId xmlns:p14="http://schemas.microsoft.com/office/powerpoint/2010/main" val="299290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48kHz</a:t>
            </a:r>
            <a:r>
              <a:rPr kumimoji="1" lang="ja-JP" altLang="en-US" dirty="0"/>
              <a:t>でサンプリング</a:t>
            </a:r>
            <a:endParaRPr kumimoji="1" lang="en-US" altLang="ja-JP" dirty="0"/>
          </a:p>
          <a:p>
            <a:pPr lvl="1"/>
            <a:r>
              <a:rPr lang="ja-JP" altLang="en-US" dirty="0"/>
              <a:t>サンプリング結果は</a:t>
            </a:r>
            <a:r>
              <a:rPr lang="en-US" altLang="ja-JP" dirty="0"/>
              <a:t>RAM_ADC</a:t>
            </a:r>
            <a:r>
              <a:rPr lang="ja-JP" altLang="en-US" dirty="0"/>
              <a:t>に保存</a:t>
            </a:r>
            <a:endParaRPr lang="en-US" altLang="ja-JP" dirty="0"/>
          </a:p>
          <a:p>
            <a:pPr lvl="1"/>
            <a:r>
              <a:rPr kumimoji="1" lang="ja-JP" altLang="en-US" dirty="0"/>
              <a:t>積分をし閾値を超えたら信号のスタートとする</a:t>
            </a:r>
            <a:endParaRPr kumimoji="1" lang="en-US" altLang="ja-JP" dirty="0"/>
          </a:p>
          <a:p>
            <a:pPr lvl="1"/>
            <a:r>
              <a:rPr lang="ja-JP" altLang="en-US" dirty="0"/>
              <a:t>スタートから</a:t>
            </a:r>
            <a:r>
              <a:rPr lang="en-US" altLang="ja-JP" dirty="0"/>
              <a:t>1024</a:t>
            </a:r>
            <a:r>
              <a:rPr lang="ja-JP" altLang="en-US" dirty="0"/>
              <a:t>サンプリングしたら</a:t>
            </a:r>
            <a:r>
              <a:rPr lang="en-US" altLang="ja-JP" dirty="0"/>
              <a:t>FFT</a:t>
            </a:r>
            <a:r>
              <a:rPr lang="ja-JP" altLang="en-US" dirty="0"/>
              <a:t>のモードへ移行</a:t>
            </a:r>
            <a:endParaRPr lang="en-US" altLang="ja-JP" dirty="0"/>
          </a:p>
          <a:p>
            <a:r>
              <a:rPr kumimoji="1" lang="en-US" altLang="ja-JP" dirty="0"/>
              <a:t>FFT</a:t>
            </a:r>
          </a:p>
          <a:p>
            <a:pPr lvl="1"/>
            <a:r>
              <a:rPr lang="en-US" altLang="ja-JP" dirty="0"/>
              <a:t>RAM_ADC</a:t>
            </a:r>
            <a:r>
              <a:rPr lang="ja-JP" altLang="en-US" dirty="0"/>
              <a:t>から</a:t>
            </a:r>
            <a:r>
              <a:rPr lang="en-US" altLang="ja-JP" dirty="0"/>
              <a:t>RAM_FFT</a:t>
            </a:r>
            <a:r>
              <a:rPr lang="ja-JP" altLang="en-US" dirty="0"/>
              <a:t>に転送</a:t>
            </a:r>
            <a:endParaRPr lang="en-US" altLang="ja-JP" dirty="0"/>
          </a:p>
          <a:p>
            <a:pPr lvl="1"/>
            <a:r>
              <a:rPr kumimoji="1" lang="ja-JP" altLang="en-US" dirty="0"/>
              <a:t>バタフライ演算器を</a:t>
            </a:r>
            <a:r>
              <a:rPr kumimoji="1" lang="en-US" altLang="ja-JP" dirty="0"/>
              <a:t>2</a:t>
            </a:r>
            <a:r>
              <a:rPr kumimoji="1" lang="ja-JP" altLang="en-US" dirty="0"/>
              <a:t>つ搭載</a:t>
            </a:r>
            <a:endParaRPr kumimoji="1" lang="en-US" altLang="ja-JP" dirty="0"/>
          </a:p>
          <a:p>
            <a:r>
              <a:rPr lang="en-US" altLang="ja-JP" dirty="0"/>
              <a:t>OFDM</a:t>
            </a:r>
            <a:r>
              <a:rPr lang="ja-JP" altLang="en-US" dirty="0"/>
              <a:t>と</a:t>
            </a:r>
            <a:r>
              <a:rPr lang="en-US" altLang="ja-JP" dirty="0"/>
              <a:t>BPSK</a:t>
            </a:r>
          </a:p>
          <a:p>
            <a:pPr lvl="1"/>
            <a:r>
              <a:rPr kumimoji="1" lang="en-US" altLang="ja-JP" dirty="0"/>
              <a:t>0x55</a:t>
            </a:r>
            <a:r>
              <a:rPr kumimoji="1" lang="ja-JP" altLang="en-US" dirty="0"/>
              <a:t>が最初と最後にあれば成功</a:t>
            </a:r>
            <a:endParaRPr kumimoji="1" lang="en-US" altLang="ja-JP" dirty="0"/>
          </a:p>
          <a:p>
            <a:pPr lvl="2"/>
            <a:r>
              <a:rPr lang="ja-JP" altLang="en-US" dirty="0"/>
              <a:t>シリアル通信で結果を出力</a:t>
            </a:r>
            <a:endParaRPr lang="en-US" altLang="ja-JP" dirty="0"/>
          </a:p>
          <a:p>
            <a:pPr lvl="1"/>
            <a:r>
              <a:rPr kumimoji="1" lang="en-US" altLang="ja-JP" dirty="0"/>
              <a:t>0x55</a:t>
            </a:r>
            <a:r>
              <a:rPr kumimoji="1" lang="ja-JP" altLang="en-US" dirty="0"/>
              <a:t>がなければシフトしてリトライ</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13</a:t>
            </a:fld>
            <a:endParaRPr kumimoji="1" lang="ja-JP" altLang="en-US"/>
          </a:p>
        </p:txBody>
      </p:sp>
    </p:spTree>
    <p:extLst>
      <p:ext uri="{BB962C8B-B14F-4D97-AF65-F5344CB8AC3E}">
        <p14:creationId xmlns:p14="http://schemas.microsoft.com/office/powerpoint/2010/main" val="390893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t>
            </a:r>
            <a:r>
              <a:rPr kumimoji="1" lang="ja-JP" altLang="en-US" dirty="0"/>
              <a:t>シンボル </a:t>
            </a:r>
            <a:r>
              <a:rPr kumimoji="1" lang="en-US" altLang="ja-JP" dirty="0"/>
              <a:t>21.3ms</a:t>
            </a:r>
            <a:endParaRPr kumimoji="1" lang="ja-JP" altLang="en-US" dirty="0"/>
          </a:p>
        </p:txBody>
      </p:sp>
      <p:sp>
        <p:nvSpPr>
          <p:cNvPr id="4" name="スライド番号プレースホルダー 3"/>
          <p:cNvSpPr>
            <a:spLocks noGrp="1"/>
          </p:cNvSpPr>
          <p:nvPr>
            <p:ph type="sldNum" sz="quarter" idx="10"/>
          </p:nvPr>
        </p:nvSpPr>
        <p:spPr/>
        <p:txBody>
          <a:bodyPr/>
          <a:lstStyle/>
          <a:p>
            <a:fld id="{059A420A-BDF0-4775-9670-07D3BFB5E94B}" type="slidenum">
              <a:rPr kumimoji="1" lang="ja-JP" altLang="en-US" smtClean="0"/>
              <a:t>14</a:t>
            </a:fld>
            <a:endParaRPr kumimoji="1" lang="ja-JP" altLang="en-US"/>
          </a:p>
        </p:txBody>
      </p:sp>
    </p:spTree>
    <p:extLst>
      <p:ext uri="{BB962C8B-B14F-4D97-AF65-F5344CB8AC3E}">
        <p14:creationId xmlns:p14="http://schemas.microsoft.com/office/powerpoint/2010/main" val="115179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rtl="0" eaLnBrk="1" fontAlgn="t" latinLnBrk="0" hangingPunct="1"/>
            <a:r>
              <a:rPr kumimoji="1" lang="en-US" altLang="ja-JP" sz="1200" b="0" i="0" u="none" strike="noStrike" kern="1200" dirty="0">
                <a:solidFill>
                  <a:schemeClr val="tx1"/>
                </a:solidFill>
                <a:effectLst/>
                <a:latin typeface="+mn-lt"/>
                <a:ea typeface="+mn-ea"/>
                <a:cs typeface="+mn-cs"/>
              </a:rPr>
              <a:t>0Hz</a:t>
            </a:r>
            <a:r>
              <a:rPr kumimoji="1" lang="ja-JP" altLang="en-US" sz="1200" b="0" i="0" u="none" strike="noStrike" kern="1200" dirty="0">
                <a:solidFill>
                  <a:schemeClr val="tx1"/>
                </a:solidFill>
                <a:effectLst/>
                <a:latin typeface="+mn-lt"/>
                <a:ea typeface="+mn-ea"/>
                <a:cs typeface="+mn-cs"/>
              </a:rPr>
              <a:t>のスペクトルは</a:t>
            </a:r>
            <a:r>
              <a:rPr kumimoji="1" lang="en-US" altLang="ja-JP" sz="1200" b="0" i="0" u="none" strike="noStrike" kern="1200" dirty="0">
                <a:solidFill>
                  <a:schemeClr val="tx1"/>
                </a:solidFill>
                <a:effectLst/>
                <a:latin typeface="+mn-lt"/>
                <a:ea typeface="+mn-ea"/>
                <a:cs typeface="+mn-cs"/>
              </a:rPr>
              <a:t>DC</a:t>
            </a:r>
            <a:r>
              <a:rPr kumimoji="1" lang="ja-JP" altLang="en-US" sz="1200" b="0" i="0" u="none" strike="noStrike" kern="1200" dirty="0">
                <a:solidFill>
                  <a:schemeClr val="tx1"/>
                </a:solidFill>
                <a:effectLst/>
                <a:latin typeface="+mn-lt"/>
                <a:ea typeface="+mn-ea"/>
                <a:cs typeface="+mn-cs"/>
              </a:rPr>
              <a:t>バイアス</a:t>
            </a:r>
            <a:endParaRPr kumimoji="1" lang="en-US" altLang="ja-JP" sz="1200" b="0" i="0" u="none" strike="noStrike" kern="1200" dirty="0">
              <a:solidFill>
                <a:schemeClr val="tx1"/>
              </a:solidFill>
              <a:effectLst/>
              <a:latin typeface="+mn-lt"/>
              <a:ea typeface="+mn-ea"/>
              <a:cs typeface="+mn-cs"/>
            </a:endParaRPr>
          </a:p>
          <a:p>
            <a:pPr rtl="0" eaLnBrk="1" fontAlgn="t" latinLnBrk="0" hangingPunct="1"/>
            <a:endParaRPr kumimoji="1" lang="en-US" altLang="ja-JP" sz="1200" b="0" i="0" u="none" strike="noStrike" kern="1200" dirty="0">
              <a:solidFill>
                <a:schemeClr val="tx1"/>
              </a:solidFill>
              <a:effectLst/>
              <a:latin typeface="+mn-lt"/>
              <a:ea typeface="+mn-ea"/>
              <a:cs typeface="+mn-cs"/>
            </a:endParaRPr>
          </a:p>
          <a:p>
            <a:pPr rtl="0" eaLnBrk="1" fontAlgn="t" latinLnBrk="0" hangingPunct="1"/>
            <a:r>
              <a:rPr kumimoji="1" lang="ja-JP" altLang="en-US" sz="1200" b="0" i="0" u="none" strike="noStrike" kern="1200" dirty="0">
                <a:solidFill>
                  <a:schemeClr val="tx1"/>
                </a:solidFill>
                <a:effectLst/>
                <a:latin typeface="+mn-lt"/>
                <a:ea typeface="+mn-ea"/>
                <a:cs typeface="+mn-cs"/>
              </a:rPr>
              <a:t>帯域幅</a:t>
            </a:r>
            <a:r>
              <a:rPr kumimoji="1" lang="en-US" altLang="ja-JP" sz="1200" b="0" i="0" u="none" strike="noStrike" kern="1200" dirty="0">
                <a:solidFill>
                  <a:schemeClr val="tx1"/>
                </a:solidFill>
                <a:effectLst/>
                <a:latin typeface="+mn-lt"/>
                <a:ea typeface="+mn-ea"/>
                <a:cs typeface="+mn-cs"/>
              </a:rPr>
              <a:t>:984.375Hz~5671.875Hz</a:t>
            </a:r>
          </a:p>
          <a:p>
            <a:pPr rtl="0" eaLnBrk="1" fontAlgn="t" latinLnBrk="0" hangingPunct="1"/>
            <a:r>
              <a:rPr kumimoji="1" lang="ja-JP" altLang="ja-JP" sz="1200" b="0" i="0" u="none" strike="noStrike" kern="1200" dirty="0">
                <a:solidFill>
                  <a:schemeClr val="tx1"/>
                </a:solidFill>
                <a:effectLst/>
                <a:latin typeface="+mn-lt"/>
                <a:ea typeface="+mn-ea"/>
                <a:cs typeface="+mn-cs"/>
              </a:rPr>
              <a:t>サブキャリア間隔</a:t>
            </a:r>
            <a:r>
              <a:rPr kumimoji="1" lang="en-US" altLang="ja-JP" sz="1200" b="0" i="0" u="none" strike="noStrike" kern="1200" dirty="0">
                <a:solidFill>
                  <a:schemeClr val="tx1"/>
                </a:solidFill>
                <a:effectLst/>
                <a:latin typeface="+mn-lt"/>
                <a:ea typeface="+mn-ea"/>
                <a:cs typeface="+mn-cs"/>
              </a:rPr>
              <a:t>:46.875Hz</a:t>
            </a:r>
            <a:endParaRPr kumimoji="1" lang="ja-JP" altLang="ja-JP" sz="1200" b="0" i="0" u="none" strike="noStrike" kern="1200" dirty="0">
              <a:solidFill>
                <a:schemeClr val="tx1"/>
              </a:solidFill>
              <a:effectLst/>
              <a:latin typeface="+mn-lt"/>
              <a:ea typeface="+mn-ea"/>
              <a:cs typeface="+mn-cs"/>
            </a:endParaRPr>
          </a:p>
          <a:p>
            <a:pPr rtl="0" eaLnBrk="1" fontAlgn="t" latinLnBrk="0" hangingPunct="1"/>
            <a:r>
              <a:rPr kumimoji="1" lang="ja-JP" altLang="ja-JP" sz="1200" b="0" i="0" u="none" strike="noStrike" kern="1200" dirty="0">
                <a:solidFill>
                  <a:schemeClr val="tx1"/>
                </a:solidFill>
                <a:effectLst/>
                <a:latin typeface="+mn-lt"/>
                <a:ea typeface="+mn-ea"/>
                <a:cs typeface="+mn-cs"/>
              </a:rPr>
              <a:t>サブキャリア数</a:t>
            </a:r>
            <a:r>
              <a:rPr kumimoji="1" lang="en-US" altLang="ja-JP" sz="1200" b="0" i="0" u="none" strike="noStrike" kern="1200" dirty="0">
                <a:solidFill>
                  <a:schemeClr val="tx1"/>
                </a:solidFill>
                <a:effectLst/>
                <a:latin typeface="+mn-lt"/>
                <a:ea typeface="+mn-ea"/>
                <a:cs typeface="+mn-cs"/>
              </a:rPr>
              <a:t>:101(</a:t>
            </a:r>
            <a:r>
              <a:rPr kumimoji="1" lang="ja-JP" altLang="ja-JP" sz="1200" b="0" i="0" u="none" strike="noStrike" kern="1200" dirty="0">
                <a:solidFill>
                  <a:schemeClr val="tx1"/>
                </a:solidFill>
                <a:effectLst/>
                <a:latin typeface="+mn-lt"/>
                <a:ea typeface="+mn-ea"/>
                <a:cs typeface="+mn-cs"/>
              </a:rPr>
              <a:t>パイロット信号含む</a:t>
            </a:r>
            <a:r>
              <a:rPr kumimoji="1" lang="en-US" altLang="ja-JP" sz="1200" b="0" i="0" u="none" strike="noStrike" kern="1200" dirty="0">
                <a:solidFill>
                  <a:schemeClr val="tx1"/>
                </a:solidFill>
                <a:effectLst/>
                <a:latin typeface="+mn-lt"/>
                <a:ea typeface="+mn-ea"/>
                <a:cs typeface="+mn-cs"/>
              </a:rPr>
              <a:t>)</a:t>
            </a:r>
            <a:endParaRPr kumimoji="1" lang="ja-JP" altLang="ja-JP" sz="1200" b="0" i="0" u="none" strike="noStrike" kern="1200" dirty="0">
              <a:solidFill>
                <a:schemeClr val="tx1"/>
              </a:solidFill>
              <a:effectLst/>
              <a:latin typeface="+mn-lt"/>
              <a:ea typeface="+mn-ea"/>
              <a:cs typeface="+mn-cs"/>
            </a:endParaRPr>
          </a:p>
          <a:p>
            <a:pPr rtl="0" eaLnBrk="1" fontAlgn="auto" latinLnBrk="0" hangingPunct="1"/>
            <a:r>
              <a:rPr kumimoji="1" lang="en-US" altLang="ja-JP" sz="1200" b="0" i="0" u="none" strike="noStrike" kern="1200" dirty="0">
                <a:solidFill>
                  <a:schemeClr val="tx1"/>
                </a:solidFill>
                <a:effectLst/>
                <a:latin typeface="+mn-lt"/>
                <a:ea typeface="+mn-ea"/>
                <a:cs typeface="+mn-cs"/>
              </a:rPr>
              <a:t>1</a:t>
            </a:r>
            <a:r>
              <a:rPr kumimoji="1" lang="ja-JP" altLang="ja-JP" sz="1200" b="0" i="0" u="none" strike="noStrike" kern="1200" dirty="0">
                <a:solidFill>
                  <a:schemeClr val="tx1"/>
                </a:solidFill>
                <a:effectLst/>
                <a:latin typeface="+mn-lt"/>
                <a:ea typeface="+mn-ea"/>
                <a:cs typeface="+mn-cs"/>
              </a:rPr>
              <a:t>シンボルの時間</a:t>
            </a:r>
            <a:r>
              <a:rPr kumimoji="1" lang="en-US" altLang="ja-JP" sz="1200" b="0" i="0" u="none" strike="noStrike" kern="1200" dirty="0">
                <a:solidFill>
                  <a:schemeClr val="tx1"/>
                </a:solidFill>
                <a:effectLst/>
                <a:latin typeface="+mn-lt"/>
                <a:ea typeface="+mn-ea"/>
                <a:cs typeface="+mn-cs"/>
              </a:rPr>
              <a:t>:21.3ms</a:t>
            </a:r>
            <a:endParaRPr kumimoji="1" lang="ja-JP" altLang="ja-JP" sz="1200" b="0" i="0" u="none" strike="noStrike" kern="1200" dirty="0">
              <a:solidFill>
                <a:schemeClr val="tx1"/>
              </a:solidFill>
              <a:effectLst/>
              <a:latin typeface="+mn-lt"/>
              <a:ea typeface="+mn-ea"/>
              <a:cs typeface="+mn-cs"/>
            </a:endParaRPr>
          </a:p>
          <a:p>
            <a:pPr rtl="0" eaLnBrk="1" fontAlgn="t" latinLnBrk="0" hangingPunct="1"/>
            <a:r>
              <a:rPr kumimoji="1" lang="ja-JP" altLang="ja-JP" sz="1200" b="0" i="0" u="none" strike="noStrike" kern="1200" dirty="0">
                <a:solidFill>
                  <a:schemeClr val="tx1"/>
                </a:solidFill>
                <a:effectLst/>
                <a:latin typeface="+mn-lt"/>
                <a:ea typeface="+mn-ea"/>
                <a:cs typeface="+mn-cs"/>
              </a:rPr>
              <a:t>データ量</a:t>
            </a:r>
            <a:r>
              <a:rPr kumimoji="1" lang="en-US" altLang="ja-JP" sz="1200" b="0" i="0" u="none" strike="noStrike" kern="1200" dirty="0">
                <a:solidFill>
                  <a:schemeClr val="tx1"/>
                </a:solidFill>
                <a:effectLst/>
                <a:latin typeface="+mn-lt"/>
                <a:ea typeface="+mn-ea"/>
                <a:cs typeface="+mn-cs"/>
              </a:rPr>
              <a:t>:12</a:t>
            </a:r>
            <a:r>
              <a:rPr kumimoji="1" lang="ja-JP" altLang="ja-JP" sz="1200" b="0" i="0" u="none" strike="noStrike" kern="1200" dirty="0">
                <a:solidFill>
                  <a:schemeClr val="tx1"/>
                </a:solidFill>
                <a:effectLst/>
                <a:latin typeface="+mn-lt"/>
                <a:ea typeface="+mn-ea"/>
                <a:cs typeface="+mn-cs"/>
              </a:rPr>
              <a:t>バイト</a:t>
            </a:r>
          </a:p>
          <a:p>
            <a:endParaRPr kumimoji="1" lang="ja-JP" altLang="en-US" dirty="0"/>
          </a:p>
        </p:txBody>
      </p:sp>
      <p:sp>
        <p:nvSpPr>
          <p:cNvPr id="4" name="スライド番号プレースホルダー 3"/>
          <p:cNvSpPr>
            <a:spLocks noGrp="1"/>
          </p:cNvSpPr>
          <p:nvPr>
            <p:ph type="sldNum" sz="quarter" idx="10"/>
          </p:nvPr>
        </p:nvSpPr>
        <p:spPr/>
        <p:txBody>
          <a:bodyPr/>
          <a:lstStyle/>
          <a:p>
            <a:fld id="{059A420A-BDF0-4775-9670-07D3BFB5E94B}" type="slidenum">
              <a:rPr kumimoji="1" lang="ja-JP" altLang="en-US" smtClean="0"/>
              <a:t>15</a:t>
            </a:fld>
            <a:endParaRPr kumimoji="1" lang="ja-JP" altLang="en-US"/>
          </a:p>
        </p:txBody>
      </p:sp>
    </p:spTree>
    <p:extLst>
      <p:ext uri="{BB962C8B-B14F-4D97-AF65-F5344CB8AC3E}">
        <p14:creationId xmlns:p14="http://schemas.microsoft.com/office/powerpoint/2010/main" val="20793473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FPGA</a:t>
            </a:r>
            <a:r>
              <a:rPr kumimoji="1" lang="ja-JP" altLang="en-US" dirty="0"/>
              <a:t>のリソースは</a:t>
            </a:r>
            <a:r>
              <a:rPr kumimoji="1" lang="en-US" altLang="ja-JP" dirty="0"/>
              <a:t>IDE</a:t>
            </a:r>
            <a:r>
              <a:rPr kumimoji="1" lang="ja-JP" altLang="en-US" dirty="0"/>
              <a:t>に表示される結果を利用</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17</a:t>
            </a:fld>
            <a:endParaRPr kumimoji="1" lang="ja-JP" altLang="en-US"/>
          </a:p>
        </p:txBody>
      </p:sp>
    </p:spTree>
    <p:extLst>
      <p:ext uri="{BB962C8B-B14F-4D97-AF65-F5344CB8AC3E}">
        <p14:creationId xmlns:p14="http://schemas.microsoft.com/office/powerpoint/2010/main" val="2911471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18</a:t>
            </a:fld>
            <a:endParaRPr kumimoji="1" lang="ja-JP" altLang="en-US"/>
          </a:p>
        </p:txBody>
      </p:sp>
    </p:spTree>
    <p:extLst>
      <p:ext uri="{BB962C8B-B14F-4D97-AF65-F5344CB8AC3E}">
        <p14:creationId xmlns:p14="http://schemas.microsoft.com/office/powerpoint/2010/main" val="3080262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TODO: </a:t>
            </a:r>
            <a:r>
              <a:rPr kumimoji="1" lang="ja-JP" altLang="en-US" dirty="0"/>
              <a:t>各種</a:t>
            </a:r>
            <a:r>
              <a:rPr kumimoji="1" lang="en-US" altLang="ja-JP" dirty="0"/>
              <a:t>RAM</a:t>
            </a:r>
            <a:r>
              <a:rPr kumimoji="1" lang="ja-JP" altLang="en-US" dirty="0"/>
              <a:t>の構成資料を残しておく</a:t>
            </a:r>
          </a:p>
        </p:txBody>
      </p:sp>
      <p:sp>
        <p:nvSpPr>
          <p:cNvPr id="4" name="スライド番号プレースホルダー 3"/>
          <p:cNvSpPr>
            <a:spLocks noGrp="1"/>
          </p:cNvSpPr>
          <p:nvPr>
            <p:ph type="sldNum" sz="quarter" idx="10"/>
          </p:nvPr>
        </p:nvSpPr>
        <p:spPr/>
        <p:txBody>
          <a:bodyPr/>
          <a:lstStyle/>
          <a:p>
            <a:fld id="{059A420A-BDF0-4775-9670-07D3BFB5E94B}" type="slidenum">
              <a:rPr kumimoji="1" lang="ja-JP" altLang="en-US" smtClean="0"/>
              <a:t>21</a:t>
            </a:fld>
            <a:endParaRPr kumimoji="1" lang="ja-JP" altLang="en-US"/>
          </a:p>
        </p:txBody>
      </p:sp>
    </p:spTree>
    <p:extLst>
      <p:ext uri="{BB962C8B-B14F-4D97-AF65-F5344CB8AC3E}">
        <p14:creationId xmlns:p14="http://schemas.microsoft.com/office/powerpoint/2010/main" val="27662749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22</a:t>
            </a:fld>
            <a:endParaRPr kumimoji="1" lang="ja-JP" altLang="en-US"/>
          </a:p>
        </p:txBody>
      </p:sp>
    </p:spTree>
    <p:extLst>
      <p:ext uri="{BB962C8B-B14F-4D97-AF65-F5344CB8AC3E}">
        <p14:creationId xmlns:p14="http://schemas.microsoft.com/office/powerpoint/2010/main" val="1725189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9E9A0-062E-EA9F-F900-0972F491F7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8F22851-2C16-AD75-56F0-698E8496EE3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5C86177-D20F-1946-0D3C-11B53203421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FCB2AD8-BA71-2BE9-4CEC-EB007360A0B6}"/>
              </a:ext>
            </a:extLst>
          </p:cNvPr>
          <p:cNvSpPr>
            <a:spLocks noGrp="1"/>
          </p:cNvSpPr>
          <p:nvPr>
            <p:ph type="sldNum" sz="quarter" idx="5"/>
          </p:nvPr>
        </p:nvSpPr>
        <p:spPr/>
        <p:txBody>
          <a:bodyPr/>
          <a:lstStyle/>
          <a:p>
            <a:fld id="{059A420A-BDF0-4775-9670-07D3BFB5E94B}" type="slidenum">
              <a:rPr kumimoji="1" lang="ja-JP" altLang="en-US" smtClean="0"/>
              <a:t>24</a:t>
            </a:fld>
            <a:endParaRPr kumimoji="1" lang="ja-JP" altLang="en-US"/>
          </a:p>
        </p:txBody>
      </p:sp>
    </p:spTree>
    <p:extLst>
      <p:ext uri="{BB962C8B-B14F-4D97-AF65-F5344CB8AC3E}">
        <p14:creationId xmlns:p14="http://schemas.microsoft.com/office/powerpoint/2010/main" val="320950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流星バースト通信は地球に降り注ぐ流星と大気の摩擦によって発生する電離気体柱を反射体として利用する見通し外通信</a:t>
            </a:r>
            <a:endParaRPr kumimoji="1" lang="en-US" altLang="ja-JP" dirty="0"/>
          </a:p>
          <a:p>
            <a:r>
              <a:rPr kumimoji="1" lang="ja-JP" altLang="en-US" dirty="0"/>
              <a:t>簡易性・経済性に優れているが、発生時刻・継続時間が確率的であるという特徴がある</a:t>
            </a:r>
            <a:endParaRPr kumimoji="1" lang="en-US" altLang="ja-JP" dirty="0"/>
          </a:p>
          <a:p>
            <a:endParaRPr kumimoji="1" lang="en-US" altLang="ja-JP" dirty="0"/>
          </a:p>
          <a:p>
            <a:r>
              <a:rPr kumimoji="1" lang="ja-JP" altLang="en-US" dirty="0"/>
              <a:t>簡易性・経済性についての説明</a:t>
            </a:r>
            <a:endParaRPr kumimoji="1" lang="en-US" altLang="ja-JP" dirty="0"/>
          </a:p>
          <a:p>
            <a:r>
              <a:rPr kumimoji="1" lang="ja-JP" altLang="en-US" dirty="0"/>
              <a:t>マルチパス、どっぷらシフト、フェージングではおとなしく扱いやすい、安定した通信路</a:t>
            </a:r>
          </a:p>
          <a:p>
            <a:r>
              <a:rPr kumimoji="1" lang="ja-JP" altLang="en-US" dirty="0"/>
              <a:t>流星バースト通信では時間帯による周波数の切り替えもなく、アンテナの設置や調整も一般にきわめて簡単である。</a:t>
            </a:r>
          </a:p>
          <a:p>
            <a:r>
              <a:rPr kumimoji="1" lang="ja-JP" altLang="en-US" dirty="0"/>
              <a:t>これは</a:t>
            </a:r>
            <a:r>
              <a:rPr kumimoji="1" lang="en-US" altLang="ja-JP" dirty="0"/>
              <a:t>1</a:t>
            </a:r>
            <a:r>
              <a:rPr kumimoji="1" lang="ja-JP" altLang="en-US" dirty="0"/>
              <a:t>日の時間帯によって性質の大きく変わる電離層反射を用いる短波通信路とは大きな違いである</a:t>
            </a:r>
            <a:endParaRPr kumimoji="1" lang="en-US" altLang="ja-JP"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2</a:t>
            </a:fld>
            <a:endParaRPr kumimoji="1" lang="ja-JP" altLang="en-US"/>
          </a:p>
        </p:txBody>
      </p:sp>
    </p:spTree>
    <p:extLst>
      <p:ext uri="{BB962C8B-B14F-4D97-AF65-F5344CB8AC3E}">
        <p14:creationId xmlns:p14="http://schemas.microsoft.com/office/powerpoint/2010/main" val="289424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流星バースト通信路には時間の経過と共に反射率が低下するという特性があります。</a:t>
            </a:r>
            <a:endParaRPr kumimoji="1" lang="en-US" altLang="ja-JP" dirty="0"/>
          </a:p>
          <a:p>
            <a:r>
              <a:rPr kumimoji="1" lang="ja-JP" altLang="en-US" dirty="0"/>
              <a:t>そのため、従来手法ではパケットの後半で連続した誤りが発生し、その結果パケット全体が破棄されるという問題があります。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059A420A-BDF0-4775-9670-07D3BFB5E94B}" type="slidenum">
              <a:rPr kumimoji="1" lang="ja-JP" altLang="en-US" smtClean="0"/>
              <a:t>3</a:t>
            </a:fld>
            <a:endParaRPr kumimoji="1" lang="ja-JP" altLang="en-US"/>
          </a:p>
        </p:txBody>
      </p:sp>
    </p:spTree>
    <p:extLst>
      <p:ext uri="{BB962C8B-B14F-4D97-AF65-F5344CB8AC3E}">
        <p14:creationId xmlns:p14="http://schemas.microsoft.com/office/powerpoint/2010/main" val="1901331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変調に</a:t>
            </a:r>
            <a:r>
              <a:rPr kumimoji="1" lang="en-US" altLang="ja-JP" dirty="0"/>
              <a:t>IDFT</a:t>
            </a:r>
            <a:r>
              <a:rPr kumimoji="1" lang="ja-JP" altLang="en-US" dirty="0"/>
              <a:t>、復調に</a:t>
            </a:r>
            <a:r>
              <a:rPr kumimoji="1" lang="en-US" altLang="ja-JP" dirty="0"/>
              <a:t>DFT</a:t>
            </a:r>
            <a:r>
              <a:rPr kumimoji="1" lang="ja-JP" altLang="en-US" dirty="0"/>
              <a:t>を用いるため、回路規模やコストの面で優れている</a:t>
            </a:r>
            <a:endParaRPr kumimoji="1" lang="en-US" altLang="ja-JP" dirty="0"/>
          </a:p>
          <a:p>
            <a:r>
              <a:rPr kumimoji="1" lang="ja-JP" altLang="en-US" dirty="0"/>
              <a:t>サブキャリアの直交性を利用しているため、サブキャリア同士の干渉を防ぐガードバンドが不要なこと、</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4</a:t>
            </a:fld>
            <a:endParaRPr kumimoji="1" lang="ja-JP" altLang="en-US"/>
          </a:p>
        </p:txBody>
      </p:sp>
    </p:spTree>
    <p:extLst>
      <p:ext uri="{BB962C8B-B14F-4D97-AF65-F5344CB8AC3E}">
        <p14:creationId xmlns:p14="http://schemas.microsoft.com/office/powerpoint/2010/main" val="3990029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58302-D4E7-4C57-1CE7-2A510B7130F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509D5EF-38C9-293E-3249-2EB77B73908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2C7A273-0A1B-8118-5F6F-9EA50E416F8C}"/>
              </a:ext>
            </a:extLst>
          </p:cNvPr>
          <p:cNvSpPr>
            <a:spLocks noGrp="1"/>
          </p:cNvSpPr>
          <p:nvPr>
            <p:ph type="body" idx="1"/>
          </p:nvPr>
        </p:nvSpPr>
        <p:spPr/>
        <p:txBody>
          <a:bodyPr/>
          <a:lstStyle/>
          <a:p>
            <a:r>
              <a:rPr kumimoji="1" lang="ja-JP" altLang="en-US" dirty="0"/>
              <a:t>先行研究で</a:t>
            </a:r>
            <a:r>
              <a:rPr kumimoji="1" lang="en-US" altLang="ja-JP" dirty="0"/>
              <a:t>OFDM</a:t>
            </a:r>
            <a:r>
              <a:rPr kumimoji="1" lang="ja-JP" altLang="en-US" dirty="0"/>
              <a:t>を用いた並列伝送を行うことで、流星バースト通信の時間経過によって信号強度の低下に対応できることが分かっています。</a:t>
            </a:r>
            <a:endParaRPr kumimoji="1" lang="en-US" altLang="ja-JP" dirty="0"/>
          </a:p>
          <a:p>
            <a:r>
              <a:rPr kumimoji="1" lang="en-US" altLang="ja-JP" dirty="0"/>
              <a:t>PSK</a:t>
            </a:r>
            <a:r>
              <a:rPr kumimoji="1" lang="ja-JP" altLang="en-US" dirty="0"/>
              <a:t>のようなシングルキャリア伝送では、シンボルの前半部分は減衰の影響が少ないので復調できるが、シンボルの後半部分は減衰の影響が大きくて復調が難しい。</a:t>
            </a:r>
            <a:endParaRPr kumimoji="1" lang="en-US" altLang="ja-JP" dirty="0"/>
          </a:p>
          <a:p>
            <a:r>
              <a:rPr kumimoji="1" lang="en-US" altLang="ja-JP" dirty="0"/>
              <a:t>OFDM</a:t>
            </a:r>
            <a:r>
              <a:rPr kumimoji="1" lang="ja-JP" altLang="en-US" dirty="0"/>
              <a:t>を用いて各部のシンボルを同時に伝送すると、信号の減衰の影響は受けますが、それぞれのシンボルを信号強度の強い前半部分から送信することができるため、結果として問題なく復調することができます。</a:t>
            </a:r>
            <a:endParaRPr kumimoji="1" lang="en-US" altLang="ja-JP" dirty="0"/>
          </a:p>
          <a:p>
            <a:endParaRPr kumimoji="1" lang="en-US" altLang="ja-JP" dirty="0"/>
          </a:p>
          <a:p>
            <a:r>
              <a:rPr kumimoji="1" lang="ja-JP" altLang="en-US" sz="1400" b="1" dirty="0">
                <a:solidFill>
                  <a:schemeClr val="accent4"/>
                </a:solidFill>
                <a:latin typeface="游ゴシック" panose="020B0400000000000000" pitchFamily="50" charset="-128"/>
                <a:ea typeface="游ゴシック" panose="020B0400000000000000" pitchFamily="50" charset="-128"/>
              </a:rPr>
              <a:t>先行研究</a:t>
            </a:r>
            <a:endParaRPr kumimoji="1" lang="en-US" altLang="ja-JP" sz="1400" b="1" dirty="0">
              <a:solidFill>
                <a:schemeClr val="accent4"/>
              </a:solidFill>
              <a:latin typeface="游ゴシック" panose="020B0400000000000000" pitchFamily="50" charset="-128"/>
              <a:ea typeface="游ゴシック" panose="020B0400000000000000" pitchFamily="50" charset="-128"/>
            </a:endParaRPr>
          </a:p>
          <a:p>
            <a:r>
              <a:rPr lang="zh-TW" altLang="en-US" sz="1200" dirty="0">
                <a:latin typeface="游ゴシック" panose="020B0400000000000000" pitchFamily="50" charset="-128"/>
                <a:ea typeface="游ゴシック" panose="020B0400000000000000" pitchFamily="50" charset="-128"/>
              </a:rPr>
              <a:t>髙﨑和之 </a:t>
            </a:r>
            <a:r>
              <a:rPr lang="ja-JP" altLang="en-US" sz="1200" dirty="0">
                <a:latin typeface="游ゴシック" panose="020B0400000000000000" pitchFamily="50" charset="-128"/>
                <a:ea typeface="游ゴシック" panose="020B0400000000000000" pitchFamily="50" charset="-128"/>
              </a:rPr>
              <a:t>他</a:t>
            </a:r>
            <a:r>
              <a:rPr lang="en-US" altLang="ja-JP" sz="1200" dirty="0">
                <a:latin typeface="游ゴシック" panose="020B0400000000000000" pitchFamily="50" charset="-128"/>
                <a:ea typeface="游ゴシック" panose="020B0400000000000000" pitchFamily="50" charset="-128"/>
              </a:rPr>
              <a:t>:“OFDM</a:t>
            </a:r>
            <a:r>
              <a:rPr lang="ja-JP" altLang="en-US" sz="1200" dirty="0">
                <a:latin typeface="游ゴシック" panose="020B0400000000000000" pitchFamily="50" charset="-128"/>
                <a:ea typeface="游ゴシック" panose="020B0400000000000000" pitchFamily="50" charset="-128"/>
              </a:rPr>
              <a:t>を用いた流星バースト通信に関する検討</a:t>
            </a:r>
            <a:r>
              <a:rPr lang="en-US" altLang="ja-JP" sz="1200" dirty="0">
                <a:latin typeface="游ゴシック" panose="020B0400000000000000" pitchFamily="50" charset="-128"/>
                <a:ea typeface="游ゴシック" panose="020B0400000000000000" pitchFamily="50" charset="-128"/>
              </a:rPr>
              <a:t>”</a:t>
            </a:r>
            <a:r>
              <a:rPr lang="ja-JP" altLang="en-US" sz="1200" dirty="0">
                <a:latin typeface="游ゴシック" panose="020B0400000000000000" pitchFamily="50" charset="-128"/>
                <a:ea typeface="游ゴシック" panose="020B0400000000000000" pitchFamily="50" charset="-128"/>
              </a:rPr>
              <a:t>、</a:t>
            </a:r>
            <a:endParaRPr lang="en-US" altLang="ja-JP" sz="1200" dirty="0">
              <a:latin typeface="游ゴシック" panose="020B0400000000000000" pitchFamily="50" charset="-128"/>
              <a:ea typeface="游ゴシック" panose="020B0400000000000000" pitchFamily="50" charset="-128"/>
            </a:endParaRPr>
          </a:p>
          <a:p>
            <a:r>
              <a:rPr lang="ja-JP" altLang="en-US" sz="1200" dirty="0">
                <a:latin typeface="游ゴシック" panose="020B0400000000000000" pitchFamily="50" charset="-128"/>
                <a:ea typeface="游ゴシック" panose="020B0400000000000000" pitchFamily="50" charset="-128"/>
              </a:rPr>
              <a:t>信学ソ大、</a:t>
            </a:r>
            <a:r>
              <a:rPr lang="en-US" altLang="ja-JP" sz="1200" dirty="0">
                <a:latin typeface="游ゴシック" panose="020B0400000000000000" pitchFamily="50" charset="-128"/>
                <a:ea typeface="游ゴシック" panose="020B0400000000000000" pitchFamily="50" charset="-128"/>
              </a:rPr>
              <a:t>2016</a:t>
            </a:r>
            <a:r>
              <a:rPr lang="ja-JP" altLang="en-US" sz="1200" dirty="0">
                <a:latin typeface="游ゴシック" panose="020B0400000000000000" pitchFamily="50" charset="-128"/>
                <a:ea typeface="游ゴシック" panose="020B0400000000000000" pitchFamily="50" charset="-128"/>
              </a:rPr>
              <a:t>年、</a:t>
            </a:r>
            <a:r>
              <a:rPr lang="en-US" altLang="ja-JP" sz="1200" dirty="0">
                <a:latin typeface="游ゴシック" panose="020B0400000000000000" pitchFamily="50" charset="-128"/>
                <a:ea typeface="游ゴシック" panose="020B0400000000000000" pitchFamily="50" charset="-128"/>
              </a:rPr>
              <a:t>B-1-19</a:t>
            </a:r>
            <a:endParaRPr kumimoji="1" lang="ja-JP" altLang="en-US" sz="1200" dirty="0">
              <a:latin typeface="游ゴシック" panose="020B0400000000000000" pitchFamily="50" charset="-128"/>
              <a:ea typeface="游ゴシック" panose="020B0400000000000000" pitchFamily="50" charset="-128"/>
            </a:endParaRPr>
          </a:p>
          <a:p>
            <a:endParaRPr kumimoji="1" lang="ja-JP" altLang="en-US" dirty="0"/>
          </a:p>
        </p:txBody>
      </p:sp>
      <p:sp>
        <p:nvSpPr>
          <p:cNvPr id="4" name="スライド番号プレースホルダー 3">
            <a:extLst>
              <a:ext uri="{FF2B5EF4-FFF2-40B4-BE49-F238E27FC236}">
                <a16:creationId xmlns:a16="http://schemas.microsoft.com/office/drawing/2014/main" id="{8BC4CF81-02BE-7A15-1A55-107253CE3F03}"/>
              </a:ext>
            </a:extLst>
          </p:cNvPr>
          <p:cNvSpPr>
            <a:spLocks noGrp="1"/>
          </p:cNvSpPr>
          <p:nvPr>
            <p:ph type="sldNum" sz="quarter" idx="5"/>
          </p:nvPr>
        </p:nvSpPr>
        <p:spPr/>
        <p:txBody>
          <a:bodyPr/>
          <a:lstStyle/>
          <a:p>
            <a:fld id="{059A420A-BDF0-4775-9670-07D3BFB5E94B}" type="slidenum">
              <a:rPr kumimoji="1" lang="ja-JP" altLang="en-US" smtClean="0"/>
              <a:t>5</a:t>
            </a:fld>
            <a:endParaRPr kumimoji="1" lang="ja-JP" altLang="en-US"/>
          </a:p>
        </p:txBody>
      </p:sp>
    </p:spTree>
    <p:extLst>
      <p:ext uri="{BB962C8B-B14F-4D97-AF65-F5344CB8AC3E}">
        <p14:creationId xmlns:p14="http://schemas.microsoft.com/office/powerpoint/2010/main" val="2550558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OFDM</a:t>
            </a:r>
            <a:r>
              <a:rPr kumimoji="1" lang="ja-JP" altLang="en-US" dirty="0"/>
              <a:t>の復調に用いられる</a:t>
            </a:r>
            <a:r>
              <a:rPr kumimoji="1" lang="en-US" altLang="ja-JP" dirty="0"/>
              <a:t>DFT</a:t>
            </a:r>
            <a:r>
              <a:rPr kumimoji="1" lang="ja-JP" altLang="en-US" dirty="0"/>
              <a:t>は入力信号を</a:t>
            </a:r>
            <a:r>
              <a:rPr kumimoji="1" lang="en-US" altLang="ja-JP" dirty="0" err="1"/>
              <a:t>xn</a:t>
            </a:r>
            <a:r>
              <a:rPr kumimoji="1" lang="ja-JP" altLang="en-US" dirty="0"/>
              <a:t>、出力信号を</a:t>
            </a:r>
            <a:r>
              <a:rPr kumimoji="1" lang="en-US" altLang="ja-JP" dirty="0" err="1"/>
              <a:t>xk</a:t>
            </a:r>
            <a:r>
              <a:rPr kumimoji="1" lang="ja-JP" altLang="en-US" dirty="0"/>
              <a:t>とするとこの式で与えられます。</a:t>
            </a:r>
            <a:endParaRPr kumimoji="1" lang="en-US" altLang="ja-JP" dirty="0"/>
          </a:p>
          <a:p>
            <a:r>
              <a:rPr kumimoji="1" lang="en-US" altLang="ja-JP" dirty="0"/>
              <a:t>W</a:t>
            </a:r>
            <a:r>
              <a:rPr kumimoji="1" lang="ja-JP" altLang="en-US" dirty="0"/>
              <a:t>は回転因子と呼ばれます。</a:t>
            </a:r>
            <a:endParaRPr kumimoji="1" lang="en-US" altLang="ja-JP" dirty="0"/>
          </a:p>
          <a:p>
            <a:r>
              <a:rPr kumimoji="1" lang="en-US" altLang="ja-JP" dirty="0"/>
              <a:t>FFT</a:t>
            </a:r>
            <a:r>
              <a:rPr kumimoji="1" lang="ja-JP" altLang="en-US" dirty="0"/>
              <a:t>とは高速フーリエ変換と呼ばれる、</a:t>
            </a:r>
            <a:r>
              <a:rPr kumimoji="1" lang="en-US" altLang="ja-JP" dirty="0"/>
              <a:t>DFT</a:t>
            </a:r>
            <a:r>
              <a:rPr kumimoji="1" lang="ja-JP" altLang="en-US" dirty="0"/>
              <a:t>を高速で計算するアルゴリズムのことです。</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6</a:t>
            </a:fld>
            <a:endParaRPr kumimoji="1" lang="ja-JP" altLang="en-US"/>
          </a:p>
        </p:txBody>
      </p:sp>
    </p:spTree>
    <p:extLst>
      <p:ext uri="{BB962C8B-B14F-4D97-AF65-F5344CB8AC3E}">
        <p14:creationId xmlns:p14="http://schemas.microsoft.com/office/powerpoint/2010/main" val="3536950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7</a:t>
            </a:fld>
            <a:endParaRPr kumimoji="1" lang="ja-JP" altLang="en-US"/>
          </a:p>
        </p:txBody>
      </p:sp>
    </p:spTree>
    <p:extLst>
      <p:ext uri="{BB962C8B-B14F-4D97-AF65-F5344CB8AC3E}">
        <p14:creationId xmlns:p14="http://schemas.microsoft.com/office/powerpoint/2010/main" val="4180734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PC:</a:t>
            </a:r>
            <a:r>
              <a:rPr kumimoji="1" lang="ja-JP" altLang="en-US" dirty="0"/>
              <a:t>スペックが高いので、なんでもやり放題</a:t>
            </a:r>
            <a:r>
              <a:rPr kumimoji="1" lang="en-US" altLang="ja-JP" dirty="0"/>
              <a:t>-&gt;</a:t>
            </a:r>
            <a:r>
              <a:rPr kumimoji="1" lang="ja-JP" altLang="en-US" dirty="0"/>
              <a:t>開発難易度が低い</a:t>
            </a:r>
            <a:endParaRPr kumimoji="1" lang="en-US" altLang="ja-JP" dirty="0"/>
          </a:p>
          <a:p>
            <a:r>
              <a:rPr kumimoji="1" lang="ja-JP" altLang="en-US" dirty="0"/>
              <a:t>マイコン</a:t>
            </a:r>
            <a:r>
              <a:rPr kumimoji="1" lang="en-US" altLang="ja-JP" dirty="0"/>
              <a:t>:</a:t>
            </a:r>
            <a:r>
              <a:rPr kumimoji="1" lang="ja-JP" altLang="en-US" dirty="0"/>
              <a:t>ハードウェアのことを考えながらプログラミングする必要がある</a:t>
            </a:r>
            <a:r>
              <a:rPr kumimoji="1" lang="en-US" altLang="ja-JP" dirty="0"/>
              <a:t>-&gt;</a:t>
            </a:r>
            <a:r>
              <a:rPr kumimoji="1" lang="ja-JP" altLang="en-US" dirty="0"/>
              <a:t>開発難易度が中</a:t>
            </a:r>
            <a:endParaRPr kumimoji="1" lang="en-US" altLang="ja-JP" dirty="0"/>
          </a:p>
          <a:p>
            <a:r>
              <a:rPr kumimoji="1" lang="en-US" altLang="ja-JP" dirty="0"/>
              <a:t>FPGA:</a:t>
            </a:r>
            <a:r>
              <a:rPr kumimoji="1" lang="ja-JP" altLang="en-US" dirty="0"/>
              <a:t>ハードウェアで論理回路を組む必要がある</a:t>
            </a:r>
            <a:r>
              <a:rPr kumimoji="1" lang="en-US" altLang="ja-JP" dirty="0"/>
              <a:t>-&gt;</a:t>
            </a:r>
            <a:r>
              <a:rPr kumimoji="1" lang="ja-JP" altLang="en-US" dirty="0"/>
              <a:t>開発難易度が高</a:t>
            </a:r>
          </a:p>
        </p:txBody>
      </p:sp>
      <p:sp>
        <p:nvSpPr>
          <p:cNvPr id="4" name="スライド番号プレースホルダー 3"/>
          <p:cNvSpPr>
            <a:spLocks noGrp="1"/>
          </p:cNvSpPr>
          <p:nvPr>
            <p:ph type="sldNum" sz="quarter" idx="10"/>
          </p:nvPr>
        </p:nvSpPr>
        <p:spPr/>
        <p:txBody>
          <a:bodyPr/>
          <a:lstStyle/>
          <a:p>
            <a:fld id="{059A420A-BDF0-4775-9670-07D3BFB5E94B}" type="slidenum">
              <a:rPr kumimoji="1" lang="ja-JP" altLang="en-US" smtClean="0"/>
              <a:t>8</a:t>
            </a:fld>
            <a:endParaRPr kumimoji="1" lang="ja-JP" altLang="en-US"/>
          </a:p>
        </p:txBody>
      </p:sp>
    </p:spTree>
    <p:extLst>
      <p:ext uri="{BB962C8B-B14F-4D97-AF65-F5344CB8AC3E}">
        <p14:creationId xmlns:p14="http://schemas.microsoft.com/office/powerpoint/2010/main" val="2421678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ADC</a:t>
            </a:r>
            <a:r>
              <a:rPr kumimoji="1" lang="ja-JP" altLang="en-US" dirty="0"/>
              <a:t>の分解能をどうやって決定したかを説明</a:t>
            </a:r>
          </a:p>
        </p:txBody>
      </p:sp>
      <p:sp>
        <p:nvSpPr>
          <p:cNvPr id="4" name="スライド番号プレースホルダー 3"/>
          <p:cNvSpPr>
            <a:spLocks noGrp="1"/>
          </p:cNvSpPr>
          <p:nvPr>
            <p:ph type="sldNum" sz="quarter" idx="5"/>
          </p:nvPr>
        </p:nvSpPr>
        <p:spPr/>
        <p:txBody>
          <a:bodyPr/>
          <a:lstStyle/>
          <a:p>
            <a:fld id="{059A420A-BDF0-4775-9670-07D3BFB5E94B}" type="slidenum">
              <a:rPr kumimoji="1" lang="ja-JP" altLang="en-US" smtClean="0"/>
              <a:t>11</a:t>
            </a:fld>
            <a:endParaRPr kumimoji="1" lang="ja-JP" altLang="en-US"/>
          </a:p>
        </p:txBody>
      </p:sp>
    </p:spTree>
    <p:extLst>
      <p:ext uri="{BB962C8B-B14F-4D97-AF65-F5344CB8AC3E}">
        <p14:creationId xmlns:p14="http://schemas.microsoft.com/office/powerpoint/2010/main" val="3361257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hasCustomPrompt="1"/>
          </p:nvPr>
        </p:nvSpPr>
        <p:spPr>
          <a:xfrm>
            <a:off x="1524000" y="2570163"/>
            <a:ext cx="9144000" cy="2387600"/>
          </a:xfrm>
        </p:spPr>
        <p:txBody>
          <a:bodyPr anchor="b">
            <a:noAutofit/>
          </a:bodyPr>
          <a:lstStyle>
            <a:lvl1pPr algn="l">
              <a:defRPr sz="48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発表の内容と構成が想像できる</a:t>
            </a:r>
            <a:br>
              <a:rPr kumimoji="1" lang="en-US" altLang="ja-JP" dirty="0"/>
            </a:br>
            <a:r>
              <a:rPr kumimoji="1" lang="ja-JP" altLang="en-US" dirty="0"/>
              <a:t>発表題目をここに書く．</a:t>
            </a:r>
            <a:br>
              <a:rPr kumimoji="1" lang="en-US" altLang="ja-JP" dirty="0"/>
            </a:br>
            <a:r>
              <a:rPr kumimoji="1" lang="ja-JP" altLang="en-US" dirty="0"/>
              <a:t>単語の途中で改行しない．</a:t>
            </a:r>
          </a:p>
        </p:txBody>
      </p:sp>
      <p:sp>
        <p:nvSpPr>
          <p:cNvPr id="3" name="サブタイトル 2"/>
          <p:cNvSpPr>
            <a:spLocks noGrp="1"/>
          </p:cNvSpPr>
          <p:nvPr>
            <p:ph type="subTitle" idx="1" hasCustomPrompt="1"/>
          </p:nvPr>
        </p:nvSpPr>
        <p:spPr>
          <a:xfrm>
            <a:off x="1524000" y="5110163"/>
            <a:ext cx="9144000" cy="561975"/>
          </a:xfrm>
        </p:spPr>
        <p:txBody>
          <a:bodyPr>
            <a:noAutofit/>
          </a:bodyPr>
          <a:lstStyle>
            <a:lvl1pPr marL="0" indent="0" algn="l">
              <a:buNone/>
              <a:defRPr sz="3600">
                <a:latin typeface="游ゴシック" panose="020B0400000000000000" pitchFamily="50" charset="-128"/>
                <a:ea typeface="游ゴシック" panose="020B0400000000000000"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発表者名</a:t>
            </a:r>
            <a:endParaRPr kumimoji="1" lang="en-US" altLang="ja-JP" dirty="0"/>
          </a:p>
        </p:txBody>
      </p:sp>
      <p:sp>
        <p:nvSpPr>
          <p:cNvPr id="11" name="テキスト プレースホルダー 10"/>
          <p:cNvSpPr>
            <a:spLocks noGrp="1"/>
          </p:cNvSpPr>
          <p:nvPr>
            <p:ph type="body" sz="quarter" idx="11" hasCustomPrompt="1"/>
          </p:nvPr>
        </p:nvSpPr>
        <p:spPr>
          <a:xfrm>
            <a:off x="1524000" y="5740400"/>
            <a:ext cx="9144000" cy="469900"/>
          </a:xfrm>
        </p:spPr>
        <p:txBody>
          <a:bodyPr/>
          <a:lstStyle>
            <a:lvl1pPr marL="0" indent="0" algn="l">
              <a:buNone/>
              <a:defRPr>
                <a:latin typeface="游ゴシック Medium" panose="020B0500000000000000" pitchFamily="50" charset="-128"/>
                <a:ea typeface="游ゴシック Medium" panose="020B0500000000000000" pitchFamily="50" charset="-128"/>
              </a:defRPr>
            </a:lvl1pPr>
          </a:lstStyle>
          <a:p>
            <a:pPr lvl="0"/>
            <a:r>
              <a:rPr kumimoji="1" lang="ja-JP" altLang="en-US" dirty="0"/>
              <a:t>身分や所属など．関連する</a:t>
            </a:r>
            <a:r>
              <a:rPr kumimoji="1" lang="en-US" altLang="ja-JP" dirty="0"/>
              <a:t>SNS</a:t>
            </a:r>
            <a:r>
              <a:rPr kumimoji="1" lang="ja-JP" altLang="en-US" dirty="0"/>
              <a:t>アカウントなども．</a:t>
            </a:r>
          </a:p>
        </p:txBody>
      </p:sp>
      <p:cxnSp>
        <p:nvCxnSpPr>
          <p:cNvPr id="13" name="直線コネクタ 12"/>
          <p:cNvCxnSpPr/>
          <p:nvPr userDrawn="1"/>
        </p:nvCxnSpPr>
        <p:spPr>
          <a:xfrm flipV="1">
            <a:off x="0" y="5029200"/>
            <a:ext cx="12192000"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14"/>
          <p:cNvSpPr>
            <a:spLocks noGrp="1"/>
          </p:cNvSpPr>
          <p:nvPr>
            <p:ph type="body" sz="quarter" idx="12" hasCustomPrompt="1"/>
          </p:nvPr>
        </p:nvSpPr>
        <p:spPr>
          <a:xfrm>
            <a:off x="8420098" y="152399"/>
            <a:ext cx="3594101" cy="378541"/>
          </a:xfrm>
          <a:ln>
            <a:noFill/>
          </a:ln>
        </p:spPr>
        <p:txBody>
          <a:bodyPr>
            <a:noAutofit/>
          </a:bodyPr>
          <a:lstStyle>
            <a:lvl1pPr marL="0" indent="0">
              <a:buNone/>
              <a:defRPr sz="2000">
                <a:solidFill>
                  <a:schemeClr val="tx2"/>
                </a:solidFill>
                <a:latin typeface="游ゴシック Medium" panose="020B0500000000000000" pitchFamily="50" charset="-128"/>
                <a:ea typeface="游ゴシック Medium" panose="020B0500000000000000" pitchFamily="50" charset="-128"/>
              </a:defRPr>
            </a:lvl1pPr>
          </a:lstStyle>
          <a:p>
            <a:pPr lvl="0"/>
            <a:r>
              <a:rPr kumimoji="1" lang="ja-JP" altLang="en-US" dirty="0"/>
              <a:t>会議名と日程を書いておく</a:t>
            </a:r>
          </a:p>
        </p:txBody>
      </p:sp>
      <p:sp>
        <p:nvSpPr>
          <p:cNvPr id="17" name="図プレースホルダー 16"/>
          <p:cNvSpPr>
            <a:spLocks noGrp="1"/>
          </p:cNvSpPr>
          <p:nvPr>
            <p:ph type="pic" sz="quarter" idx="13" hasCustomPrompt="1"/>
          </p:nvPr>
        </p:nvSpPr>
        <p:spPr>
          <a:xfrm>
            <a:off x="1523999" y="647700"/>
            <a:ext cx="9144000" cy="1841500"/>
          </a:xfrm>
        </p:spPr>
        <p:txBody>
          <a:bodyPr/>
          <a:lstStyle>
            <a:lvl1pPr marL="0" indent="0">
              <a:buNone/>
              <a:defRPr>
                <a:solidFill>
                  <a:schemeClr val="bg2"/>
                </a:solidFill>
                <a:latin typeface="游ゴシック Medium" panose="020B0500000000000000" pitchFamily="50" charset="-128"/>
                <a:ea typeface="游ゴシック Medium" panose="020B0500000000000000" pitchFamily="50" charset="-128"/>
              </a:defRPr>
            </a:lvl1pPr>
          </a:lstStyle>
          <a:p>
            <a:r>
              <a:rPr kumimoji="1" lang="ja-JP" altLang="en-US" dirty="0"/>
              <a:t>題目の説明の助けになる図や動画があれば載せる．</a:t>
            </a:r>
            <a:endParaRPr kumimoji="1" lang="en-US" altLang="ja-JP" dirty="0"/>
          </a:p>
        </p:txBody>
      </p:sp>
    </p:spTree>
    <p:extLst>
      <p:ext uri="{BB962C8B-B14F-4D97-AF65-F5344CB8AC3E}">
        <p14:creationId xmlns:p14="http://schemas.microsoft.com/office/powerpoint/2010/main" val="42125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パラグラフスライド">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58800" y="1015999"/>
            <a:ext cx="11099800" cy="938159"/>
          </a:xfrm>
        </p:spPr>
        <p:txBody>
          <a:bodyPr>
            <a:noAutofit/>
          </a:bodyPr>
          <a:lstStyle>
            <a:lvl1pPr>
              <a:defRPr sz="3600" b="1">
                <a:solidFill>
                  <a:schemeClr val="tx1"/>
                </a:solidFill>
                <a:latin typeface="游ゴシック" panose="020B0400000000000000" pitchFamily="50" charset="-128"/>
                <a:ea typeface="游ゴシック" panose="020B0400000000000000" pitchFamily="50" charset="-128"/>
              </a:defRPr>
            </a:lvl1pPr>
          </a:lstStyle>
          <a:p>
            <a:r>
              <a:rPr kumimoji="1" lang="ja-JP" altLang="en-US" dirty="0"/>
              <a:t>話題について伝えるべきメッセージ（問いの答え）</a:t>
            </a:r>
          </a:p>
        </p:txBody>
      </p:sp>
      <p:sp>
        <p:nvSpPr>
          <p:cNvPr id="3" name="コンテンツ プレースホルダー 2"/>
          <p:cNvSpPr>
            <a:spLocks noGrp="1"/>
          </p:cNvSpPr>
          <p:nvPr>
            <p:ph idx="1" hasCustomPrompt="1"/>
          </p:nvPr>
        </p:nvSpPr>
        <p:spPr>
          <a:xfrm>
            <a:off x="558800" y="2013155"/>
            <a:ext cx="11099800" cy="4572000"/>
          </a:xfrm>
        </p:spPr>
        <p:txBody>
          <a:bodyPr/>
          <a:lstStyle>
            <a:lvl1pPr marL="457200" indent="-457200">
              <a:buFont typeface="Wingdings" panose="05000000000000000000" pitchFamily="2" charset="2"/>
              <a:buChar char="l"/>
              <a:defRPr>
                <a:solidFill>
                  <a:schemeClr val="tx1"/>
                </a:solidFill>
                <a:latin typeface="游ゴシック" panose="020B0400000000000000" pitchFamily="50" charset="-128"/>
                <a:ea typeface="游ゴシック" panose="020B0400000000000000" pitchFamily="50" charset="-128"/>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a:latin typeface="游ゴシック Medium" panose="020B0500000000000000" pitchFamily="50" charset="-128"/>
                <a:ea typeface="游ゴシック Medium" panose="020B0500000000000000" pitchFamily="50" charset="-128"/>
              </a:defRPr>
            </a:lvl2pPr>
          </a:lstStyle>
          <a:p>
            <a:pPr lvl="0"/>
            <a:r>
              <a:rPr kumimoji="1" lang="ja-JP" altLang="en-US" dirty="0"/>
              <a:t>メッセージの補足説明（根拠／解説／具体例）</a:t>
            </a:r>
            <a:endParaRPr kumimoji="1" lang="en-US" altLang="ja-JP" dirty="0"/>
          </a:p>
          <a:p>
            <a:pPr lvl="1"/>
            <a:r>
              <a:rPr kumimoji="1" lang="ja-JP" altLang="en-US" dirty="0"/>
              <a:t>第２段</a:t>
            </a:r>
            <a:endParaRPr kumimoji="1" lang="en-US" altLang="ja-JP" dirty="0"/>
          </a:p>
          <a:p>
            <a:pPr lvl="2"/>
            <a:r>
              <a:rPr kumimoji="1" lang="ja-JP" altLang="en-US" dirty="0"/>
              <a:t>第３段</a:t>
            </a:r>
            <a:endParaRPr kumimoji="1" lang="en-US" altLang="ja-JP" dirty="0"/>
          </a:p>
          <a:p>
            <a:pPr lvl="3"/>
            <a:r>
              <a:rPr kumimoji="1" lang="ja-JP" altLang="en-US" dirty="0"/>
              <a:t>第４段</a:t>
            </a:r>
            <a:endParaRPr kumimoji="1" lang="en-US" altLang="ja-JP" dirty="0"/>
          </a:p>
          <a:p>
            <a:pPr lvl="4"/>
            <a:r>
              <a:rPr kumimoji="1" lang="ja-JP" altLang="en-US" dirty="0"/>
              <a:t>第５弾</a:t>
            </a:r>
            <a:endParaRPr kumimoji="1" lang="en-US" altLang="ja-JP" dirty="0"/>
          </a:p>
          <a:p>
            <a:pPr lvl="3"/>
            <a:endParaRPr kumimoji="1" lang="en-US" altLang="ja-JP" dirty="0"/>
          </a:p>
          <a:p>
            <a:pPr lvl="3"/>
            <a:endParaRPr kumimoji="1" lang="en-US" altLang="ja-JP" dirty="0"/>
          </a:p>
          <a:p>
            <a:pPr lvl="1"/>
            <a:endParaRPr kumimoji="1" lang="en-US" altLang="ja-JP" dirty="0"/>
          </a:p>
          <a:p>
            <a:pPr lvl="0"/>
            <a:endParaRPr kumimoji="1" lang="en-US" altLang="ja-JP" dirty="0"/>
          </a:p>
          <a:p>
            <a:pPr lvl="0"/>
            <a:endParaRPr kumimoji="1" lang="en-US" altLang="ja-JP" dirty="0"/>
          </a:p>
          <a:p>
            <a:pPr lvl="1"/>
            <a:endParaRPr kumimoji="1" lang="en-US" altLang="ja-JP" dirty="0"/>
          </a:p>
        </p:txBody>
      </p:sp>
      <p:sp>
        <p:nvSpPr>
          <p:cNvPr id="18" name="テキスト プレースホルダー 17"/>
          <p:cNvSpPr>
            <a:spLocks noGrp="1"/>
          </p:cNvSpPr>
          <p:nvPr>
            <p:ph type="body" sz="quarter" idx="11" hasCustomPrompt="1"/>
          </p:nvPr>
        </p:nvSpPr>
        <p:spPr>
          <a:xfrm>
            <a:off x="210574" y="348226"/>
            <a:ext cx="11455400" cy="469900"/>
          </a:xfrm>
        </p:spPr>
        <p:txBody>
          <a:bodyPr/>
          <a:lstStyle>
            <a:lvl1pPr marL="0" indent="0">
              <a:buNone/>
              <a:defRPr b="0">
                <a:latin typeface="游ゴシック Medium" panose="020B0500000000000000" pitchFamily="50" charset="-128"/>
                <a:ea typeface="游ゴシック Medium" panose="020B0500000000000000"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ja-JP" altLang="en-US" dirty="0"/>
              <a:t>スライドの話題＝問い</a:t>
            </a:r>
            <a:r>
              <a:rPr kumimoji="1" lang="en-US" altLang="ja-JP" dirty="0"/>
              <a:t>=</a:t>
            </a:r>
            <a:r>
              <a:rPr kumimoji="1" lang="ja-JP" altLang="en-US" dirty="0"/>
              <a:t>論点</a:t>
            </a:r>
            <a:endParaRPr kumimoji="1" lang="en-US" altLang="ja-JP" dirty="0"/>
          </a:p>
        </p:txBody>
      </p:sp>
      <p:sp>
        <p:nvSpPr>
          <p:cNvPr id="23" name="テキスト ボックス 22"/>
          <p:cNvSpPr txBox="1"/>
          <p:nvPr userDrawn="1"/>
        </p:nvSpPr>
        <p:spPr>
          <a:xfrm>
            <a:off x="11493500" y="315648"/>
            <a:ext cx="561372" cy="461665"/>
          </a:xfrm>
          <a:prstGeom prst="rect">
            <a:avLst/>
          </a:prstGeom>
          <a:noFill/>
        </p:spPr>
        <p:txBody>
          <a:bodyPr wrap="none" rtlCol="0">
            <a:spAutoFit/>
          </a:bodyPr>
          <a:lstStyle/>
          <a:p>
            <a:fld id="{86695743-78A6-41C5-8EC9-B94E39B9B94D}" type="slidenum">
              <a:rPr kumimoji="1" lang="ja-JP" altLang="en-US" sz="2400" smtClean="0">
                <a:solidFill>
                  <a:schemeClr val="tx1"/>
                </a:solidFill>
                <a:latin typeface="+mn-lt"/>
                <a:ea typeface="游ゴシック Medium" panose="020B0500000000000000" pitchFamily="50" charset="-128"/>
              </a:rPr>
              <a:t>‹#›</a:t>
            </a:fld>
            <a:endParaRPr kumimoji="1" lang="ja-JP" altLang="en-US" sz="2400" dirty="0">
              <a:solidFill>
                <a:schemeClr val="tx1"/>
              </a:solidFill>
              <a:latin typeface="+mn-lt"/>
              <a:ea typeface="游ゴシック Medium" panose="020B0500000000000000" pitchFamily="50" charset="-128"/>
            </a:endParaRPr>
          </a:p>
        </p:txBody>
      </p:sp>
      <p:cxnSp>
        <p:nvCxnSpPr>
          <p:cNvPr id="26" name="直線コネクタ 25"/>
          <p:cNvCxnSpPr/>
          <p:nvPr userDrawn="1"/>
        </p:nvCxnSpPr>
        <p:spPr>
          <a:xfrm>
            <a:off x="0" y="825500"/>
            <a:ext cx="1219200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984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カー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46383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AF030-86AC-4BA0-B9C6-3243C593BCFC}" type="datetimeFigureOut">
              <a:rPr kumimoji="1" lang="ja-JP" altLang="en-US" smtClean="0"/>
              <a:t>2025/3/2</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B92D0-3845-473E-8E13-C70357A36CF6}" type="slidenum">
              <a:rPr kumimoji="1" lang="ja-JP" altLang="en-US" smtClean="0"/>
              <a:t>‹#›</a:t>
            </a:fld>
            <a:endParaRPr kumimoji="1" lang="ja-JP" altLang="en-US"/>
          </a:p>
        </p:txBody>
      </p:sp>
    </p:spTree>
    <p:extLst>
      <p:ext uri="{BB962C8B-B14F-4D97-AF65-F5344CB8AC3E}">
        <p14:creationId xmlns:p14="http://schemas.microsoft.com/office/powerpoint/2010/main" val="3069340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446088" indent="-446088"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98525" indent="-441325" algn="l" defTabSz="914400" rtl="0" eaLnBrk="1" latinLnBrk="0" hangingPunct="1">
        <a:lnSpc>
          <a:spcPct val="110000"/>
        </a:lnSpc>
        <a:spcBef>
          <a:spcPts val="0"/>
        </a:spcBef>
        <a:buFont typeface="Wingdings" panose="05000000000000000000" pitchFamily="2" charset="2"/>
        <a:buChar char="l"/>
        <a:defRPr kumimoji="1" sz="2400" kern="1200">
          <a:solidFill>
            <a:schemeClr val="tx2"/>
          </a:solidFill>
          <a:latin typeface="+mn-lt"/>
          <a:ea typeface="+mn-ea"/>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6F0535-4030-4C35-945F-92B453107136}"/>
              </a:ext>
            </a:extLst>
          </p:cNvPr>
          <p:cNvSpPr>
            <a:spLocks noGrp="1"/>
          </p:cNvSpPr>
          <p:nvPr>
            <p:ph type="ctrTitle"/>
          </p:nvPr>
        </p:nvSpPr>
        <p:spPr/>
        <p:txBody>
          <a:bodyPr/>
          <a:lstStyle/>
          <a:p>
            <a:r>
              <a:rPr kumimoji="1" lang="en-US" altLang="ja-JP" dirty="0"/>
              <a:t>FPGA</a:t>
            </a:r>
            <a:r>
              <a:rPr kumimoji="1" lang="ja-JP" altLang="en-US" dirty="0"/>
              <a:t>を用いた</a:t>
            </a:r>
            <a:br>
              <a:rPr kumimoji="1" lang="en-US" altLang="ja-JP" dirty="0"/>
            </a:br>
            <a:r>
              <a:rPr kumimoji="1" lang="en-US" altLang="ja-JP" dirty="0"/>
              <a:t>OFDM</a:t>
            </a:r>
            <a:r>
              <a:rPr kumimoji="1" lang="ja-JP" altLang="en-US" dirty="0"/>
              <a:t>復調器の製作</a:t>
            </a:r>
          </a:p>
        </p:txBody>
      </p:sp>
      <p:sp>
        <p:nvSpPr>
          <p:cNvPr id="3" name="字幕 2">
            <a:extLst>
              <a:ext uri="{FF2B5EF4-FFF2-40B4-BE49-F238E27FC236}">
                <a16:creationId xmlns:a16="http://schemas.microsoft.com/office/drawing/2014/main" id="{42FD679A-CDD2-4005-984B-113143E13B1F}"/>
              </a:ext>
            </a:extLst>
          </p:cNvPr>
          <p:cNvSpPr>
            <a:spLocks noGrp="1"/>
          </p:cNvSpPr>
          <p:nvPr>
            <p:ph type="subTitle" idx="1"/>
          </p:nvPr>
        </p:nvSpPr>
        <p:spPr/>
        <p:txBody>
          <a:bodyPr/>
          <a:lstStyle/>
          <a:p>
            <a:r>
              <a:rPr kumimoji="1" lang="en-US" altLang="ja-JP" dirty="0"/>
              <a:t>T5-36</a:t>
            </a:r>
            <a:r>
              <a:rPr kumimoji="1" lang="ja-JP" altLang="en-US" dirty="0"/>
              <a:t>　山口雄大</a:t>
            </a:r>
          </a:p>
        </p:txBody>
      </p:sp>
      <p:sp>
        <p:nvSpPr>
          <p:cNvPr id="4" name="テキスト プレースホルダー 3">
            <a:extLst>
              <a:ext uri="{FF2B5EF4-FFF2-40B4-BE49-F238E27FC236}">
                <a16:creationId xmlns:a16="http://schemas.microsoft.com/office/drawing/2014/main" id="{47B2A5E6-B11B-4CED-B03E-250BCC27035B}"/>
              </a:ext>
            </a:extLst>
          </p:cNvPr>
          <p:cNvSpPr>
            <a:spLocks noGrp="1"/>
          </p:cNvSpPr>
          <p:nvPr>
            <p:ph type="body" sz="quarter" idx="11"/>
          </p:nvPr>
        </p:nvSpPr>
        <p:spPr/>
        <p:txBody>
          <a:bodyPr>
            <a:normAutofit fontScale="92500" lnSpcReduction="20000"/>
          </a:bodyPr>
          <a:lstStyle/>
          <a:p>
            <a:r>
              <a:rPr lang="ja-JP" altLang="en-US" dirty="0"/>
              <a:t>指導教員　髙﨑和之 </a:t>
            </a:r>
            <a:endParaRPr kumimoji="1" lang="ja-JP" altLang="en-US" dirty="0"/>
          </a:p>
        </p:txBody>
      </p:sp>
      <p:sp>
        <p:nvSpPr>
          <p:cNvPr id="5" name="テキスト プレースホルダー 4">
            <a:extLst>
              <a:ext uri="{FF2B5EF4-FFF2-40B4-BE49-F238E27FC236}">
                <a16:creationId xmlns:a16="http://schemas.microsoft.com/office/drawing/2014/main" id="{1F08FD74-8A95-4CC4-8A3E-A416E77C6F43}"/>
              </a:ext>
            </a:extLst>
          </p:cNvPr>
          <p:cNvSpPr>
            <a:spLocks noGrp="1"/>
          </p:cNvSpPr>
          <p:nvPr>
            <p:ph type="body" sz="quarter" idx="12"/>
          </p:nvPr>
        </p:nvSpPr>
        <p:spPr>
          <a:xfrm>
            <a:off x="7479586" y="152399"/>
            <a:ext cx="4534613" cy="378541"/>
          </a:xfrm>
        </p:spPr>
        <p:txBody>
          <a:bodyPr/>
          <a:lstStyle/>
          <a:p>
            <a:r>
              <a:rPr kumimoji="1" lang="en-US" altLang="ja-JP" dirty="0"/>
              <a:t>2025</a:t>
            </a:r>
            <a:r>
              <a:rPr kumimoji="1" lang="ja-JP" altLang="en-US" dirty="0"/>
              <a:t>年</a:t>
            </a:r>
            <a:r>
              <a:rPr kumimoji="1" lang="en-US" altLang="ja-JP" dirty="0"/>
              <a:t>3</a:t>
            </a:r>
            <a:r>
              <a:rPr kumimoji="1" lang="ja-JP" altLang="en-US" dirty="0"/>
              <a:t>月</a:t>
            </a:r>
            <a:r>
              <a:rPr kumimoji="1" lang="en-US" altLang="ja-JP" dirty="0"/>
              <a:t>4</a:t>
            </a:r>
            <a:r>
              <a:rPr kumimoji="1" lang="ja-JP" altLang="en-US" dirty="0"/>
              <a:t>日 卒業研究審査会 </a:t>
            </a:r>
            <a:r>
              <a:rPr kumimoji="1" lang="en-US" altLang="ja-JP" dirty="0"/>
              <a:t>TB-03</a:t>
            </a:r>
            <a:endParaRPr kumimoji="1" lang="ja-JP" altLang="en-US" dirty="0"/>
          </a:p>
        </p:txBody>
      </p:sp>
    </p:spTree>
    <p:extLst>
      <p:ext uri="{BB962C8B-B14F-4D97-AF65-F5344CB8AC3E}">
        <p14:creationId xmlns:p14="http://schemas.microsoft.com/office/powerpoint/2010/main" val="146210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1"/>
          </p:nvPr>
        </p:nvSpPr>
        <p:spPr/>
        <p:txBody>
          <a:bodyPr>
            <a:normAutofit fontScale="92500" lnSpcReduction="20000"/>
          </a:bodyPr>
          <a:lstStyle/>
          <a:p>
            <a:r>
              <a:rPr kumimoji="1" lang="ja-JP" altLang="en-US" dirty="0"/>
              <a:t>信号仕様②</a:t>
            </a:r>
          </a:p>
        </p:txBody>
      </p:sp>
      <p:pic>
        <p:nvPicPr>
          <p:cNvPr id="5" name="Picture 2">
            <a:extLst>
              <a:ext uri="{FF2B5EF4-FFF2-40B4-BE49-F238E27FC236}">
                <a16:creationId xmlns:a16="http://schemas.microsoft.com/office/drawing/2014/main" id="{8B918929-897F-E647-A4D3-546E1CEB49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844" y="1690931"/>
            <a:ext cx="11058859" cy="4463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0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7193F238-7FB1-976D-FE91-ED1712FFD83E}"/>
              </a:ext>
            </a:extLst>
          </p:cNvPr>
          <p:cNvSpPr>
            <a:spLocks noGrp="1"/>
          </p:cNvSpPr>
          <p:nvPr>
            <p:ph type="body" sz="quarter" idx="11"/>
          </p:nvPr>
        </p:nvSpPr>
        <p:spPr/>
        <p:txBody>
          <a:bodyPr>
            <a:normAutofit fontScale="92500" lnSpcReduction="20000"/>
          </a:bodyPr>
          <a:lstStyle/>
          <a:p>
            <a:r>
              <a:rPr kumimoji="1" lang="ja-JP" altLang="en-US" dirty="0"/>
              <a:t>復調器の構成①</a:t>
            </a:r>
          </a:p>
        </p:txBody>
      </p:sp>
      <p:graphicFrame>
        <p:nvGraphicFramePr>
          <p:cNvPr id="5" name="表 4">
            <a:extLst>
              <a:ext uri="{FF2B5EF4-FFF2-40B4-BE49-F238E27FC236}">
                <a16:creationId xmlns:a16="http://schemas.microsoft.com/office/drawing/2014/main" id="{F0000889-87F4-4014-A4D2-879322E25D8A}"/>
              </a:ext>
            </a:extLst>
          </p:cNvPr>
          <p:cNvGraphicFramePr>
            <a:graphicFrameLocks noGrp="1"/>
          </p:cNvGraphicFramePr>
          <p:nvPr>
            <p:extLst>
              <p:ext uri="{D42A27DB-BD31-4B8C-83A1-F6EECF244321}">
                <p14:modId xmlns:p14="http://schemas.microsoft.com/office/powerpoint/2010/main" val="2187796164"/>
              </p:ext>
            </p:extLst>
          </p:nvPr>
        </p:nvGraphicFramePr>
        <p:xfrm>
          <a:off x="1765284" y="2263209"/>
          <a:ext cx="8891631" cy="3474720"/>
        </p:xfrm>
        <a:graphic>
          <a:graphicData uri="http://schemas.openxmlformats.org/drawingml/2006/table">
            <a:tbl>
              <a:tblPr firstRow="1" bandRow="1">
                <a:tableStyleId>{ED083AE6-46FA-4A59-8FB0-9F97EB10719F}</a:tableStyleId>
              </a:tblPr>
              <a:tblGrid>
                <a:gridCol w="4276907">
                  <a:extLst>
                    <a:ext uri="{9D8B030D-6E8A-4147-A177-3AD203B41FA5}">
                      <a16:colId xmlns:a16="http://schemas.microsoft.com/office/drawing/2014/main" val="1078425985"/>
                    </a:ext>
                  </a:extLst>
                </a:gridCol>
                <a:gridCol w="4614724">
                  <a:extLst>
                    <a:ext uri="{9D8B030D-6E8A-4147-A177-3AD203B41FA5}">
                      <a16:colId xmlns:a16="http://schemas.microsoft.com/office/drawing/2014/main" val="3463469271"/>
                    </a:ext>
                  </a:extLst>
                </a:gridCol>
              </a:tblGrid>
              <a:tr h="370840">
                <a:tc>
                  <a:txBody>
                    <a:bodyPr/>
                    <a:lstStyle/>
                    <a:p>
                      <a:r>
                        <a:rPr kumimoji="1" lang="en-US" altLang="ja-JP" sz="3200" b="0" dirty="0"/>
                        <a:t>FPGA</a:t>
                      </a:r>
                      <a:endParaRPr kumimoji="1" lang="ja-JP" altLang="en-US" sz="3200" b="0" dirty="0"/>
                    </a:p>
                  </a:txBody>
                  <a:tcPr/>
                </a:tc>
                <a:tc>
                  <a:txBody>
                    <a:bodyPr/>
                    <a:lstStyle/>
                    <a:p>
                      <a:r>
                        <a:rPr kumimoji="1" lang="en-US" altLang="ja-JP" sz="3200" b="0" dirty="0"/>
                        <a:t>GW1NR-9(Gowin)</a:t>
                      </a:r>
                      <a:endParaRPr kumimoji="1" lang="ja-JP" altLang="en-US" sz="3200" b="0" dirty="0"/>
                    </a:p>
                  </a:txBody>
                  <a:tcPr/>
                </a:tc>
                <a:extLst>
                  <a:ext uri="{0D108BD9-81ED-4DB2-BD59-A6C34878D82A}">
                    <a16:rowId xmlns:a16="http://schemas.microsoft.com/office/drawing/2014/main" val="2531581056"/>
                  </a:ext>
                </a:extLst>
              </a:tr>
              <a:tr h="370840">
                <a:tc>
                  <a:txBody>
                    <a:bodyPr/>
                    <a:lstStyle/>
                    <a:p>
                      <a:r>
                        <a:rPr kumimoji="1" lang="ja-JP" altLang="en-US" sz="3200" dirty="0"/>
                        <a:t>評価ボード</a:t>
                      </a:r>
                    </a:p>
                  </a:txBody>
                  <a:tcPr/>
                </a:tc>
                <a:tc>
                  <a:txBody>
                    <a:bodyPr/>
                    <a:lstStyle/>
                    <a:p>
                      <a:r>
                        <a:rPr kumimoji="1" lang="en-US" altLang="ja-JP" sz="3200" dirty="0"/>
                        <a:t>Tang Nano 9K(</a:t>
                      </a:r>
                      <a:r>
                        <a:rPr kumimoji="1" lang="en-US" altLang="ja-JP" sz="3200" dirty="0" err="1"/>
                        <a:t>Sipeed</a:t>
                      </a:r>
                      <a:r>
                        <a:rPr kumimoji="1" lang="en-US" altLang="ja-JP" sz="3200" dirty="0"/>
                        <a:t>)</a:t>
                      </a:r>
                      <a:endParaRPr kumimoji="1" lang="ja-JP" altLang="en-US" sz="3200" dirty="0"/>
                    </a:p>
                  </a:txBody>
                  <a:tcPr/>
                </a:tc>
                <a:extLst>
                  <a:ext uri="{0D108BD9-81ED-4DB2-BD59-A6C34878D82A}">
                    <a16:rowId xmlns:a16="http://schemas.microsoft.com/office/drawing/2014/main" val="1924139494"/>
                  </a:ext>
                </a:extLst>
              </a:tr>
              <a:tr h="370840">
                <a:tc>
                  <a:txBody>
                    <a:bodyPr/>
                    <a:lstStyle/>
                    <a:p>
                      <a:r>
                        <a:rPr kumimoji="1" lang="en-US" altLang="ja-JP" sz="3200" dirty="0"/>
                        <a:t>10</a:t>
                      </a:r>
                      <a:r>
                        <a:rPr kumimoji="1" lang="ja-JP" altLang="en-US" sz="3200" dirty="0"/>
                        <a:t>ビット</a:t>
                      </a:r>
                      <a:r>
                        <a:rPr kumimoji="1" lang="en-US" altLang="ja-JP" sz="3200" dirty="0"/>
                        <a:t>ADC</a:t>
                      </a:r>
                      <a:endParaRPr kumimoji="1" lang="ja-JP" altLang="en-US" sz="3200" dirty="0"/>
                    </a:p>
                  </a:txBody>
                  <a:tcPr/>
                </a:tc>
                <a:tc>
                  <a:txBody>
                    <a:bodyPr/>
                    <a:lstStyle/>
                    <a:p>
                      <a:r>
                        <a:rPr kumimoji="1" lang="en-US" altLang="ja-JP" sz="3200" dirty="0"/>
                        <a:t>MCP3002(Microchip)</a:t>
                      </a:r>
                      <a:endParaRPr kumimoji="1" lang="ja-JP" altLang="en-US" sz="3200" dirty="0"/>
                    </a:p>
                  </a:txBody>
                  <a:tcPr/>
                </a:tc>
                <a:extLst>
                  <a:ext uri="{0D108BD9-81ED-4DB2-BD59-A6C34878D82A}">
                    <a16:rowId xmlns:a16="http://schemas.microsoft.com/office/drawing/2014/main" val="3816155862"/>
                  </a:ext>
                </a:extLst>
              </a:tr>
              <a:tr h="370840">
                <a:tc>
                  <a:txBody>
                    <a:bodyPr/>
                    <a:lstStyle/>
                    <a:p>
                      <a:r>
                        <a:rPr kumimoji="1" lang="en-US" altLang="ja-JP" sz="3200" dirty="0"/>
                        <a:t>FPGA</a:t>
                      </a:r>
                      <a:r>
                        <a:rPr kumimoji="1" lang="ja-JP" altLang="en-US" sz="3200" dirty="0"/>
                        <a:t>の動作周波数</a:t>
                      </a:r>
                    </a:p>
                  </a:txBody>
                  <a:tcPr/>
                </a:tc>
                <a:tc>
                  <a:txBody>
                    <a:bodyPr/>
                    <a:lstStyle/>
                    <a:p>
                      <a:r>
                        <a:rPr kumimoji="1" lang="en-US" altLang="ja-JP" sz="3200" dirty="0"/>
                        <a:t>24MHz</a:t>
                      </a:r>
                      <a:endParaRPr kumimoji="1" lang="ja-JP" altLang="en-US" sz="3200" dirty="0"/>
                    </a:p>
                  </a:txBody>
                  <a:tcPr/>
                </a:tc>
                <a:extLst>
                  <a:ext uri="{0D108BD9-81ED-4DB2-BD59-A6C34878D82A}">
                    <a16:rowId xmlns:a16="http://schemas.microsoft.com/office/drawing/2014/main" val="41035094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3200" dirty="0"/>
                        <a:t>サンプリング周波数</a:t>
                      </a:r>
                      <a:endParaRPr kumimoji="1" lang="en-US" altLang="ja-JP" sz="3200" dirty="0"/>
                    </a:p>
                  </a:txBody>
                  <a:tcPr/>
                </a:tc>
                <a:tc>
                  <a:txBody>
                    <a:bodyPr/>
                    <a:lstStyle/>
                    <a:p>
                      <a:r>
                        <a:rPr kumimoji="1" lang="en-US" altLang="ja-JP" sz="3200" dirty="0"/>
                        <a:t>48kHz</a:t>
                      </a:r>
                      <a:endParaRPr kumimoji="1" lang="ja-JP" altLang="en-US" sz="3200" dirty="0"/>
                    </a:p>
                  </a:txBody>
                  <a:tcPr/>
                </a:tc>
                <a:extLst>
                  <a:ext uri="{0D108BD9-81ED-4DB2-BD59-A6C34878D82A}">
                    <a16:rowId xmlns:a16="http://schemas.microsoft.com/office/drawing/2014/main" val="13506317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dirty="0"/>
                        <a:t>FFT</a:t>
                      </a:r>
                      <a:r>
                        <a:rPr kumimoji="1" lang="ja-JP" altLang="en-US" sz="3200" dirty="0"/>
                        <a:t>のサンプル数</a:t>
                      </a:r>
                      <a:endParaRPr kumimoji="1" lang="en-US" altLang="ja-JP" sz="3200" dirty="0"/>
                    </a:p>
                  </a:txBody>
                  <a:tcPr/>
                </a:tc>
                <a:tc>
                  <a:txBody>
                    <a:bodyPr/>
                    <a:lstStyle/>
                    <a:p>
                      <a:r>
                        <a:rPr kumimoji="1" lang="en-US" altLang="ja-JP" sz="3200" dirty="0"/>
                        <a:t>1024</a:t>
                      </a:r>
                      <a:endParaRPr kumimoji="1" lang="ja-JP" altLang="en-US" sz="3200" dirty="0"/>
                    </a:p>
                  </a:txBody>
                  <a:tcPr/>
                </a:tc>
                <a:extLst>
                  <a:ext uri="{0D108BD9-81ED-4DB2-BD59-A6C34878D82A}">
                    <a16:rowId xmlns:a16="http://schemas.microsoft.com/office/drawing/2014/main" val="2856210098"/>
                  </a:ext>
                </a:extLst>
              </a:tr>
            </a:tbl>
          </a:graphicData>
        </a:graphic>
      </p:graphicFrame>
      <p:sp>
        <p:nvSpPr>
          <p:cNvPr id="6" name="テキスト ボックス 5">
            <a:extLst>
              <a:ext uri="{FF2B5EF4-FFF2-40B4-BE49-F238E27FC236}">
                <a16:creationId xmlns:a16="http://schemas.microsoft.com/office/drawing/2014/main" id="{1F5653D5-8E81-FFF5-046C-005778A84823}"/>
              </a:ext>
            </a:extLst>
          </p:cNvPr>
          <p:cNvSpPr txBox="1"/>
          <p:nvPr/>
        </p:nvSpPr>
        <p:spPr>
          <a:xfrm>
            <a:off x="1765284" y="1186724"/>
            <a:ext cx="3204723" cy="707886"/>
          </a:xfrm>
          <a:prstGeom prst="rect">
            <a:avLst/>
          </a:prstGeom>
          <a:noFill/>
        </p:spPr>
        <p:txBody>
          <a:bodyPr wrap="none" rtlCol="0">
            <a:spAutoFit/>
          </a:bodyPr>
          <a:lstStyle/>
          <a:p>
            <a:r>
              <a:rPr lang="ja-JP" altLang="en-US" sz="4000" b="1" dirty="0">
                <a:solidFill>
                  <a:schemeClr val="accent4"/>
                </a:solidFill>
              </a:rPr>
              <a:t>復調器の仕様</a:t>
            </a:r>
            <a:endParaRPr kumimoji="1" lang="ja-JP" altLang="en-US" sz="4000" b="1" dirty="0">
              <a:solidFill>
                <a:schemeClr val="accent4"/>
              </a:solidFill>
            </a:endParaRPr>
          </a:p>
        </p:txBody>
      </p:sp>
    </p:spTree>
    <p:extLst>
      <p:ext uri="{BB962C8B-B14F-4D97-AF65-F5344CB8AC3E}">
        <p14:creationId xmlns:p14="http://schemas.microsoft.com/office/powerpoint/2010/main" val="369566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7193F238-7FB1-976D-FE91-ED1712FFD83E}"/>
              </a:ext>
            </a:extLst>
          </p:cNvPr>
          <p:cNvSpPr>
            <a:spLocks noGrp="1"/>
          </p:cNvSpPr>
          <p:nvPr>
            <p:ph type="body" sz="quarter" idx="11"/>
          </p:nvPr>
        </p:nvSpPr>
        <p:spPr/>
        <p:txBody>
          <a:bodyPr>
            <a:normAutofit fontScale="92500" lnSpcReduction="20000"/>
          </a:bodyPr>
          <a:lstStyle/>
          <a:p>
            <a:r>
              <a:rPr kumimoji="1" lang="ja-JP" altLang="en-US" dirty="0"/>
              <a:t>復調器の構成②</a:t>
            </a:r>
          </a:p>
        </p:txBody>
      </p:sp>
      <p:sp>
        <p:nvSpPr>
          <p:cNvPr id="7" name="テキスト ボックス 6">
            <a:extLst>
              <a:ext uri="{FF2B5EF4-FFF2-40B4-BE49-F238E27FC236}">
                <a16:creationId xmlns:a16="http://schemas.microsoft.com/office/drawing/2014/main" id="{C7149C30-1393-C116-3E3B-E2E107A825C7}"/>
              </a:ext>
            </a:extLst>
          </p:cNvPr>
          <p:cNvSpPr txBox="1"/>
          <p:nvPr/>
        </p:nvSpPr>
        <p:spPr>
          <a:xfrm>
            <a:off x="457989" y="2157985"/>
            <a:ext cx="1675459" cy="461665"/>
          </a:xfrm>
          <a:prstGeom prst="rect">
            <a:avLst/>
          </a:prstGeom>
          <a:noFill/>
        </p:spPr>
        <p:txBody>
          <a:bodyPr wrap="none" rtlCol="0">
            <a:spAutoFit/>
          </a:bodyPr>
          <a:lstStyle/>
          <a:p>
            <a:r>
              <a:rPr lang="en-US" altLang="ja-JP" sz="2400" dirty="0"/>
              <a:t>OFDM</a:t>
            </a:r>
            <a:r>
              <a:rPr kumimoji="1" lang="ja-JP" altLang="en-US" sz="2400" dirty="0"/>
              <a:t>信号</a:t>
            </a:r>
          </a:p>
        </p:txBody>
      </p:sp>
      <p:sp>
        <p:nvSpPr>
          <p:cNvPr id="8" name="テキスト ボックス 7">
            <a:extLst>
              <a:ext uri="{FF2B5EF4-FFF2-40B4-BE49-F238E27FC236}">
                <a16:creationId xmlns:a16="http://schemas.microsoft.com/office/drawing/2014/main" id="{82F59A1E-6C33-36B9-6A51-3F2B5D44D53E}"/>
              </a:ext>
            </a:extLst>
          </p:cNvPr>
          <p:cNvSpPr txBox="1"/>
          <p:nvPr/>
        </p:nvSpPr>
        <p:spPr>
          <a:xfrm>
            <a:off x="2911065" y="2178570"/>
            <a:ext cx="1415772" cy="461665"/>
          </a:xfrm>
          <a:prstGeom prst="rect">
            <a:avLst/>
          </a:prstGeom>
          <a:noFill/>
          <a:ln>
            <a:solidFill>
              <a:schemeClr val="tx1"/>
            </a:solidFill>
          </a:ln>
        </p:spPr>
        <p:txBody>
          <a:bodyPr wrap="none" rtlCol="0">
            <a:spAutoFit/>
          </a:bodyPr>
          <a:lstStyle/>
          <a:p>
            <a:r>
              <a:rPr kumimoji="1" lang="ja-JP" altLang="en-US" sz="2400" dirty="0"/>
              <a:t>加算回路</a:t>
            </a:r>
          </a:p>
        </p:txBody>
      </p:sp>
      <p:sp>
        <p:nvSpPr>
          <p:cNvPr id="9" name="テキスト ボックス 8">
            <a:extLst>
              <a:ext uri="{FF2B5EF4-FFF2-40B4-BE49-F238E27FC236}">
                <a16:creationId xmlns:a16="http://schemas.microsoft.com/office/drawing/2014/main" id="{567ADDF7-1834-04A0-8019-622E4564E5B7}"/>
              </a:ext>
            </a:extLst>
          </p:cNvPr>
          <p:cNvSpPr txBox="1"/>
          <p:nvPr/>
        </p:nvSpPr>
        <p:spPr>
          <a:xfrm>
            <a:off x="5359445" y="1993905"/>
            <a:ext cx="1491114" cy="830997"/>
          </a:xfrm>
          <a:prstGeom prst="rect">
            <a:avLst/>
          </a:prstGeom>
          <a:noFill/>
          <a:ln>
            <a:solidFill>
              <a:schemeClr val="tx1"/>
            </a:solidFill>
          </a:ln>
        </p:spPr>
        <p:txBody>
          <a:bodyPr wrap="none" rtlCol="0">
            <a:spAutoFit/>
          </a:bodyPr>
          <a:lstStyle/>
          <a:p>
            <a:pPr algn="ctr"/>
            <a:r>
              <a:rPr kumimoji="1" lang="en-US" altLang="ja-JP" sz="2400" dirty="0"/>
              <a:t>ADC</a:t>
            </a:r>
          </a:p>
          <a:p>
            <a:pPr algn="ctr"/>
            <a:r>
              <a:rPr lang="en-US" altLang="ja-JP" sz="2400" dirty="0"/>
              <a:t>MCP3002</a:t>
            </a:r>
            <a:endParaRPr kumimoji="1" lang="ja-JP" altLang="en-US" sz="2400" dirty="0"/>
          </a:p>
        </p:txBody>
      </p:sp>
      <p:sp>
        <p:nvSpPr>
          <p:cNvPr id="10" name="テキスト ボックス 9">
            <a:extLst>
              <a:ext uri="{FF2B5EF4-FFF2-40B4-BE49-F238E27FC236}">
                <a16:creationId xmlns:a16="http://schemas.microsoft.com/office/drawing/2014/main" id="{7E2A5AD4-746C-7245-FE12-9BB3D3E830A9}"/>
              </a:ext>
            </a:extLst>
          </p:cNvPr>
          <p:cNvSpPr txBox="1"/>
          <p:nvPr/>
        </p:nvSpPr>
        <p:spPr>
          <a:xfrm>
            <a:off x="7863173" y="1993906"/>
            <a:ext cx="1555234" cy="830997"/>
          </a:xfrm>
          <a:prstGeom prst="rect">
            <a:avLst/>
          </a:prstGeom>
          <a:noFill/>
          <a:ln>
            <a:solidFill>
              <a:schemeClr val="tx1"/>
            </a:solidFill>
          </a:ln>
        </p:spPr>
        <p:txBody>
          <a:bodyPr wrap="none" rtlCol="0">
            <a:spAutoFit/>
          </a:bodyPr>
          <a:lstStyle/>
          <a:p>
            <a:pPr algn="ctr"/>
            <a:r>
              <a:rPr kumimoji="1" lang="en-US" altLang="ja-JP" sz="2400" dirty="0"/>
              <a:t>FPGA</a:t>
            </a:r>
          </a:p>
          <a:p>
            <a:pPr algn="ctr"/>
            <a:r>
              <a:rPr lang="en-US" altLang="ja-JP" sz="2400" dirty="0"/>
              <a:t>GW1NR-9</a:t>
            </a:r>
            <a:endParaRPr kumimoji="1" lang="ja-JP" altLang="en-US" sz="2400" dirty="0"/>
          </a:p>
        </p:txBody>
      </p:sp>
      <p:cxnSp>
        <p:nvCxnSpPr>
          <p:cNvPr id="12" name="直線矢印コネクタ 11">
            <a:extLst>
              <a:ext uri="{FF2B5EF4-FFF2-40B4-BE49-F238E27FC236}">
                <a16:creationId xmlns:a16="http://schemas.microsoft.com/office/drawing/2014/main" id="{505418F2-CEBF-E6E1-D221-9A436D5BA615}"/>
              </a:ext>
            </a:extLst>
          </p:cNvPr>
          <p:cNvCxnSpPr>
            <a:cxnSpLocks/>
            <a:stCxn id="7" idx="3"/>
            <a:endCxn id="8" idx="1"/>
          </p:cNvCxnSpPr>
          <p:nvPr/>
        </p:nvCxnSpPr>
        <p:spPr>
          <a:xfrm>
            <a:off x="2133448" y="2388818"/>
            <a:ext cx="777617" cy="205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E6F700BB-A4F0-EBCB-B1E1-9174ECA16B95}"/>
              </a:ext>
            </a:extLst>
          </p:cNvPr>
          <p:cNvCxnSpPr>
            <a:cxnSpLocks/>
            <a:stCxn id="8" idx="3"/>
            <a:endCxn id="9" idx="1"/>
          </p:cNvCxnSpPr>
          <p:nvPr/>
        </p:nvCxnSpPr>
        <p:spPr>
          <a:xfrm>
            <a:off x="4326837" y="2409403"/>
            <a:ext cx="10326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F126DC4D-DC36-8B0D-6200-AF69F3DDE6FB}"/>
              </a:ext>
            </a:extLst>
          </p:cNvPr>
          <p:cNvCxnSpPr>
            <a:cxnSpLocks/>
            <a:stCxn id="9" idx="3"/>
            <a:endCxn id="10" idx="1"/>
          </p:cNvCxnSpPr>
          <p:nvPr/>
        </p:nvCxnSpPr>
        <p:spPr>
          <a:xfrm>
            <a:off x="6850559" y="2409404"/>
            <a:ext cx="101261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1783BC7F-41C2-5007-F684-84014F3D3143}"/>
              </a:ext>
            </a:extLst>
          </p:cNvPr>
          <p:cNvCxnSpPr>
            <a:cxnSpLocks/>
            <a:stCxn id="10" idx="3"/>
            <a:endCxn id="28" idx="1"/>
          </p:cNvCxnSpPr>
          <p:nvPr/>
        </p:nvCxnSpPr>
        <p:spPr>
          <a:xfrm>
            <a:off x="9418407" y="2409405"/>
            <a:ext cx="1012614" cy="169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04D300D3-FD63-5A3F-9290-3EFB6099E1D5}"/>
              </a:ext>
            </a:extLst>
          </p:cNvPr>
          <p:cNvSpPr txBox="1"/>
          <p:nvPr/>
        </p:nvSpPr>
        <p:spPr>
          <a:xfrm>
            <a:off x="10431021" y="1826176"/>
            <a:ext cx="1234953" cy="1200329"/>
          </a:xfrm>
          <a:prstGeom prst="rect">
            <a:avLst/>
          </a:prstGeom>
          <a:noFill/>
        </p:spPr>
        <p:txBody>
          <a:bodyPr wrap="none" rtlCol="0">
            <a:spAutoFit/>
          </a:bodyPr>
          <a:lstStyle/>
          <a:p>
            <a:pPr algn="ctr"/>
            <a:r>
              <a:rPr lang="ja-JP" altLang="en-US" sz="2400" dirty="0"/>
              <a:t>結果を</a:t>
            </a:r>
            <a:endParaRPr lang="en-US" altLang="ja-JP" sz="2400" dirty="0"/>
          </a:p>
          <a:p>
            <a:pPr algn="ctr"/>
            <a:r>
              <a:rPr kumimoji="1" lang="en-US" altLang="ja-JP" sz="2400" dirty="0"/>
              <a:t>UART</a:t>
            </a:r>
            <a:r>
              <a:rPr kumimoji="1" lang="ja-JP" altLang="en-US" sz="2400" dirty="0"/>
              <a:t>で</a:t>
            </a:r>
            <a:endParaRPr kumimoji="1" lang="en-US" altLang="ja-JP" sz="2400" dirty="0"/>
          </a:p>
          <a:p>
            <a:pPr algn="ctr"/>
            <a:r>
              <a:rPr lang="ja-JP" altLang="en-US" sz="2400" dirty="0"/>
              <a:t>出力</a:t>
            </a:r>
            <a:endParaRPr kumimoji="1" lang="ja-JP" altLang="en-US" sz="2400" dirty="0"/>
          </a:p>
        </p:txBody>
      </p:sp>
      <p:pic>
        <p:nvPicPr>
          <p:cNvPr id="32" name="図 31">
            <a:extLst>
              <a:ext uri="{FF2B5EF4-FFF2-40B4-BE49-F238E27FC236}">
                <a16:creationId xmlns:a16="http://schemas.microsoft.com/office/drawing/2014/main" id="{1165549C-6560-A3B6-89C6-6A0606437147}"/>
              </a:ext>
            </a:extLst>
          </p:cNvPr>
          <p:cNvPicPr>
            <a:picLocks noChangeAspect="1"/>
          </p:cNvPicPr>
          <p:nvPr/>
        </p:nvPicPr>
        <p:blipFill>
          <a:blip r:embed="rId3"/>
          <a:stretch>
            <a:fillRect/>
          </a:stretch>
        </p:blipFill>
        <p:spPr>
          <a:xfrm>
            <a:off x="2112517" y="1541782"/>
            <a:ext cx="784601" cy="469899"/>
          </a:xfrm>
          <a:prstGeom prst="rect">
            <a:avLst/>
          </a:prstGeom>
        </p:spPr>
      </p:pic>
      <p:pic>
        <p:nvPicPr>
          <p:cNvPr id="33" name="図 32">
            <a:extLst>
              <a:ext uri="{FF2B5EF4-FFF2-40B4-BE49-F238E27FC236}">
                <a16:creationId xmlns:a16="http://schemas.microsoft.com/office/drawing/2014/main" id="{F4E5AEE8-0A43-DF6D-AE31-17BE9A944C76}"/>
              </a:ext>
            </a:extLst>
          </p:cNvPr>
          <p:cNvPicPr>
            <a:picLocks noChangeAspect="1"/>
          </p:cNvPicPr>
          <p:nvPr/>
        </p:nvPicPr>
        <p:blipFill>
          <a:blip r:embed="rId3"/>
          <a:stretch>
            <a:fillRect/>
          </a:stretch>
        </p:blipFill>
        <p:spPr>
          <a:xfrm>
            <a:off x="4326837" y="1272802"/>
            <a:ext cx="784601" cy="469899"/>
          </a:xfrm>
          <a:prstGeom prst="rect">
            <a:avLst/>
          </a:prstGeom>
        </p:spPr>
      </p:pic>
      <p:cxnSp>
        <p:nvCxnSpPr>
          <p:cNvPr id="35" name="直線コネクタ 34">
            <a:extLst>
              <a:ext uri="{FF2B5EF4-FFF2-40B4-BE49-F238E27FC236}">
                <a16:creationId xmlns:a16="http://schemas.microsoft.com/office/drawing/2014/main" id="{8D0C5B86-9817-3720-31FC-44416570CA0A}"/>
              </a:ext>
            </a:extLst>
          </p:cNvPr>
          <p:cNvCxnSpPr>
            <a:cxnSpLocks/>
          </p:cNvCxnSpPr>
          <p:nvPr/>
        </p:nvCxnSpPr>
        <p:spPr>
          <a:xfrm flipV="1">
            <a:off x="1943569" y="1750980"/>
            <a:ext cx="3276567" cy="25751"/>
          </a:xfrm>
          <a:prstGeom prst="line">
            <a:avLst/>
          </a:prstGeom>
          <a:ln w="28575"/>
        </p:spPr>
        <p:style>
          <a:lnRef idx="1">
            <a:schemeClr val="dk1"/>
          </a:lnRef>
          <a:fillRef idx="0">
            <a:schemeClr val="dk1"/>
          </a:fillRef>
          <a:effectRef idx="0">
            <a:schemeClr val="dk1"/>
          </a:effectRef>
          <a:fontRef idx="minor">
            <a:schemeClr val="tx1"/>
          </a:fontRef>
        </p:style>
      </p:cxnSp>
      <p:sp>
        <p:nvSpPr>
          <p:cNvPr id="39" name="テキスト ボックス 38">
            <a:extLst>
              <a:ext uri="{FF2B5EF4-FFF2-40B4-BE49-F238E27FC236}">
                <a16:creationId xmlns:a16="http://schemas.microsoft.com/office/drawing/2014/main" id="{3B0C8BCF-B660-9B15-60AE-1387DA92759A}"/>
              </a:ext>
            </a:extLst>
          </p:cNvPr>
          <p:cNvSpPr txBox="1"/>
          <p:nvPr/>
        </p:nvSpPr>
        <p:spPr>
          <a:xfrm>
            <a:off x="7055341" y="1949996"/>
            <a:ext cx="603050" cy="461665"/>
          </a:xfrm>
          <a:prstGeom prst="rect">
            <a:avLst/>
          </a:prstGeom>
          <a:noFill/>
        </p:spPr>
        <p:txBody>
          <a:bodyPr wrap="none" rtlCol="0">
            <a:spAutoFit/>
          </a:bodyPr>
          <a:lstStyle/>
          <a:p>
            <a:r>
              <a:rPr kumimoji="1" lang="en-US" altLang="ja-JP" sz="2400" dirty="0"/>
              <a:t>SPI</a:t>
            </a:r>
            <a:endParaRPr kumimoji="1" lang="ja-JP" altLang="en-US" sz="2400" dirty="0"/>
          </a:p>
        </p:txBody>
      </p:sp>
      <p:cxnSp>
        <p:nvCxnSpPr>
          <p:cNvPr id="41" name="直線矢印コネクタ 40">
            <a:extLst>
              <a:ext uri="{FF2B5EF4-FFF2-40B4-BE49-F238E27FC236}">
                <a16:creationId xmlns:a16="http://schemas.microsoft.com/office/drawing/2014/main" id="{C39B8266-9CE3-F585-C174-583515338D42}"/>
              </a:ext>
            </a:extLst>
          </p:cNvPr>
          <p:cNvCxnSpPr>
            <a:cxnSpLocks/>
            <a:stCxn id="44" idx="3"/>
            <a:endCxn id="8" idx="2"/>
          </p:cNvCxnSpPr>
          <p:nvPr/>
        </p:nvCxnSpPr>
        <p:spPr>
          <a:xfrm flipV="1">
            <a:off x="2205316" y="2640235"/>
            <a:ext cx="1413635" cy="393665"/>
          </a:xfrm>
          <a:prstGeom prst="bentConnector2">
            <a:avLst/>
          </a:prstGeom>
          <a:ln w="38100">
            <a:tailEnd type="triangle"/>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29B99F7D-7953-915A-9960-89BE7D50DA85}"/>
              </a:ext>
            </a:extLst>
          </p:cNvPr>
          <p:cNvSpPr txBox="1"/>
          <p:nvPr/>
        </p:nvSpPr>
        <p:spPr>
          <a:xfrm>
            <a:off x="481767" y="2803067"/>
            <a:ext cx="1723549" cy="461665"/>
          </a:xfrm>
          <a:prstGeom prst="rect">
            <a:avLst/>
          </a:prstGeom>
          <a:noFill/>
        </p:spPr>
        <p:txBody>
          <a:bodyPr wrap="none" rtlCol="0">
            <a:spAutoFit/>
          </a:bodyPr>
          <a:lstStyle/>
          <a:p>
            <a:r>
              <a:rPr lang="ja-JP" altLang="en-US" sz="2400" dirty="0"/>
              <a:t>オフセット</a:t>
            </a:r>
            <a:endParaRPr kumimoji="1" lang="ja-JP" altLang="en-US" sz="2400" dirty="0"/>
          </a:p>
        </p:txBody>
      </p:sp>
      <p:sp>
        <p:nvSpPr>
          <p:cNvPr id="48" name="テキスト ボックス 47">
            <a:extLst>
              <a:ext uri="{FF2B5EF4-FFF2-40B4-BE49-F238E27FC236}">
                <a16:creationId xmlns:a16="http://schemas.microsoft.com/office/drawing/2014/main" id="{2E4CCEC3-7E8A-D8A9-F3CD-7493428BF4E3}"/>
              </a:ext>
            </a:extLst>
          </p:cNvPr>
          <p:cNvSpPr txBox="1"/>
          <p:nvPr/>
        </p:nvSpPr>
        <p:spPr>
          <a:xfrm>
            <a:off x="9461125" y="1956208"/>
            <a:ext cx="927177" cy="461665"/>
          </a:xfrm>
          <a:prstGeom prst="rect">
            <a:avLst/>
          </a:prstGeom>
          <a:noFill/>
        </p:spPr>
        <p:txBody>
          <a:bodyPr wrap="none" rtlCol="0">
            <a:spAutoFit/>
          </a:bodyPr>
          <a:lstStyle/>
          <a:p>
            <a:r>
              <a:rPr kumimoji="1" lang="en-US" altLang="ja-JP" sz="2400" dirty="0"/>
              <a:t>UART</a:t>
            </a:r>
            <a:endParaRPr kumimoji="1" lang="ja-JP" altLang="en-US" sz="2400" dirty="0"/>
          </a:p>
        </p:txBody>
      </p:sp>
      <p:sp>
        <p:nvSpPr>
          <p:cNvPr id="74" name="テキスト ボックス 73">
            <a:extLst>
              <a:ext uri="{FF2B5EF4-FFF2-40B4-BE49-F238E27FC236}">
                <a16:creationId xmlns:a16="http://schemas.microsoft.com/office/drawing/2014/main" id="{37C53830-A97A-DA2F-8905-B2FF3F0A86D3}"/>
              </a:ext>
            </a:extLst>
          </p:cNvPr>
          <p:cNvSpPr txBox="1"/>
          <p:nvPr/>
        </p:nvSpPr>
        <p:spPr>
          <a:xfrm>
            <a:off x="195891" y="862665"/>
            <a:ext cx="3360215" cy="646331"/>
          </a:xfrm>
          <a:prstGeom prst="rect">
            <a:avLst/>
          </a:prstGeom>
          <a:noFill/>
        </p:spPr>
        <p:txBody>
          <a:bodyPr wrap="none" rtlCol="0">
            <a:spAutoFit/>
          </a:bodyPr>
          <a:lstStyle/>
          <a:p>
            <a:r>
              <a:rPr lang="ja-JP" altLang="en-US" sz="3600" b="1" dirty="0">
                <a:solidFill>
                  <a:schemeClr val="accent4"/>
                </a:solidFill>
              </a:rPr>
              <a:t>信号処理の流れ</a:t>
            </a:r>
            <a:endParaRPr kumimoji="1" lang="ja-JP" altLang="en-US" sz="3600" b="1" dirty="0">
              <a:solidFill>
                <a:schemeClr val="accent4"/>
              </a:solidFill>
            </a:endParaRPr>
          </a:p>
        </p:txBody>
      </p:sp>
      <p:sp>
        <p:nvSpPr>
          <p:cNvPr id="3" name="テキスト ボックス 2"/>
          <p:cNvSpPr txBox="1"/>
          <p:nvPr/>
        </p:nvSpPr>
        <p:spPr>
          <a:xfrm>
            <a:off x="3066066" y="1493748"/>
            <a:ext cx="1115795" cy="369332"/>
          </a:xfrm>
          <a:prstGeom prst="rect">
            <a:avLst/>
          </a:prstGeom>
          <a:solidFill>
            <a:schemeClr val="bg1"/>
          </a:solidFill>
        </p:spPr>
        <p:txBody>
          <a:bodyPr wrap="square" rtlCol="0">
            <a:spAutoFit/>
          </a:bodyPr>
          <a:lstStyle/>
          <a:p>
            <a:endParaRPr kumimoji="1" lang="ja-JP" altLang="en-US" dirty="0"/>
          </a:p>
        </p:txBody>
      </p:sp>
      <p:pic>
        <p:nvPicPr>
          <p:cNvPr id="66" name="図 65">
            <a:extLst>
              <a:ext uri="{FF2B5EF4-FFF2-40B4-BE49-F238E27FC236}">
                <a16:creationId xmlns:a16="http://schemas.microsoft.com/office/drawing/2014/main" id="{BFFC6007-1AAA-E1D1-79B6-BEA2E0FBB7A7}"/>
              </a:ext>
            </a:extLst>
          </p:cNvPr>
          <p:cNvPicPr>
            <a:picLocks noChangeAspect="1"/>
          </p:cNvPicPr>
          <p:nvPr/>
        </p:nvPicPr>
        <p:blipFill rotWithShape="1">
          <a:blip r:embed="rId4"/>
          <a:srcRect l="35804" t="16469" r="26076" b="9674"/>
          <a:stretch/>
        </p:blipFill>
        <p:spPr>
          <a:xfrm rot="16200000">
            <a:off x="4639667" y="712033"/>
            <a:ext cx="3403643" cy="8795839"/>
          </a:xfrm>
          <a:prstGeom prst="rect">
            <a:avLst/>
          </a:prstGeom>
        </p:spPr>
      </p:pic>
      <p:sp>
        <p:nvSpPr>
          <p:cNvPr id="14" name="テキスト ボックス 13"/>
          <p:cNvSpPr txBox="1"/>
          <p:nvPr/>
        </p:nvSpPr>
        <p:spPr>
          <a:xfrm>
            <a:off x="7854994" y="3656872"/>
            <a:ext cx="1269899" cy="584775"/>
          </a:xfrm>
          <a:prstGeom prst="rect">
            <a:avLst/>
          </a:prstGeom>
          <a:solidFill>
            <a:schemeClr val="bg1"/>
          </a:solidFill>
          <a:ln w="57150">
            <a:solidFill>
              <a:srgbClr val="00B0F0"/>
            </a:solidFill>
          </a:ln>
        </p:spPr>
        <p:txBody>
          <a:bodyPr wrap="none" rtlCol="0">
            <a:spAutoFit/>
          </a:bodyPr>
          <a:lstStyle/>
          <a:p>
            <a:r>
              <a:rPr kumimoji="1" lang="en-US" altLang="ja-JP" sz="3200" dirty="0">
                <a:latin typeface="+mn-ea"/>
              </a:rPr>
              <a:t>FPGA</a:t>
            </a:r>
            <a:endParaRPr kumimoji="1" lang="ja-JP" altLang="en-US" sz="3200" dirty="0">
              <a:latin typeface="+mn-ea"/>
            </a:endParaRPr>
          </a:p>
        </p:txBody>
      </p:sp>
      <p:sp>
        <p:nvSpPr>
          <p:cNvPr id="67" name="テキスト ボックス 66"/>
          <p:cNvSpPr txBox="1"/>
          <p:nvPr/>
        </p:nvSpPr>
        <p:spPr>
          <a:xfrm>
            <a:off x="5203016" y="3823627"/>
            <a:ext cx="1037463" cy="584775"/>
          </a:xfrm>
          <a:prstGeom prst="rect">
            <a:avLst/>
          </a:prstGeom>
          <a:solidFill>
            <a:schemeClr val="bg1"/>
          </a:solidFill>
          <a:ln w="57150">
            <a:solidFill>
              <a:srgbClr val="00B0F0"/>
            </a:solidFill>
          </a:ln>
        </p:spPr>
        <p:txBody>
          <a:bodyPr wrap="none" rtlCol="0">
            <a:spAutoFit/>
          </a:bodyPr>
          <a:lstStyle/>
          <a:p>
            <a:r>
              <a:rPr lang="en-US" altLang="ja-JP" sz="3200" dirty="0">
                <a:latin typeface="+mn-ea"/>
              </a:rPr>
              <a:t>ADC</a:t>
            </a:r>
            <a:endParaRPr kumimoji="1" lang="ja-JP" altLang="en-US" sz="3200" dirty="0">
              <a:latin typeface="+mn-ea"/>
            </a:endParaRPr>
          </a:p>
        </p:txBody>
      </p:sp>
      <p:sp>
        <p:nvSpPr>
          <p:cNvPr id="68" name="テキスト ボックス 67"/>
          <p:cNvSpPr txBox="1"/>
          <p:nvPr/>
        </p:nvSpPr>
        <p:spPr>
          <a:xfrm>
            <a:off x="3116249" y="3494016"/>
            <a:ext cx="1005403" cy="1077218"/>
          </a:xfrm>
          <a:prstGeom prst="rect">
            <a:avLst/>
          </a:prstGeom>
          <a:solidFill>
            <a:schemeClr val="bg1"/>
          </a:solidFill>
          <a:ln w="57150">
            <a:solidFill>
              <a:srgbClr val="00B0F0"/>
            </a:solidFill>
          </a:ln>
        </p:spPr>
        <p:txBody>
          <a:bodyPr wrap="none" rtlCol="0">
            <a:spAutoFit/>
          </a:bodyPr>
          <a:lstStyle/>
          <a:p>
            <a:r>
              <a:rPr lang="ja-JP" altLang="en-US" sz="3200" dirty="0">
                <a:latin typeface="+mn-ea"/>
              </a:rPr>
              <a:t>加算</a:t>
            </a:r>
            <a:endParaRPr lang="en-US" altLang="ja-JP" sz="3200" dirty="0">
              <a:latin typeface="+mn-ea"/>
            </a:endParaRPr>
          </a:p>
          <a:p>
            <a:r>
              <a:rPr lang="ja-JP" altLang="en-US" sz="3200" dirty="0">
                <a:latin typeface="+mn-ea"/>
              </a:rPr>
              <a:t>回路</a:t>
            </a:r>
            <a:endParaRPr kumimoji="1" lang="ja-JP" altLang="en-US" sz="3200" dirty="0">
              <a:latin typeface="+mn-ea"/>
            </a:endParaRPr>
          </a:p>
        </p:txBody>
      </p:sp>
    </p:spTree>
    <p:extLst>
      <p:ext uri="{BB962C8B-B14F-4D97-AF65-F5344CB8AC3E}">
        <p14:creationId xmlns:p14="http://schemas.microsoft.com/office/powerpoint/2010/main" val="295691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7193F238-7FB1-976D-FE91-ED1712FFD83E}"/>
              </a:ext>
            </a:extLst>
          </p:cNvPr>
          <p:cNvSpPr>
            <a:spLocks noGrp="1"/>
          </p:cNvSpPr>
          <p:nvPr>
            <p:ph type="body" sz="quarter" idx="11"/>
          </p:nvPr>
        </p:nvSpPr>
        <p:spPr/>
        <p:txBody>
          <a:bodyPr>
            <a:normAutofit fontScale="92500" lnSpcReduction="20000"/>
          </a:bodyPr>
          <a:lstStyle/>
          <a:p>
            <a:r>
              <a:rPr kumimoji="1" lang="ja-JP" altLang="en-US" dirty="0"/>
              <a:t>復調器の構成</a:t>
            </a:r>
            <a:r>
              <a:rPr lang="ja-JP" altLang="en-US" dirty="0"/>
              <a:t>③</a:t>
            </a:r>
            <a:endParaRPr kumimoji="1" lang="ja-JP" altLang="en-US" dirty="0"/>
          </a:p>
        </p:txBody>
      </p:sp>
      <p:pic>
        <p:nvPicPr>
          <p:cNvPr id="3" name="図 2" descr="ダイアグラム, 概略図&#10;&#10;AI によって生成されたコンテンツは間違っている可能性があります。">
            <a:extLst>
              <a:ext uri="{FF2B5EF4-FFF2-40B4-BE49-F238E27FC236}">
                <a16:creationId xmlns:a16="http://schemas.microsoft.com/office/drawing/2014/main" id="{6B8C2447-D8E6-CF29-18E2-224E7E3C51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79" y="920966"/>
            <a:ext cx="10955950" cy="5588808"/>
          </a:xfrm>
          <a:prstGeom prst="rect">
            <a:avLst/>
          </a:prstGeom>
        </p:spPr>
      </p:pic>
    </p:spTree>
    <p:extLst>
      <p:ext uri="{BB962C8B-B14F-4D97-AF65-F5344CB8AC3E}">
        <p14:creationId xmlns:p14="http://schemas.microsoft.com/office/powerpoint/2010/main" val="128560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99C2848-DC44-B43A-36EB-45CCDB6E8303}"/>
              </a:ext>
            </a:extLst>
          </p:cNvPr>
          <p:cNvSpPr>
            <a:spLocks noGrp="1"/>
          </p:cNvSpPr>
          <p:nvPr>
            <p:ph idx="1"/>
          </p:nvPr>
        </p:nvSpPr>
        <p:spPr>
          <a:xfrm>
            <a:off x="566174" y="965191"/>
            <a:ext cx="11099800" cy="1500607"/>
          </a:xfrm>
        </p:spPr>
        <p:txBody>
          <a:bodyPr>
            <a:normAutofit fontScale="92500" lnSpcReduction="20000"/>
          </a:bodyPr>
          <a:lstStyle/>
          <a:p>
            <a:r>
              <a:rPr lang="en-US" altLang="ja-JP" dirty="0"/>
              <a:t>OFDM</a:t>
            </a:r>
            <a:r>
              <a:rPr lang="ja-JP" altLang="en-US" dirty="0"/>
              <a:t>シンボルを</a:t>
            </a:r>
            <a:r>
              <a:rPr lang="en-US" altLang="ja-JP" dirty="0"/>
              <a:t>9</a:t>
            </a:r>
            <a:r>
              <a:rPr lang="ja-JP" altLang="en-US" dirty="0"/>
              <a:t>回送信、</a:t>
            </a:r>
            <a:r>
              <a:rPr lang="en-US" altLang="ja-JP" dirty="0"/>
              <a:t>1</a:t>
            </a:r>
            <a:r>
              <a:rPr lang="ja-JP" altLang="en-US" dirty="0"/>
              <a:t>回休止を</a:t>
            </a:r>
            <a:r>
              <a:rPr lang="en-US" altLang="ja-JP" dirty="0"/>
              <a:t>1</a:t>
            </a:r>
            <a:r>
              <a:rPr lang="ja-JP" altLang="en-US" dirty="0"/>
              <a:t>セットとし、</a:t>
            </a:r>
            <a:br>
              <a:rPr lang="en-US" altLang="ja-JP" dirty="0"/>
            </a:br>
            <a:r>
              <a:rPr kumimoji="1" lang="en-US" altLang="ja-JP" dirty="0"/>
              <a:t>10</a:t>
            </a:r>
            <a:r>
              <a:rPr kumimoji="1" lang="ja-JP" altLang="en-US" dirty="0"/>
              <a:t>セット繰り返した。</a:t>
            </a:r>
            <a:endParaRPr kumimoji="1" lang="en-US" altLang="ja-JP" dirty="0"/>
          </a:p>
          <a:p>
            <a:r>
              <a:rPr kumimoji="1" lang="ja-JP" altLang="en-US" dirty="0"/>
              <a:t>受信したシンボルの最初と最後が</a:t>
            </a:r>
            <a:r>
              <a:rPr kumimoji="1" lang="en-US" altLang="ja-JP" dirty="0"/>
              <a:t>0x55</a:t>
            </a:r>
            <a:r>
              <a:rPr lang="ja-JP" altLang="en-US" dirty="0"/>
              <a:t>なら</a:t>
            </a:r>
            <a:r>
              <a:rPr kumimoji="1" lang="ja-JP" altLang="en-US" dirty="0"/>
              <a:t>成功と判断</a:t>
            </a:r>
          </a:p>
        </p:txBody>
      </p:sp>
      <p:sp>
        <p:nvSpPr>
          <p:cNvPr id="4" name="テキスト プレースホルダー 3">
            <a:extLst>
              <a:ext uri="{FF2B5EF4-FFF2-40B4-BE49-F238E27FC236}">
                <a16:creationId xmlns:a16="http://schemas.microsoft.com/office/drawing/2014/main" id="{11B5EDA4-D8D9-839F-7755-FDB98B8A3D4A}"/>
              </a:ext>
            </a:extLst>
          </p:cNvPr>
          <p:cNvSpPr>
            <a:spLocks noGrp="1"/>
          </p:cNvSpPr>
          <p:nvPr>
            <p:ph type="body" sz="quarter" idx="11"/>
          </p:nvPr>
        </p:nvSpPr>
        <p:spPr/>
        <p:txBody>
          <a:bodyPr>
            <a:normAutofit fontScale="92500" lnSpcReduction="20000"/>
          </a:bodyPr>
          <a:lstStyle/>
          <a:p>
            <a:r>
              <a:rPr kumimoji="1" lang="ja-JP" altLang="en-US" dirty="0"/>
              <a:t>実験方法</a:t>
            </a:r>
          </a:p>
        </p:txBody>
      </p:sp>
      <p:pic>
        <p:nvPicPr>
          <p:cNvPr id="1026" name="Picture 2">
            <a:extLst>
              <a:ext uri="{FF2B5EF4-FFF2-40B4-BE49-F238E27FC236}">
                <a16:creationId xmlns:a16="http://schemas.microsoft.com/office/drawing/2014/main" id="{88A722EC-C91E-3223-7C35-5FB3EF8337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5586" y="2612863"/>
            <a:ext cx="6340828" cy="40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34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D93E396-E18E-2FA2-AE63-12D4CC684190}"/>
              </a:ext>
            </a:extLst>
          </p:cNvPr>
          <p:cNvSpPr>
            <a:spLocks noGrp="1"/>
          </p:cNvSpPr>
          <p:nvPr>
            <p:ph idx="1"/>
          </p:nvPr>
        </p:nvSpPr>
        <p:spPr>
          <a:xfrm>
            <a:off x="210574" y="2412165"/>
            <a:ext cx="11099800" cy="4572000"/>
          </a:xfrm>
        </p:spPr>
        <p:txBody>
          <a:bodyPr/>
          <a:lstStyle/>
          <a:p>
            <a:r>
              <a:rPr kumimoji="1" lang="ja-JP" altLang="en-US" dirty="0"/>
              <a:t>正しいビット列が出力</a:t>
            </a:r>
            <a:endParaRPr kumimoji="1" lang="en-US" altLang="ja-JP" dirty="0"/>
          </a:p>
          <a:p>
            <a:r>
              <a:rPr lang="ja-JP" altLang="en-US" dirty="0"/>
              <a:t>パイロット信号と</a:t>
            </a:r>
            <a:br>
              <a:rPr lang="en-US" altLang="ja-JP" dirty="0"/>
            </a:br>
            <a:r>
              <a:rPr lang="ja-JP" altLang="en-US" dirty="0"/>
              <a:t>サブキャリアの比が</a:t>
            </a:r>
            <a:r>
              <a:rPr lang="en-US" altLang="ja-JP" dirty="0"/>
              <a:t>2:1</a:t>
            </a:r>
          </a:p>
        </p:txBody>
      </p:sp>
      <p:sp>
        <p:nvSpPr>
          <p:cNvPr id="4" name="テキスト プレースホルダー 3">
            <a:extLst>
              <a:ext uri="{FF2B5EF4-FFF2-40B4-BE49-F238E27FC236}">
                <a16:creationId xmlns:a16="http://schemas.microsoft.com/office/drawing/2014/main" id="{4B2E8345-DECA-A195-1990-3E3E788B6C85}"/>
              </a:ext>
            </a:extLst>
          </p:cNvPr>
          <p:cNvSpPr>
            <a:spLocks noGrp="1"/>
          </p:cNvSpPr>
          <p:nvPr>
            <p:ph type="body" sz="quarter" idx="11"/>
          </p:nvPr>
        </p:nvSpPr>
        <p:spPr/>
        <p:txBody>
          <a:bodyPr>
            <a:normAutofit fontScale="92500" lnSpcReduction="20000"/>
          </a:bodyPr>
          <a:lstStyle/>
          <a:p>
            <a:r>
              <a:rPr kumimoji="1" lang="ja-JP" altLang="en-US" dirty="0"/>
              <a:t>実験結果</a:t>
            </a:r>
          </a:p>
        </p:txBody>
      </p:sp>
      <p:pic>
        <p:nvPicPr>
          <p:cNvPr id="6" name="図 5" descr="グラフ, ヒストグラム&#10;&#10;AI によって生成されたコンテンツは間違っている可能性があります。">
            <a:extLst>
              <a:ext uri="{FF2B5EF4-FFF2-40B4-BE49-F238E27FC236}">
                <a16:creationId xmlns:a16="http://schemas.microsoft.com/office/drawing/2014/main" id="{131ADE31-757A-CBC5-4C7E-D5F203B32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4469" y="982718"/>
            <a:ext cx="7637531" cy="5728148"/>
          </a:xfrm>
          <a:prstGeom prst="rect">
            <a:avLst/>
          </a:prstGeom>
        </p:spPr>
      </p:pic>
    </p:spTree>
    <p:extLst>
      <p:ext uri="{BB962C8B-B14F-4D97-AF65-F5344CB8AC3E}">
        <p14:creationId xmlns:p14="http://schemas.microsoft.com/office/powerpoint/2010/main" val="874984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BB2AC-E95A-8032-2593-49171B462ED8}"/>
              </a:ext>
            </a:extLst>
          </p:cNvPr>
          <p:cNvSpPr>
            <a:spLocks noGrp="1"/>
          </p:cNvSpPr>
          <p:nvPr>
            <p:ph type="title"/>
          </p:nvPr>
        </p:nvSpPr>
        <p:spPr/>
        <p:txBody>
          <a:bodyPr/>
          <a:lstStyle/>
          <a:p>
            <a:r>
              <a:rPr kumimoji="1" lang="ja-JP" altLang="en-US" dirty="0"/>
              <a:t>シンボル時間</a:t>
            </a:r>
            <a:r>
              <a:rPr lang="ja-JP" altLang="en-US" dirty="0"/>
              <a:t>の約</a:t>
            </a:r>
            <a:r>
              <a:rPr lang="en-US" altLang="ja-JP" dirty="0">
                <a:solidFill>
                  <a:schemeClr val="accent2"/>
                </a:solidFill>
              </a:rPr>
              <a:t>3~14%</a:t>
            </a:r>
            <a:r>
              <a:rPr lang="ja-JP" altLang="en-US" dirty="0"/>
              <a:t>で演算可能</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ACAD551-325E-4F2E-1DAB-A8B928B8F2E2}"/>
                  </a:ext>
                </a:extLst>
              </p:cNvPr>
              <p:cNvSpPr>
                <a:spLocks noGrp="1"/>
              </p:cNvSpPr>
              <p:nvPr>
                <p:ph idx="1"/>
              </p:nvPr>
            </p:nvSpPr>
            <p:spPr/>
            <p:txBody>
              <a:bodyPr/>
              <a:lstStyle/>
              <a:p>
                <a:r>
                  <a:rPr lang="ja-JP" altLang="en-US" dirty="0"/>
                  <a:t>評価はシミュレータ</a:t>
                </a:r>
                <a:r>
                  <a:rPr lang="en-US" altLang="ja-JP" dirty="0"/>
                  <a:t>(Icarus Verilog)</a:t>
                </a:r>
                <a:r>
                  <a:rPr lang="ja-JP" altLang="en-US" dirty="0"/>
                  <a:t>上で実施</a:t>
                </a:r>
                <a:endParaRPr lang="en-US" altLang="ja-JP" dirty="0"/>
              </a:p>
              <a:p>
                <a:r>
                  <a:rPr lang="ja-JP" altLang="en-US" dirty="0"/>
                  <a:t>シンボル長</a:t>
                </a:r>
                <a:r>
                  <a:rPr lang="en-US" altLang="ja-JP" dirty="0"/>
                  <a:t>21.3ms</a:t>
                </a:r>
                <a:r>
                  <a:rPr lang="ja-JP" altLang="en-US" dirty="0"/>
                  <a:t>の信号を</a:t>
                </a:r>
                <a:r>
                  <a:rPr lang="en-US" altLang="ja-JP" dirty="0"/>
                  <a:t>634</a:t>
                </a:r>
                <a14:m>
                  <m:oMath xmlns:m="http://schemas.openxmlformats.org/officeDocument/2006/math">
                    <m:r>
                      <a:rPr lang="ja-JP" altLang="en-US" i="1" smtClean="0">
                        <a:latin typeface="Cambria Math" panose="02040503050406030204" pitchFamily="18" charset="0"/>
                      </a:rPr>
                      <m:t>𝝁</m:t>
                    </m:r>
                  </m:oMath>
                </a14:m>
                <a:r>
                  <a:rPr lang="en-US" altLang="ja-JP" dirty="0"/>
                  <a:t>s~3.17ms</a:t>
                </a:r>
                <a:r>
                  <a:rPr lang="ja-JP" altLang="en-US" dirty="0"/>
                  <a:t>で復調</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DACAD551-325E-4F2E-1DAB-A8B928B8F2E2}"/>
                  </a:ext>
                </a:extLst>
              </p:cNvPr>
              <p:cNvSpPr>
                <a:spLocks noGrp="1" noRot="1" noChangeAspect="1" noMove="1" noResize="1" noEditPoints="1" noAdjustHandles="1" noChangeArrowheads="1" noChangeShapeType="1" noTextEdit="1"/>
              </p:cNvSpPr>
              <p:nvPr>
                <p:ph idx="1"/>
              </p:nvPr>
            </p:nvSpPr>
            <p:spPr>
              <a:blipFill>
                <a:blip r:embed="rId2"/>
                <a:stretch>
                  <a:fillRect l="-988" t="-800"/>
                </a:stretch>
              </a:blipFill>
            </p:spPr>
            <p:txBody>
              <a:bodyPr/>
              <a:lstStyle/>
              <a:p>
                <a:r>
                  <a:rPr lang="ja-JP" altLang="en-US">
                    <a:noFill/>
                  </a:rPr>
                  <a:t> </a:t>
                </a:r>
              </a:p>
            </p:txBody>
          </p:sp>
        </mc:Fallback>
      </mc:AlternateContent>
      <p:sp>
        <p:nvSpPr>
          <p:cNvPr id="4" name="テキスト プレースホルダー 3">
            <a:extLst>
              <a:ext uri="{FF2B5EF4-FFF2-40B4-BE49-F238E27FC236}">
                <a16:creationId xmlns:a16="http://schemas.microsoft.com/office/drawing/2014/main" id="{4339BC13-2183-591C-C69B-3748C43AF268}"/>
              </a:ext>
            </a:extLst>
          </p:cNvPr>
          <p:cNvSpPr>
            <a:spLocks noGrp="1"/>
          </p:cNvSpPr>
          <p:nvPr>
            <p:ph type="body" sz="quarter" idx="11"/>
          </p:nvPr>
        </p:nvSpPr>
        <p:spPr/>
        <p:txBody>
          <a:bodyPr>
            <a:normAutofit fontScale="92500" lnSpcReduction="20000"/>
          </a:bodyPr>
          <a:lstStyle/>
          <a:p>
            <a:r>
              <a:rPr lang="ja-JP" altLang="en-US" dirty="0"/>
              <a:t>演算時間の評価</a:t>
            </a:r>
            <a:endParaRPr kumimoji="1" lang="ja-JP" altLang="en-US" dirty="0"/>
          </a:p>
        </p:txBody>
      </p:sp>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2AC7F80E-D02A-799D-A4ED-A62D43098935}"/>
                  </a:ext>
                </a:extLst>
              </p:cNvPr>
              <p:cNvGraphicFramePr>
                <a:graphicFrameLocks noGrp="1"/>
              </p:cNvGraphicFramePr>
              <p:nvPr>
                <p:extLst>
                  <p:ext uri="{D42A27DB-BD31-4B8C-83A1-F6EECF244321}">
                    <p14:modId xmlns:p14="http://schemas.microsoft.com/office/powerpoint/2010/main" val="1019965995"/>
                  </p:ext>
                </p:extLst>
              </p:nvPr>
            </p:nvGraphicFramePr>
            <p:xfrm>
              <a:off x="2064917" y="3707387"/>
              <a:ext cx="7746714" cy="2936765"/>
            </p:xfrm>
            <a:graphic>
              <a:graphicData uri="http://schemas.openxmlformats.org/drawingml/2006/table">
                <a:tbl>
                  <a:tblPr firstRow="1" bandRow="1">
                    <a:tableStyleId>{00A15C55-8517-42AA-B614-E9B94910E393}</a:tableStyleId>
                  </a:tblPr>
                  <a:tblGrid>
                    <a:gridCol w="6287784">
                      <a:extLst>
                        <a:ext uri="{9D8B030D-6E8A-4147-A177-3AD203B41FA5}">
                          <a16:colId xmlns:a16="http://schemas.microsoft.com/office/drawing/2014/main" val="3586020985"/>
                        </a:ext>
                      </a:extLst>
                    </a:gridCol>
                    <a:gridCol w="1458930">
                      <a:extLst>
                        <a:ext uri="{9D8B030D-6E8A-4147-A177-3AD203B41FA5}">
                          <a16:colId xmlns:a16="http://schemas.microsoft.com/office/drawing/2014/main" val="4168278769"/>
                        </a:ext>
                      </a:extLst>
                    </a:gridCol>
                  </a:tblGrid>
                  <a:tr h="587353">
                    <a:tc>
                      <a:txBody>
                        <a:bodyPr/>
                        <a:lstStyle/>
                        <a:p>
                          <a:r>
                            <a:rPr kumimoji="1" lang="ja-JP" altLang="en-US" sz="2800" dirty="0"/>
                            <a:t>処理</a:t>
                          </a:r>
                        </a:p>
                      </a:txBody>
                      <a:tcPr/>
                    </a:tc>
                    <a:tc>
                      <a:txBody>
                        <a:bodyPr/>
                        <a:lstStyle/>
                        <a:p>
                          <a:r>
                            <a:rPr kumimoji="1" lang="ja-JP" altLang="en-US" sz="2800" dirty="0"/>
                            <a:t>時間</a:t>
                          </a:r>
                        </a:p>
                      </a:txBody>
                      <a:tcPr/>
                    </a:tc>
                    <a:extLst>
                      <a:ext uri="{0D108BD9-81ED-4DB2-BD59-A6C34878D82A}">
                        <a16:rowId xmlns:a16="http://schemas.microsoft.com/office/drawing/2014/main" val="3704548848"/>
                      </a:ext>
                    </a:extLst>
                  </a:tr>
                  <a:tr h="587353">
                    <a:tc>
                      <a:txBody>
                        <a:bodyPr/>
                        <a:lstStyle/>
                        <a:p>
                          <a:r>
                            <a:rPr kumimoji="1" lang="en-US" altLang="ja-JP" sz="2800" dirty="0"/>
                            <a:t>RAM_ADC</a:t>
                          </a:r>
                          <a:r>
                            <a:rPr kumimoji="1" lang="ja-JP" altLang="en-US" sz="2800" dirty="0"/>
                            <a:t>から</a:t>
                          </a:r>
                          <a:r>
                            <a:rPr kumimoji="1" lang="en-US" altLang="ja-JP" sz="2800" dirty="0"/>
                            <a:t>RAM_FFT</a:t>
                          </a:r>
                          <a:r>
                            <a:rPr kumimoji="1" lang="ja-JP" altLang="en-US" sz="2800" dirty="0"/>
                            <a:t>にデータ転送</a:t>
                          </a:r>
                        </a:p>
                      </a:txBody>
                      <a:tcPr/>
                    </a:tc>
                    <a:tc>
                      <a:txBody>
                        <a:bodyPr/>
                        <a:lstStyle/>
                        <a:p>
                          <a:r>
                            <a:rPr kumimoji="1" lang="en-US" altLang="ja-JP" sz="2800" dirty="0"/>
                            <a:t>42.8</a:t>
                          </a:r>
                          <a14:m>
                            <m:oMath xmlns:m="http://schemas.openxmlformats.org/officeDocument/2006/math">
                              <m:r>
                                <a:rPr kumimoji="1" lang="ja-JP" altLang="en-US" sz="2800" smtClean="0">
                                  <a:latin typeface="Cambria Math" panose="02040503050406030204" pitchFamily="18" charset="0"/>
                                </a:rPr>
                                <m:t>𝜇</m:t>
                              </m:r>
                              <m:r>
                                <a:rPr kumimoji="1" lang="en-US" altLang="ja-JP" sz="2800" b="0" smtClean="0">
                                  <a:latin typeface="Cambria Math" panose="02040503050406030204" pitchFamily="18" charset="0"/>
                                </a:rPr>
                                <m:t>𝑠</m:t>
                              </m:r>
                            </m:oMath>
                          </a14:m>
                          <a:endParaRPr kumimoji="1" lang="ja-JP" altLang="en-US" sz="2800" dirty="0"/>
                        </a:p>
                      </a:txBody>
                      <a:tcPr/>
                    </a:tc>
                    <a:extLst>
                      <a:ext uri="{0D108BD9-81ED-4DB2-BD59-A6C34878D82A}">
                        <a16:rowId xmlns:a16="http://schemas.microsoft.com/office/drawing/2014/main" val="1332072547"/>
                      </a:ext>
                    </a:extLst>
                  </a:tr>
                  <a:tr h="587353">
                    <a:tc>
                      <a:txBody>
                        <a:bodyPr/>
                        <a:lstStyle/>
                        <a:p>
                          <a:r>
                            <a:rPr kumimoji="1" lang="en-US" altLang="ja-JP" sz="2800" dirty="0"/>
                            <a:t>FFT</a:t>
                          </a:r>
                          <a:endParaRPr kumimoji="1" lang="ja-JP" altLang="en-US" sz="2800" dirty="0"/>
                        </a:p>
                      </a:txBody>
                      <a:tcPr/>
                    </a:tc>
                    <a:tc>
                      <a:txBody>
                        <a:bodyPr/>
                        <a:lstStyle/>
                        <a:p>
                          <a:r>
                            <a:rPr kumimoji="1" lang="en-US" altLang="ja-JP" sz="2800" dirty="0"/>
                            <a:t>587</a:t>
                          </a:r>
                          <a14:m>
                            <m:oMath xmlns:m="http://schemas.openxmlformats.org/officeDocument/2006/math">
                              <m:r>
                                <a:rPr kumimoji="1" lang="ja-JP" altLang="en-US" sz="2800" smtClean="0">
                                  <a:latin typeface="Cambria Math" panose="02040503050406030204" pitchFamily="18" charset="0"/>
                                </a:rPr>
                                <m:t>𝜇</m:t>
                              </m:r>
                            </m:oMath>
                          </a14:m>
                          <a:r>
                            <a:rPr kumimoji="1" lang="en-US" altLang="ja-JP" sz="2800" dirty="0"/>
                            <a:t>s</a:t>
                          </a:r>
                          <a:endParaRPr kumimoji="1" lang="ja-JP" altLang="en-US" sz="2800" dirty="0"/>
                        </a:p>
                      </a:txBody>
                      <a:tcPr/>
                    </a:tc>
                    <a:extLst>
                      <a:ext uri="{0D108BD9-81ED-4DB2-BD59-A6C34878D82A}">
                        <a16:rowId xmlns:a16="http://schemas.microsoft.com/office/drawing/2014/main" val="1657600099"/>
                      </a:ext>
                    </a:extLst>
                  </a:tr>
                  <a:tr h="587353">
                    <a:tc>
                      <a:txBody>
                        <a:bodyPr/>
                        <a:lstStyle/>
                        <a:p>
                          <a:r>
                            <a:rPr kumimoji="1" lang="en-US" altLang="ja-JP" sz="2800" dirty="0"/>
                            <a:t>BPSK</a:t>
                          </a:r>
                          <a:r>
                            <a:rPr kumimoji="1" lang="ja-JP" altLang="en-US" sz="2800" dirty="0"/>
                            <a:t>及び符号判定</a:t>
                          </a:r>
                        </a:p>
                      </a:txBody>
                      <a:tcPr/>
                    </a:tc>
                    <a:tc>
                      <a:txBody>
                        <a:bodyPr/>
                        <a:lstStyle/>
                        <a:p>
                          <a:r>
                            <a:rPr kumimoji="1" lang="en-US" altLang="ja-JP" sz="2800" dirty="0"/>
                            <a:t>4.46</a:t>
                          </a:r>
                          <a14:m>
                            <m:oMath xmlns:m="http://schemas.openxmlformats.org/officeDocument/2006/math">
                              <m:r>
                                <a:rPr kumimoji="1" lang="ja-JP" altLang="en-US" sz="2800" smtClean="0">
                                  <a:latin typeface="Cambria Math" panose="02040503050406030204" pitchFamily="18" charset="0"/>
                                </a:rPr>
                                <m:t>𝜇</m:t>
                              </m:r>
                            </m:oMath>
                          </a14:m>
                          <a:r>
                            <a:rPr kumimoji="1" lang="en-US" altLang="ja-JP" sz="2800" dirty="0"/>
                            <a:t>s</a:t>
                          </a:r>
                          <a:endParaRPr kumimoji="1" lang="ja-JP" altLang="en-US" sz="2800" dirty="0"/>
                        </a:p>
                      </a:txBody>
                      <a:tcPr/>
                    </a:tc>
                    <a:extLst>
                      <a:ext uri="{0D108BD9-81ED-4DB2-BD59-A6C34878D82A}">
                        <a16:rowId xmlns:a16="http://schemas.microsoft.com/office/drawing/2014/main" val="635212163"/>
                      </a:ext>
                    </a:extLst>
                  </a:tr>
                  <a:tr h="587353">
                    <a:tc>
                      <a:txBody>
                        <a:bodyPr/>
                        <a:lstStyle/>
                        <a:p>
                          <a:r>
                            <a:rPr kumimoji="1" lang="ja-JP" altLang="en-US" sz="2800" b="1" dirty="0">
                              <a:solidFill>
                                <a:schemeClr val="accent2"/>
                              </a:solidFill>
                            </a:rPr>
                            <a:t>合計</a:t>
                          </a:r>
                        </a:p>
                      </a:txBody>
                      <a:tcPr/>
                    </a:tc>
                    <a:tc>
                      <a:txBody>
                        <a:bodyPr/>
                        <a:lstStyle/>
                        <a:p>
                          <a:r>
                            <a:rPr kumimoji="1" lang="en-US" altLang="ja-JP" sz="2800" b="1" dirty="0">
                              <a:solidFill>
                                <a:schemeClr val="accent2"/>
                              </a:solidFill>
                            </a:rPr>
                            <a:t>634</a:t>
                          </a:r>
                          <a14:m>
                            <m:oMath xmlns:m="http://schemas.openxmlformats.org/officeDocument/2006/math">
                              <m:r>
                                <a:rPr kumimoji="1" lang="ja-JP" altLang="en-US" sz="2800" b="1" i="1" smtClean="0">
                                  <a:solidFill>
                                    <a:schemeClr val="accent2"/>
                                  </a:solidFill>
                                  <a:latin typeface="Cambria Math" panose="02040503050406030204" pitchFamily="18" charset="0"/>
                                </a:rPr>
                                <m:t>𝛍</m:t>
                              </m:r>
                            </m:oMath>
                          </a14:m>
                          <a:r>
                            <a:rPr kumimoji="1" lang="en-US" altLang="ja-JP" sz="2800" b="1" dirty="0">
                              <a:solidFill>
                                <a:schemeClr val="accent2"/>
                              </a:solidFill>
                            </a:rPr>
                            <a:t>s</a:t>
                          </a:r>
                          <a:endParaRPr kumimoji="1" lang="ja-JP" altLang="en-US" sz="2800" b="1" dirty="0"/>
                        </a:p>
                      </a:txBody>
                      <a:tcPr/>
                    </a:tc>
                    <a:extLst>
                      <a:ext uri="{0D108BD9-81ED-4DB2-BD59-A6C34878D82A}">
                        <a16:rowId xmlns:a16="http://schemas.microsoft.com/office/drawing/2014/main" val="841469583"/>
                      </a:ext>
                    </a:extLst>
                  </a:tr>
                </a:tbl>
              </a:graphicData>
            </a:graphic>
          </p:graphicFrame>
        </mc:Choice>
        <mc:Fallback xmlns="">
          <p:graphicFrame>
            <p:nvGraphicFramePr>
              <p:cNvPr id="5" name="表 4">
                <a:extLst>
                  <a:ext uri="{FF2B5EF4-FFF2-40B4-BE49-F238E27FC236}">
                    <a16:creationId xmlns:a16="http://schemas.microsoft.com/office/drawing/2014/main" id="{2AC7F80E-D02A-799D-A4ED-A62D43098935}"/>
                  </a:ext>
                </a:extLst>
              </p:cNvPr>
              <p:cNvGraphicFramePr>
                <a:graphicFrameLocks noGrp="1"/>
              </p:cNvGraphicFramePr>
              <p:nvPr>
                <p:extLst>
                  <p:ext uri="{D42A27DB-BD31-4B8C-83A1-F6EECF244321}">
                    <p14:modId xmlns:p14="http://schemas.microsoft.com/office/powerpoint/2010/main" val="1019965995"/>
                  </p:ext>
                </p:extLst>
              </p:nvPr>
            </p:nvGraphicFramePr>
            <p:xfrm>
              <a:off x="2064917" y="3707387"/>
              <a:ext cx="7746714" cy="2936765"/>
            </p:xfrm>
            <a:graphic>
              <a:graphicData uri="http://schemas.openxmlformats.org/drawingml/2006/table">
                <a:tbl>
                  <a:tblPr firstRow="1" bandRow="1">
                    <a:tableStyleId>{00A15C55-8517-42AA-B614-E9B94910E393}</a:tableStyleId>
                  </a:tblPr>
                  <a:tblGrid>
                    <a:gridCol w="6287784">
                      <a:extLst>
                        <a:ext uri="{9D8B030D-6E8A-4147-A177-3AD203B41FA5}">
                          <a16:colId xmlns:a16="http://schemas.microsoft.com/office/drawing/2014/main" val="3586020985"/>
                        </a:ext>
                      </a:extLst>
                    </a:gridCol>
                    <a:gridCol w="1458930">
                      <a:extLst>
                        <a:ext uri="{9D8B030D-6E8A-4147-A177-3AD203B41FA5}">
                          <a16:colId xmlns:a16="http://schemas.microsoft.com/office/drawing/2014/main" val="4168278769"/>
                        </a:ext>
                      </a:extLst>
                    </a:gridCol>
                  </a:tblGrid>
                  <a:tr h="587353">
                    <a:tc>
                      <a:txBody>
                        <a:bodyPr/>
                        <a:lstStyle/>
                        <a:p>
                          <a:r>
                            <a:rPr kumimoji="1" lang="ja-JP" altLang="en-US" sz="2800" dirty="0" smtClean="0"/>
                            <a:t>処理</a:t>
                          </a:r>
                          <a:endParaRPr kumimoji="1" lang="ja-JP" altLang="en-US" sz="2800" dirty="0"/>
                        </a:p>
                      </a:txBody>
                      <a:tcPr/>
                    </a:tc>
                    <a:tc>
                      <a:txBody>
                        <a:bodyPr/>
                        <a:lstStyle/>
                        <a:p>
                          <a:r>
                            <a:rPr kumimoji="1" lang="ja-JP" altLang="en-US" sz="2800" dirty="0"/>
                            <a:t>時間</a:t>
                          </a:r>
                        </a:p>
                      </a:txBody>
                      <a:tcPr/>
                    </a:tc>
                    <a:extLst>
                      <a:ext uri="{0D108BD9-81ED-4DB2-BD59-A6C34878D82A}">
                        <a16:rowId xmlns:a16="http://schemas.microsoft.com/office/drawing/2014/main" val="3704548848"/>
                      </a:ext>
                    </a:extLst>
                  </a:tr>
                  <a:tr h="587353">
                    <a:tc>
                      <a:txBody>
                        <a:bodyPr/>
                        <a:lstStyle/>
                        <a:p>
                          <a:r>
                            <a:rPr kumimoji="1" lang="en-US" altLang="ja-JP" sz="2800" dirty="0"/>
                            <a:t>RAM_ADC</a:t>
                          </a:r>
                          <a:r>
                            <a:rPr kumimoji="1" lang="ja-JP" altLang="en-US" sz="2800" dirty="0"/>
                            <a:t>から</a:t>
                          </a:r>
                          <a:r>
                            <a:rPr kumimoji="1" lang="en-US" altLang="ja-JP" sz="2800" dirty="0"/>
                            <a:t>RAM_FFT</a:t>
                          </a:r>
                          <a:r>
                            <a:rPr kumimoji="1" lang="ja-JP" altLang="en-US" sz="2800" dirty="0"/>
                            <a:t>にデータ転送</a:t>
                          </a:r>
                        </a:p>
                      </a:txBody>
                      <a:tcPr/>
                    </a:tc>
                    <a:tc>
                      <a:txBody>
                        <a:bodyPr/>
                        <a:lstStyle/>
                        <a:p>
                          <a:endParaRPr lang="ja-JP"/>
                        </a:p>
                      </a:txBody>
                      <a:tcPr>
                        <a:blipFill>
                          <a:blip r:embed="rId3"/>
                          <a:stretch>
                            <a:fillRect l="-430417" t="-108247" r="-1667" b="-316495"/>
                          </a:stretch>
                        </a:blipFill>
                      </a:tcPr>
                    </a:tc>
                    <a:extLst>
                      <a:ext uri="{0D108BD9-81ED-4DB2-BD59-A6C34878D82A}">
                        <a16:rowId xmlns:a16="http://schemas.microsoft.com/office/drawing/2014/main" val="1332072547"/>
                      </a:ext>
                    </a:extLst>
                  </a:tr>
                  <a:tr h="587353">
                    <a:tc>
                      <a:txBody>
                        <a:bodyPr/>
                        <a:lstStyle/>
                        <a:p>
                          <a:r>
                            <a:rPr kumimoji="1" lang="en-US" altLang="ja-JP" sz="2800" dirty="0"/>
                            <a:t>FFT</a:t>
                          </a:r>
                          <a:endParaRPr kumimoji="1" lang="ja-JP" altLang="en-US" sz="2800" dirty="0"/>
                        </a:p>
                      </a:txBody>
                      <a:tcPr/>
                    </a:tc>
                    <a:tc>
                      <a:txBody>
                        <a:bodyPr/>
                        <a:lstStyle/>
                        <a:p>
                          <a:endParaRPr lang="ja-JP"/>
                        </a:p>
                      </a:txBody>
                      <a:tcPr>
                        <a:blipFill>
                          <a:blip r:embed="rId3"/>
                          <a:stretch>
                            <a:fillRect l="-430417" t="-210417" r="-1667" b="-219792"/>
                          </a:stretch>
                        </a:blipFill>
                      </a:tcPr>
                    </a:tc>
                    <a:extLst>
                      <a:ext uri="{0D108BD9-81ED-4DB2-BD59-A6C34878D82A}">
                        <a16:rowId xmlns:a16="http://schemas.microsoft.com/office/drawing/2014/main" val="1657600099"/>
                      </a:ext>
                    </a:extLst>
                  </a:tr>
                  <a:tr h="587353">
                    <a:tc>
                      <a:txBody>
                        <a:bodyPr/>
                        <a:lstStyle/>
                        <a:p>
                          <a:r>
                            <a:rPr kumimoji="1" lang="en-US" altLang="ja-JP" sz="2800" dirty="0"/>
                            <a:t>BPSK</a:t>
                          </a:r>
                          <a:r>
                            <a:rPr kumimoji="1" lang="ja-JP" altLang="en-US" sz="2800" dirty="0"/>
                            <a:t>及び符号判定</a:t>
                          </a:r>
                        </a:p>
                      </a:txBody>
                      <a:tcPr/>
                    </a:tc>
                    <a:tc>
                      <a:txBody>
                        <a:bodyPr/>
                        <a:lstStyle/>
                        <a:p>
                          <a:endParaRPr lang="ja-JP"/>
                        </a:p>
                      </a:txBody>
                      <a:tcPr>
                        <a:blipFill>
                          <a:blip r:embed="rId3"/>
                          <a:stretch>
                            <a:fillRect l="-430417" t="-307216" r="-1667" b="-117526"/>
                          </a:stretch>
                        </a:blipFill>
                      </a:tcPr>
                    </a:tc>
                    <a:extLst>
                      <a:ext uri="{0D108BD9-81ED-4DB2-BD59-A6C34878D82A}">
                        <a16:rowId xmlns:a16="http://schemas.microsoft.com/office/drawing/2014/main" val="635212163"/>
                      </a:ext>
                    </a:extLst>
                  </a:tr>
                  <a:tr h="587353">
                    <a:tc>
                      <a:txBody>
                        <a:bodyPr/>
                        <a:lstStyle/>
                        <a:p>
                          <a:r>
                            <a:rPr kumimoji="1" lang="ja-JP" altLang="en-US" sz="2800" b="1" dirty="0">
                              <a:solidFill>
                                <a:schemeClr val="accent2"/>
                              </a:solidFill>
                            </a:rPr>
                            <a:t>合計</a:t>
                          </a:r>
                        </a:p>
                      </a:txBody>
                      <a:tcPr/>
                    </a:tc>
                    <a:tc>
                      <a:txBody>
                        <a:bodyPr/>
                        <a:lstStyle/>
                        <a:p>
                          <a:endParaRPr lang="ja-JP"/>
                        </a:p>
                      </a:txBody>
                      <a:tcPr>
                        <a:blipFill>
                          <a:blip r:embed="rId3"/>
                          <a:stretch>
                            <a:fillRect l="-430417" t="-411458" r="-1667" b="-18750"/>
                          </a:stretch>
                        </a:blipFill>
                      </a:tcPr>
                    </a:tc>
                    <a:extLst>
                      <a:ext uri="{0D108BD9-81ED-4DB2-BD59-A6C34878D82A}">
                        <a16:rowId xmlns:a16="http://schemas.microsoft.com/office/drawing/2014/main" val="841469583"/>
                      </a:ext>
                    </a:extLst>
                  </a:tr>
                </a:tbl>
              </a:graphicData>
            </a:graphic>
          </p:graphicFrame>
        </mc:Fallback>
      </mc:AlternateContent>
    </p:spTree>
    <p:extLst>
      <p:ext uri="{BB962C8B-B14F-4D97-AF65-F5344CB8AC3E}">
        <p14:creationId xmlns:p14="http://schemas.microsoft.com/office/powerpoint/2010/main" val="472685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B3EFC8F-102E-06EB-0EBC-4F28BAA6B44C}"/>
              </a:ext>
            </a:extLst>
          </p:cNvPr>
          <p:cNvSpPr>
            <a:spLocks noGrp="1"/>
          </p:cNvSpPr>
          <p:nvPr>
            <p:ph idx="1"/>
          </p:nvPr>
        </p:nvSpPr>
        <p:spPr>
          <a:xfrm>
            <a:off x="566174" y="1476251"/>
            <a:ext cx="11099800" cy="4572000"/>
          </a:xfrm>
        </p:spPr>
        <p:txBody>
          <a:bodyPr/>
          <a:lstStyle/>
          <a:p>
            <a:r>
              <a:rPr lang="en-US" altLang="ja-JP" dirty="0"/>
              <a:t>FPGA</a:t>
            </a:r>
            <a:r>
              <a:rPr lang="ja-JP" altLang="en-US" dirty="0"/>
              <a:t>のリソースには余裕があり、機能追加が可能</a:t>
            </a:r>
            <a:endParaRPr kumimoji="1" lang="ja-JP" altLang="en-US" dirty="0"/>
          </a:p>
        </p:txBody>
      </p:sp>
      <p:sp>
        <p:nvSpPr>
          <p:cNvPr id="4" name="テキスト プレースホルダー 3">
            <a:extLst>
              <a:ext uri="{FF2B5EF4-FFF2-40B4-BE49-F238E27FC236}">
                <a16:creationId xmlns:a16="http://schemas.microsoft.com/office/drawing/2014/main" id="{E1682608-5917-1232-6A7C-E64CEADC7D5C}"/>
              </a:ext>
            </a:extLst>
          </p:cNvPr>
          <p:cNvSpPr>
            <a:spLocks noGrp="1"/>
          </p:cNvSpPr>
          <p:nvPr>
            <p:ph type="body" sz="quarter" idx="11"/>
          </p:nvPr>
        </p:nvSpPr>
        <p:spPr/>
        <p:txBody>
          <a:bodyPr>
            <a:normAutofit fontScale="92500" lnSpcReduction="20000"/>
          </a:bodyPr>
          <a:lstStyle/>
          <a:p>
            <a:r>
              <a:rPr kumimoji="1" lang="ja-JP" altLang="en-US" dirty="0"/>
              <a:t>使用した</a:t>
            </a:r>
            <a:r>
              <a:rPr kumimoji="1" lang="en-US" altLang="ja-JP" dirty="0"/>
              <a:t>FPGA</a:t>
            </a:r>
            <a:r>
              <a:rPr kumimoji="1" lang="ja-JP" altLang="en-US" dirty="0"/>
              <a:t>のリソース</a:t>
            </a:r>
          </a:p>
        </p:txBody>
      </p:sp>
      <p:graphicFrame>
        <p:nvGraphicFramePr>
          <p:cNvPr id="5" name="表 4">
            <a:extLst>
              <a:ext uri="{FF2B5EF4-FFF2-40B4-BE49-F238E27FC236}">
                <a16:creationId xmlns:a16="http://schemas.microsoft.com/office/drawing/2014/main" id="{B2395AF5-CA16-BAFC-2B6B-995B80885A48}"/>
              </a:ext>
            </a:extLst>
          </p:cNvPr>
          <p:cNvGraphicFramePr>
            <a:graphicFrameLocks noGrp="1"/>
          </p:cNvGraphicFramePr>
          <p:nvPr>
            <p:extLst>
              <p:ext uri="{D42A27DB-BD31-4B8C-83A1-F6EECF244321}">
                <p14:modId xmlns:p14="http://schemas.microsoft.com/office/powerpoint/2010/main" val="2874685663"/>
              </p:ext>
            </p:extLst>
          </p:nvPr>
        </p:nvGraphicFramePr>
        <p:xfrm>
          <a:off x="2064917" y="2496345"/>
          <a:ext cx="7746714" cy="2936765"/>
        </p:xfrm>
        <a:graphic>
          <a:graphicData uri="http://schemas.openxmlformats.org/drawingml/2006/table">
            <a:tbl>
              <a:tblPr firstRow="1" bandRow="1">
                <a:tableStyleId>{00A15C55-8517-42AA-B614-E9B94910E393}</a:tableStyleId>
              </a:tblPr>
              <a:tblGrid>
                <a:gridCol w="3359838">
                  <a:extLst>
                    <a:ext uri="{9D8B030D-6E8A-4147-A177-3AD203B41FA5}">
                      <a16:colId xmlns:a16="http://schemas.microsoft.com/office/drawing/2014/main" val="3586020985"/>
                    </a:ext>
                  </a:extLst>
                </a:gridCol>
                <a:gridCol w="4386876">
                  <a:extLst>
                    <a:ext uri="{9D8B030D-6E8A-4147-A177-3AD203B41FA5}">
                      <a16:colId xmlns:a16="http://schemas.microsoft.com/office/drawing/2014/main" val="4168278769"/>
                    </a:ext>
                  </a:extLst>
                </a:gridCol>
              </a:tblGrid>
              <a:tr h="587353">
                <a:tc>
                  <a:txBody>
                    <a:bodyPr/>
                    <a:lstStyle/>
                    <a:p>
                      <a:r>
                        <a:rPr kumimoji="1" lang="ja-JP" altLang="en-US" sz="2800" dirty="0"/>
                        <a:t>リソース</a:t>
                      </a:r>
                    </a:p>
                  </a:txBody>
                  <a:tcPr/>
                </a:tc>
                <a:tc>
                  <a:txBody>
                    <a:bodyPr/>
                    <a:lstStyle/>
                    <a:p>
                      <a:r>
                        <a:rPr kumimoji="1" lang="ja-JP" altLang="en-US" sz="2800" dirty="0"/>
                        <a:t>使用率</a:t>
                      </a:r>
                    </a:p>
                  </a:txBody>
                  <a:tcPr/>
                </a:tc>
                <a:extLst>
                  <a:ext uri="{0D108BD9-81ED-4DB2-BD59-A6C34878D82A}">
                    <a16:rowId xmlns:a16="http://schemas.microsoft.com/office/drawing/2014/main" val="3704548848"/>
                  </a:ext>
                </a:extLst>
              </a:tr>
              <a:tr h="587353">
                <a:tc>
                  <a:txBody>
                    <a:bodyPr/>
                    <a:lstStyle/>
                    <a:p>
                      <a:r>
                        <a:rPr kumimoji="1" lang="en-US" altLang="ja-JP" sz="2800" dirty="0"/>
                        <a:t>Register</a:t>
                      </a:r>
                      <a:endParaRPr kumimoji="1" lang="ja-JP" altLang="en-US" sz="2800" dirty="0"/>
                    </a:p>
                  </a:txBody>
                  <a:tcPr/>
                </a:tc>
                <a:tc>
                  <a:txBody>
                    <a:bodyPr/>
                    <a:lstStyle/>
                    <a:p>
                      <a:r>
                        <a:rPr kumimoji="1" lang="en-US" altLang="ja-JP" sz="2800" dirty="0"/>
                        <a:t>834 / 6480 (12.9%)</a:t>
                      </a:r>
                      <a:endParaRPr kumimoji="1" lang="ja-JP" altLang="en-US" sz="2800" dirty="0"/>
                    </a:p>
                  </a:txBody>
                  <a:tcPr/>
                </a:tc>
                <a:extLst>
                  <a:ext uri="{0D108BD9-81ED-4DB2-BD59-A6C34878D82A}">
                    <a16:rowId xmlns:a16="http://schemas.microsoft.com/office/drawing/2014/main" val="1332072547"/>
                  </a:ext>
                </a:extLst>
              </a:tr>
              <a:tr h="587353">
                <a:tc>
                  <a:txBody>
                    <a:bodyPr/>
                    <a:lstStyle/>
                    <a:p>
                      <a:r>
                        <a:rPr kumimoji="1" lang="en-US" altLang="ja-JP" sz="2800" dirty="0"/>
                        <a:t>LUT4</a:t>
                      </a:r>
                      <a:endParaRPr kumimoji="1" lang="ja-JP" altLang="en-US" sz="2800" dirty="0"/>
                    </a:p>
                  </a:txBody>
                  <a:tcPr/>
                </a:tc>
                <a:tc>
                  <a:txBody>
                    <a:bodyPr/>
                    <a:lstStyle/>
                    <a:p>
                      <a:r>
                        <a:rPr kumimoji="1" lang="en-US" altLang="ja-JP" sz="2800" dirty="0"/>
                        <a:t>2095 / 8640 (24.2%)</a:t>
                      </a:r>
                      <a:endParaRPr kumimoji="1" lang="ja-JP" altLang="en-US" sz="2800" dirty="0"/>
                    </a:p>
                  </a:txBody>
                  <a:tcPr/>
                </a:tc>
                <a:extLst>
                  <a:ext uri="{0D108BD9-81ED-4DB2-BD59-A6C34878D82A}">
                    <a16:rowId xmlns:a16="http://schemas.microsoft.com/office/drawing/2014/main" val="1657600099"/>
                  </a:ext>
                </a:extLst>
              </a:tr>
              <a:tr h="587353">
                <a:tc>
                  <a:txBody>
                    <a:bodyPr/>
                    <a:lstStyle/>
                    <a:p>
                      <a:r>
                        <a:rPr kumimoji="1" lang="en-US" altLang="ja-JP" sz="2800" dirty="0"/>
                        <a:t>16Kbit BSRAM</a:t>
                      </a:r>
                      <a:endParaRPr kumimoji="1" lang="ja-JP" altLang="en-US" sz="2800" dirty="0"/>
                    </a:p>
                  </a:txBody>
                  <a:tcPr/>
                </a:tc>
                <a:tc>
                  <a:txBody>
                    <a:bodyPr/>
                    <a:lstStyle/>
                    <a:p>
                      <a:r>
                        <a:rPr kumimoji="1" lang="en-US" altLang="ja-JP" sz="2800" dirty="0"/>
                        <a:t>8 / 26 (30.8%)</a:t>
                      </a:r>
                      <a:endParaRPr kumimoji="1" lang="ja-JP" altLang="en-US" sz="2800" dirty="0"/>
                    </a:p>
                  </a:txBody>
                  <a:tcPr/>
                </a:tc>
                <a:extLst>
                  <a:ext uri="{0D108BD9-81ED-4DB2-BD59-A6C34878D82A}">
                    <a16:rowId xmlns:a16="http://schemas.microsoft.com/office/drawing/2014/main" val="635212163"/>
                  </a:ext>
                </a:extLst>
              </a:tr>
              <a:tr h="587353">
                <a:tc>
                  <a:txBody>
                    <a:bodyPr/>
                    <a:lstStyle/>
                    <a:p>
                      <a:r>
                        <a:rPr kumimoji="1" lang="en-US" altLang="ja-JP" sz="2800" dirty="0"/>
                        <a:t>MULT18X18</a:t>
                      </a:r>
                      <a:endParaRPr kumimoji="1" lang="ja-JP" altLang="en-US" sz="2800" dirty="0"/>
                    </a:p>
                  </a:txBody>
                  <a:tcPr/>
                </a:tc>
                <a:tc>
                  <a:txBody>
                    <a:bodyPr/>
                    <a:lstStyle/>
                    <a:p>
                      <a:r>
                        <a:rPr kumimoji="1" lang="en-US" altLang="ja-JP" sz="2800" dirty="0"/>
                        <a:t>8 / 20 (40%)</a:t>
                      </a:r>
                      <a:endParaRPr kumimoji="1" lang="ja-JP" altLang="en-US" sz="2800" dirty="0"/>
                    </a:p>
                  </a:txBody>
                  <a:tcPr/>
                </a:tc>
                <a:extLst>
                  <a:ext uri="{0D108BD9-81ED-4DB2-BD59-A6C34878D82A}">
                    <a16:rowId xmlns:a16="http://schemas.microsoft.com/office/drawing/2014/main" val="841469583"/>
                  </a:ext>
                </a:extLst>
              </a:tr>
            </a:tbl>
          </a:graphicData>
        </a:graphic>
      </p:graphicFrame>
    </p:spTree>
    <p:extLst>
      <p:ext uri="{BB962C8B-B14F-4D97-AF65-F5344CB8AC3E}">
        <p14:creationId xmlns:p14="http://schemas.microsoft.com/office/powerpoint/2010/main" val="183608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7EBE23-1DDE-1B5E-E6B0-D35486B98D72}"/>
              </a:ext>
            </a:extLst>
          </p:cNvPr>
          <p:cNvSpPr>
            <a:spLocks noGrp="1"/>
          </p:cNvSpPr>
          <p:nvPr>
            <p:ph idx="1"/>
          </p:nvPr>
        </p:nvSpPr>
        <p:spPr>
          <a:xfrm>
            <a:off x="546100" y="1061156"/>
            <a:ext cx="11469116" cy="5505899"/>
          </a:xfrm>
        </p:spPr>
        <p:txBody>
          <a:bodyPr>
            <a:normAutofit/>
          </a:bodyPr>
          <a:lstStyle/>
          <a:p>
            <a:pPr marL="0" indent="0">
              <a:buNone/>
            </a:pPr>
            <a:r>
              <a:rPr kumimoji="1" lang="ja-JP" altLang="en-US" sz="3200" dirty="0"/>
              <a:t>目標　</a:t>
            </a:r>
            <a:r>
              <a:rPr kumimoji="1" lang="en-US" altLang="ja-JP" sz="3200" dirty="0"/>
              <a:t>FPGA</a:t>
            </a:r>
            <a:r>
              <a:rPr kumimoji="1" lang="ja-JP" altLang="en-US" sz="3200" dirty="0"/>
              <a:t>を用いた</a:t>
            </a:r>
            <a:r>
              <a:rPr kumimoji="1" lang="en-US" altLang="ja-JP" sz="3200" dirty="0"/>
              <a:t>OFDM</a:t>
            </a:r>
            <a:r>
              <a:rPr kumimoji="1" lang="ja-JP" altLang="en-US" sz="3200" dirty="0"/>
              <a:t>のリアルタイム復調器の製作</a:t>
            </a:r>
            <a:endParaRPr kumimoji="1" lang="en-US" altLang="ja-JP" sz="3200" dirty="0"/>
          </a:p>
          <a:p>
            <a:endParaRPr lang="en-US" altLang="ja-JP" b="1" dirty="0">
              <a:solidFill>
                <a:schemeClr val="tx1"/>
              </a:solidFill>
            </a:endParaRPr>
          </a:p>
          <a:p>
            <a:r>
              <a:rPr kumimoji="1" lang="en-US" altLang="ja-JP" b="1" dirty="0">
                <a:solidFill>
                  <a:schemeClr val="tx1"/>
                </a:solidFill>
              </a:rPr>
              <a:t>OFDM</a:t>
            </a:r>
            <a:r>
              <a:rPr kumimoji="1" lang="ja-JP" altLang="en-US" b="1" dirty="0">
                <a:solidFill>
                  <a:schemeClr val="tx1"/>
                </a:solidFill>
              </a:rPr>
              <a:t>信号の復調に成功</a:t>
            </a:r>
            <a:endParaRPr kumimoji="1" lang="en-US" altLang="ja-JP" b="1" dirty="0">
              <a:solidFill>
                <a:schemeClr val="tx1"/>
              </a:solidFill>
            </a:endParaRPr>
          </a:p>
          <a:p>
            <a:r>
              <a:rPr lang="ja-JP" altLang="en-US" dirty="0"/>
              <a:t>シンボル時間の約</a:t>
            </a:r>
            <a:r>
              <a:rPr lang="en-US" altLang="ja-JP" dirty="0"/>
              <a:t>3~14%</a:t>
            </a:r>
            <a:r>
              <a:rPr lang="ja-JP" altLang="en-US" dirty="0"/>
              <a:t>で演算可能</a:t>
            </a:r>
            <a:endParaRPr lang="en-US" altLang="ja-JP" dirty="0"/>
          </a:p>
          <a:p>
            <a:r>
              <a:rPr kumimoji="1" lang="ja-JP" altLang="en-US" b="1" dirty="0">
                <a:solidFill>
                  <a:schemeClr val="tx1"/>
                </a:solidFill>
              </a:rPr>
              <a:t>機能追加を行うリソースが余っている</a:t>
            </a:r>
            <a:endParaRPr kumimoji="1" lang="en-US" altLang="ja-JP" b="1" dirty="0">
              <a:solidFill>
                <a:schemeClr val="tx1"/>
              </a:solidFill>
            </a:endParaRPr>
          </a:p>
          <a:p>
            <a:pPr marL="0" indent="0">
              <a:buNone/>
            </a:pPr>
            <a:endParaRPr lang="en-US" altLang="ja-JP" dirty="0"/>
          </a:p>
          <a:p>
            <a:pPr marL="0" indent="0">
              <a:buNone/>
            </a:pPr>
            <a:r>
              <a:rPr lang="ja-JP" altLang="en-US" sz="3600" dirty="0"/>
              <a:t>→</a:t>
            </a:r>
            <a:r>
              <a:rPr lang="ja-JP" altLang="en-US" sz="3600" dirty="0">
                <a:solidFill>
                  <a:schemeClr val="accent2"/>
                </a:solidFill>
              </a:rPr>
              <a:t>目標を達成できた</a:t>
            </a:r>
            <a:r>
              <a:rPr lang="ja-JP" altLang="en-US" sz="3600" dirty="0"/>
              <a:t>といえる。</a:t>
            </a:r>
            <a:endParaRPr lang="en-US" altLang="ja-JP" sz="3600" dirty="0"/>
          </a:p>
        </p:txBody>
      </p:sp>
      <p:sp>
        <p:nvSpPr>
          <p:cNvPr id="4" name="テキスト プレースホルダー 3">
            <a:extLst>
              <a:ext uri="{FF2B5EF4-FFF2-40B4-BE49-F238E27FC236}">
                <a16:creationId xmlns:a16="http://schemas.microsoft.com/office/drawing/2014/main" id="{F0601735-102B-C1FF-BB65-83F057211B22}"/>
              </a:ext>
            </a:extLst>
          </p:cNvPr>
          <p:cNvSpPr>
            <a:spLocks noGrp="1"/>
          </p:cNvSpPr>
          <p:nvPr>
            <p:ph type="body" sz="quarter" idx="11"/>
          </p:nvPr>
        </p:nvSpPr>
        <p:spPr/>
        <p:txBody>
          <a:bodyPr>
            <a:normAutofit fontScale="92500" lnSpcReduction="20000"/>
          </a:bodyPr>
          <a:lstStyle/>
          <a:p>
            <a:r>
              <a:rPr kumimoji="1" lang="ja-JP" altLang="en-US" dirty="0"/>
              <a:t>考察</a:t>
            </a:r>
          </a:p>
        </p:txBody>
      </p:sp>
    </p:spTree>
    <p:extLst>
      <p:ext uri="{BB962C8B-B14F-4D97-AF65-F5344CB8AC3E}">
        <p14:creationId xmlns:p14="http://schemas.microsoft.com/office/powerpoint/2010/main" val="3190573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AD5C6-47A3-6926-CC76-05BA18888537}"/>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6F2091F-B4EC-B7FB-7404-302D674BE40D}"/>
              </a:ext>
            </a:extLst>
          </p:cNvPr>
          <p:cNvSpPr>
            <a:spLocks noGrp="1"/>
          </p:cNvSpPr>
          <p:nvPr>
            <p:ph idx="1"/>
          </p:nvPr>
        </p:nvSpPr>
        <p:spPr>
          <a:xfrm>
            <a:off x="546100" y="1406979"/>
            <a:ext cx="11099800" cy="5160076"/>
          </a:xfrm>
        </p:spPr>
        <p:txBody>
          <a:bodyPr/>
          <a:lstStyle/>
          <a:p>
            <a:r>
              <a:rPr lang="ja-JP" altLang="en-US" sz="3600" dirty="0"/>
              <a:t>信号を途中から受信したときに対応できない</a:t>
            </a:r>
            <a:endParaRPr lang="en-US" altLang="ja-JP" sz="3600" dirty="0"/>
          </a:p>
          <a:p>
            <a:pPr marL="457200" lvl="1" indent="0">
              <a:buNone/>
            </a:pPr>
            <a:r>
              <a:rPr lang="ja-JP" altLang="en-US" sz="3600" b="1" dirty="0">
                <a:solidFill>
                  <a:schemeClr val="accent2"/>
                </a:solidFill>
              </a:rPr>
              <a:t>→相関を用いた信号の同期</a:t>
            </a:r>
            <a:endParaRPr lang="en-US" altLang="ja-JP" sz="3600" b="1" dirty="0">
              <a:solidFill>
                <a:schemeClr val="accent2"/>
              </a:solidFill>
            </a:endParaRPr>
          </a:p>
          <a:p>
            <a:pPr marL="457200" lvl="1" indent="0">
              <a:buNone/>
            </a:pPr>
            <a:endParaRPr lang="en-US" altLang="ja-JP" sz="3600" b="1" dirty="0">
              <a:solidFill>
                <a:schemeClr val="accent2"/>
              </a:solidFill>
            </a:endParaRPr>
          </a:p>
          <a:p>
            <a:r>
              <a:rPr kumimoji="1" lang="ja-JP" altLang="en-US" sz="3600" dirty="0"/>
              <a:t>伝送路特性の補正を行えていない</a:t>
            </a:r>
            <a:endParaRPr kumimoji="1" lang="en-US" altLang="ja-JP" sz="3600" dirty="0"/>
          </a:p>
          <a:p>
            <a:pPr marL="457200" lvl="1" indent="0">
              <a:buNone/>
            </a:pPr>
            <a:r>
              <a:rPr lang="ja-JP" altLang="en-US" sz="3600" b="1" dirty="0">
                <a:solidFill>
                  <a:schemeClr val="accent2"/>
                </a:solidFill>
              </a:rPr>
              <a:t>→パイロット信号を用いた補正</a:t>
            </a:r>
            <a:endParaRPr lang="en-US" altLang="ja-JP" sz="3600" b="1" dirty="0">
              <a:solidFill>
                <a:schemeClr val="accent2"/>
              </a:solidFill>
            </a:endParaRPr>
          </a:p>
          <a:p>
            <a:endParaRPr lang="en-US" altLang="ja-JP" sz="4000" dirty="0">
              <a:solidFill>
                <a:schemeClr val="accent2"/>
              </a:solidFill>
            </a:endParaRPr>
          </a:p>
          <a:p>
            <a:r>
              <a:rPr lang="ja-JP" altLang="en-US" sz="4000" b="1" dirty="0"/>
              <a:t>実際の流星バースト通信環境での</a:t>
            </a:r>
            <a:r>
              <a:rPr lang="ja-JP" altLang="en-US" sz="4000" dirty="0"/>
              <a:t>検証</a:t>
            </a:r>
            <a:endParaRPr lang="en-US" altLang="ja-JP" sz="4000" b="1" dirty="0"/>
          </a:p>
        </p:txBody>
      </p:sp>
      <p:sp>
        <p:nvSpPr>
          <p:cNvPr id="4" name="テキスト プレースホルダー 3">
            <a:extLst>
              <a:ext uri="{FF2B5EF4-FFF2-40B4-BE49-F238E27FC236}">
                <a16:creationId xmlns:a16="http://schemas.microsoft.com/office/drawing/2014/main" id="{5F28098D-B876-3981-B686-D862CCC4E722}"/>
              </a:ext>
            </a:extLst>
          </p:cNvPr>
          <p:cNvSpPr>
            <a:spLocks noGrp="1"/>
          </p:cNvSpPr>
          <p:nvPr>
            <p:ph type="body" sz="quarter" idx="11"/>
          </p:nvPr>
        </p:nvSpPr>
        <p:spPr/>
        <p:txBody>
          <a:bodyPr>
            <a:normAutofit fontScale="92500" lnSpcReduction="20000"/>
          </a:bodyPr>
          <a:lstStyle/>
          <a:p>
            <a:r>
              <a:rPr kumimoji="1" lang="ja-JP" altLang="en-US" dirty="0"/>
              <a:t>今後の課題</a:t>
            </a:r>
          </a:p>
        </p:txBody>
      </p:sp>
    </p:spTree>
    <p:extLst>
      <p:ext uri="{BB962C8B-B14F-4D97-AF65-F5344CB8AC3E}">
        <p14:creationId xmlns:p14="http://schemas.microsoft.com/office/powerpoint/2010/main" val="2563188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6768981-8C0A-7D25-E0A8-2924F5F98592}"/>
              </a:ext>
            </a:extLst>
          </p:cNvPr>
          <p:cNvSpPr>
            <a:spLocks noGrp="1"/>
          </p:cNvSpPr>
          <p:nvPr>
            <p:ph idx="1"/>
          </p:nvPr>
        </p:nvSpPr>
        <p:spPr>
          <a:xfrm>
            <a:off x="546100" y="1053599"/>
            <a:ext cx="11099800" cy="4572000"/>
          </a:xfrm>
        </p:spPr>
        <p:txBody>
          <a:bodyPr>
            <a:normAutofit/>
          </a:bodyPr>
          <a:lstStyle/>
          <a:p>
            <a:r>
              <a:rPr kumimoji="1" lang="ja-JP" altLang="en-US" sz="3200" dirty="0">
                <a:solidFill>
                  <a:schemeClr val="accent2"/>
                </a:solidFill>
              </a:rPr>
              <a:t>流星</a:t>
            </a:r>
            <a:r>
              <a:rPr lang="ja-JP" altLang="en-US" sz="3200" dirty="0"/>
              <a:t>によって作られる電離気体柱を</a:t>
            </a:r>
            <a:br>
              <a:rPr lang="en-US" altLang="ja-JP" sz="3200" dirty="0"/>
            </a:br>
            <a:r>
              <a:rPr lang="ja-JP" altLang="en-US" sz="3200" dirty="0"/>
              <a:t>反射体として利用する</a:t>
            </a:r>
            <a:r>
              <a:rPr lang="ja-JP" altLang="en-US" sz="3200" dirty="0">
                <a:solidFill>
                  <a:schemeClr val="accent2"/>
                </a:solidFill>
              </a:rPr>
              <a:t>見通し外通信</a:t>
            </a:r>
          </a:p>
        </p:txBody>
      </p:sp>
      <p:sp>
        <p:nvSpPr>
          <p:cNvPr id="4" name="テキスト プレースホルダー 3">
            <a:extLst>
              <a:ext uri="{FF2B5EF4-FFF2-40B4-BE49-F238E27FC236}">
                <a16:creationId xmlns:a16="http://schemas.microsoft.com/office/drawing/2014/main" id="{066757A2-BF0E-1C43-8CBD-D43547FA9B49}"/>
              </a:ext>
            </a:extLst>
          </p:cNvPr>
          <p:cNvSpPr>
            <a:spLocks noGrp="1"/>
          </p:cNvSpPr>
          <p:nvPr>
            <p:ph type="body" sz="quarter" idx="11"/>
          </p:nvPr>
        </p:nvSpPr>
        <p:spPr/>
        <p:txBody>
          <a:bodyPr>
            <a:normAutofit fontScale="92500" lnSpcReduction="20000"/>
          </a:bodyPr>
          <a:lstStyle/>
          <a:p>
            <a:r>
              <a:rPr kumimoji="1" lang="ja-JP" altLang="en-US" dirty="0"/>
              <a:t>流星バースト通信</a:t>
            </a:r>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318" y="2341340"/>
            <a:ext cx="7177364" cy="4516660"/>
          </a:xfrm>
          <a:prstGeom prst="rect">
            <a:avLst/>
          </a:prstGeom>
        </p:spPr>
      </p:pic>
    </p:spTree>
    <p:extLst>
      <p:ext uri="{BB962C8B-B14F-4D97-AF65-F5344CB8AC3E}">
        <p14:creationId xmlns:p14="http://schemas.microsoft.com/office/powerpoint/2010/main" val="722460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19D32B-72C4-B3F1-5D6B-70AF1CBB4EDD}"/>
              </a:ext>
            </a:extLst>
          </p:cNvPr>
          <p:cNvSpPr>
            <a:spLocks noGrp="1"/>
          </p:cNvSpPr>
          <p:nvPr>
            <p:ph type="title"/>
          </p:nvPr>
        </p:nvSpPr>
        <p:spPr>
          <a:xfrm>
            <a:off x="0" y="2865347"/>
            <a:ext cx="12031038" cy="938159"/>
          </a:xfrm>
        </p:spPr>
        <p:txBody>
          <a:bodyPr/>
          <a:lstStyle/>
          <a:p>
            <a:r>
              <a:rPr kumimoji="1" lang="ja-JP" altLang="en-US" sz="6600" dirty="0"/>
              <a:t>ご清聴ありがとうございました</a:t>
            </a:r>
          </a:p>
        </p:txBody>
      </p:sp>
    </p:spTree>
    <p:extLst>
      <p:ext uri="{BB962C8B-B14F-4D97-AF65-F5344CB8AC3E}">
        <p14:creationId xmlns:p14="http://schemas.microsoft.com/office/powerpoint/2010/main" val="3908102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58800" y="1080655"/>
            <a:ext cx="11099800" cy="5504500"/>
          </a:xfrm>
        </p:spPr>
        <p:txBody>
          <a:bodyPr/>
          <a:lstStyle/>
          <a:p>
            <a:r>
              <a:rPr kumimoji="1" lang="en-US" altLang="ja-JP" dirty="0"/>
              <a:t>48kHz</a:t>
            </a:r>
            <a:r>
              <a:rPr kumimoji="1" lang="ja-JP" altLang="en-US" dirty="0"/>
              <a:t>でサンプリング</a:t>
            </a:r>
            <a:endParaRPr kumimoji="1" lang="en-US" altLang="ja-JP" dirty="0"/>
          </a:p>
          <a:p>
            <a:pPr lvl="1"/>
            <a:r>
              <a:rPr lang="ja-JP" altLang="en-US" dirty="0"/>
              <a:t>サンプリング結果は</a:t>
            </a:r>
            <a:r>
              <a:rPr lang="en-US" altLang="ja-JP" dirty="0"/>
              <a:t>RAM_ADC</a:t>
            </a:r>
            <a:r>
              <a:rPr lang="ja-JP" altLang="en-US" dirty="0"/>
              <a:t>に保存</a:t>
            </a:r>
            <a:endParaRPr lang="en-US" altLang="ja-JP" dirty="0"/>
          </a:p>
          <a:p>
            <a:pPr lvl="1"/>
            <a:r>
              <a:rPr kumimoji="1" lang="ja-JP" altLang="en-US" dirty="0"/>
              <a:t>閾値を超えたら信号のスタートとする</a:t>
            </a:r>
            <a:endParaRPr kumimoji="1" lang="en-US" altLang="ja-JP" dirty="0"/>
          </a:p>
          <a:p>
            <a:pPr lvl="1"/>
            <a:r>
              <a:rPr lang="ja-JP" altLang="en-US" dirty="0"/>
              <a:t>スタートから</a:t>
            </a:r>
            <a:r>
              <a:rPr lang="en-US" altLang="ja-JP" dirty="0"/>
              <a:t>1024</a:t>
            </a:r>
            <a:r>
              <a:rPr lang="ja-JP" altLang="en-US" dirty="0"/>
              <a:t>サンプリングしたら</a:t>
            </a:r>
            <a:r>
              <a:rPr lang="en-US" altLang="ja-JP" dirty="0"/>
              <a:t>FFT</a:t>
            </a:r>
            <a:r>
              <a:rPr lang="ja-JP" altLang="en-US" dirty="0"/>
              <a:t>のモードへ移行</a:t>
            </a:r>
            <a:endParaRPr lang="en-US" altLang="ja-JP" dirty="0"/>
          </a:p>
          <a:p>
            <a:r>
              <a:rPr kumimoji="1" lang="en-US" altLang="ja-JP" dirty="0"/>
              <a:t>FFT</a:t>
            </a:r>
          </a:p>
          <a:p>
            <a:pPr lvl="1"/>
            <a:r>
              <a:rPr lang="en-US" altLang="ja-JP" dirty="0"/>
              <a:t>RAM_ADC</a:t>
            </a:r>
            <a:r>
              <a:rPr lang="ja-JP" altLang="en-US" dirty="0"/>
              <a:t>から</a:t>
            </a:r>
            <a:r>
              <a:rPr lang="en-US" altLang="ja-JP" dirty="0"/>
              <a:t>RAM_FFT</a:t>
            </a:r>
            <a:r>
              <a:rPr lang="ja-JP" altLang="en-US" dirty="0"/>
              <a:t>に転送</a:t>
            </a:r>
            <a:endParaRPr lang="en-US" altLang="ja-JP" dirty="0"/>
          </a:p>
          <a:p>
            <a:pPr lvl="1"/>
            <a:r>
              <a:rPr kumimoji="1" lang="ja-JP" altLang="en-US" dirty="0"/>
              <a:t>バタフライ演算器を</a:t>
            </a:r>
            <a:r>
              <a:rPr kumimoji="1" lang="en-US" altLang="ja-JP" dirty="0"/>
              <a:t>2</a:t>
            </a:r>
            <a:r>
              <a:rPr kumimoji="1" lang="ja-JP" altLang="en-US" dirty="0"/>
              <a:t>つ搭載</a:t>
            </a:r>
            <a:endParaRPr kumimoji="1" lang="en-US" altLang="ja-JP" dirty="0"/>
          </a:p>
          <a:p>
            <a:r>
              <a:rPr lang="en-US" altLang="ja-JP" dirty="0"/>
              <a:t>OFDM</a:t>
            </a:r>
            <a:r>
              <a:rPr lang="ja-JP" altLang="en-US" dirty="0"/>
              <a:t>と</a:t>
            </a:r>
            <a:r>
              <a:rPr lang="en-US" altLang="ja-JP" dirty="0"/>
              <a:t>BPSK</a:t>
            </a:r>
          </a:p>
          <a:p>
            <a:pPr lvl="1"/>
            <a:r>
              <a:rPr kumimoji="1" lang="en-US" altLang="ja-JP" dirty="0"/>
              <a:t>0x55</a:t>
            </a:r>
            <a:r>
              <a:rPr kumimoji="1" lang="ja-JP" altLang="en-US" dirty="0"/>
              <a:t>が最初と最後にあれば成功</a:t>
            </a:r>
            <a:endParaRPr kumimoji="1" lang="en-US" altLang="ja-JP" dirty="0"/>
          </a:p>
          <a:p>
            <a:pPr lvl="2"/>
            <a:r>
              <a:rPr lang="ja-JP" altLang="en-US" dirty="0"/>
              <a:t>シリアル通信で結果を出力</a:t>
            </a:r>
            <a:endParaRPr lang="en-US" altLang="ja-JP" dirty="0"/>
          </a:p>
          <a:p>
            <a:pPr lvl="1"/>
            <a:r>
              <a:rPr kumimoji="1" lang="en-US" altLang="ja-JP" dirty="0"/>
              <a:t>0x55</a:t>
            </a:r>
            <a:r>
              <a:rPr kumimoji="1" lang="ja-JP" altLang="en-US" dirty="0"/>
              <a:t>がなければシフトしてリトライ</a:t>
            </a:r>
          </a:p>
        </p:txBody>
      </p:sp>
      <p:sp>
        <p:nvSpPr>
          <p:cNvPr id="4" name="テキスト プレースホルダー 3"/>
          <p:cNvSpPr>
            <a:spLocks noGrp="1"/>
          </p:cNvSpPr>
          <p:nvPr>
            <p:ph type="body" sz="quarter" idx="11"/>
          </p:nvPr>
        </p:nvSpPr>
        <p:spPr/>
        <p:txBody>
          <a:bodyPr>
            <a:normAutofit fontScale="92500" lnSpcReduction="20000"/>
          </a:bodyPr>
          <a:lstStyle/>
          <a:p>
            <a:r>
              <a:rPr kumimoji="1" lang="en-US" altLang="ja-JP" dirty="0"/>
              <a:t>FPGA</a:t>
            </a:r>
            <a:r>
              <a:rPr kumimoji="1" lang="ja-JP" altLang="en-US" dirty="0"/>
              <a:t>の復調アルゴリズム</a:t>
            </a:r>
          </a:p>
        </p:txBody>
      </p:sp>
    </p:spTree>
    <p:extLst>
      <p:ext uri="{BB962C8B-B14F-4D97-AF65-F5344CB8AC3E}">
        <p14:creationId xmlns:p14="http://schemas.microsoft.com/office/powerpoint/2010/main" val="44261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822C0C3D-A63C-7533-DBB8-FF4679440536}"/>
              </a:ext>
            </a:extLst>
          </p:cNvPr>
          <p:cNvSpPr>
            <a:spLocks noGrp="1"/>
          </p:cNvSpPr>
          <p:nvPr>
            <p:ph type="body" sz="quarter" idx="11"/>
          </p:nvPr>
        </p:nvSpPr>
        <p:spPr/>
        <p:txBody>
          <a:bodyPr>
            <a:normAutofit fontScale="92500" lnSpcReduction="20000"/>
          </a:bodyPr>
          <a:lstStyle/>
          <a:p>
            <a:r>
              <a:rPr lang="ja-JP" altLang="en-US" dirty="0"/>
              <a:t>時間領域と周波数領域の関係性</a:t>
            </a:r>
            <a:endParaRPr kumimoji="1" lang="ja-JP" altLang="en-US" dirty="0"/>
          </a:p>
        </p:txBody>
      </p:sp>
      <p:sp>
        <p:nvSpPr>
          <p:cNvPr id="8" name="コンテンツ プレースホルダー 2">
            <a:extLst>
              <a:ext uri="{FF2B5EF4-FFF2-40B4-BE49-F238E27FC236}">
                <a16:creationId xmlns:a16="http://schemas.microsoft.com/office/drawing/2014/main" id="{923216DA-3348-507B-2BF9-D70364608D07}"/>
              </a:ext>
            </a:extLst>
          </p:cNvPr>
          <p:cNvSpPr txBox="1">
            <a:spLocks/>
          </p:cNvSpPr>
          <p:nvPr/>
        </p:nvSpPr>
        <p:spPr>
          <a:xfrm>
            <a:off x="1955475" y="4573504"/>
            <a:ext cx="1282701" cy="463517"/>
          </a:xfrm>
          <a:prstGeom prst="rect">
            <a:avLst/>
          </a:prstGeom>
        </p:spPr>
        <p:txBody>
          <a:bodyPr vert="horz" lIns="91440" tIns="45720" rIns="91440" bIns="45720" rtlCol="0">
            <a:normAutofit fontScale="92500" lnSpcReduction="20000"/>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データ</a:t>
            </a:r>
            <a:endParaRPr lang="en-US" altLang="ja-JP" dirty="0"/>
          </a:p>
        </p:txBody>
      </p:sp>
      <p:sp>
        <p:nvSpPr>
          <p:cNvPr id="10" name="コンテンツ プレースホルダー 2">
            <a:extLst>
              <a:ext uri="{FF2B5EF4-FFF2-40B4-BE49-F238E27FC236}">
                <a16:creationId xmlns:a16="http://schemas.microsoft.com/office/drawing/2014/main" id="{2C7B6DFC-0001-2B12-ABDB-E850E69A93D8}"/>
              </a:ext>
            </a:extLst>
          </p:cNvPr>
          <p:cNvSpPr txBox="1">
            <a:spLocks/>
          </p:cNvSpPr>
          <p:nvPr/>
        </p:nvSpPr>
        <p:spPr>
          <a:xfrm>
            <a:off x="4361118" y="4499375"/>
            <a:ext cx="1489292" cy="592241"/>
          </a:xfrm>
          <a:prstGeom prst="rect">
            <a:avLst/>
          </a:prstGeom>
        </p:spPr>
        <p:txBody>
          <a:bodyPr vert="horz" lIns="91440" tIns="45720" rIns="91440" bIns="45720" rtlCol="0">
            <a:normAutofit/>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送信</a:t>
            </a:r>
            <a:endParaRPr lang="en-US" altLang="ja-JP" dirty="0"/>
          </a:p>
        </p:txBody>
      </p:sp>
      <p:sp>
        <p:nvSpPr>
          <p:cNvPr id="13" name="コンテンツ プレースホルダー 2">
            <a:extLst>
              <a:ext uri="{FF2B5EF4-FFF2-40B4-BE49-F238E27FC236}">
                <a16:creationId xmlns:a16="http://schemas.microsoft.com/office/drawing/2014/main" id="{ED9803BA-B4F4-4169-5466-42784431573A}"/>
              </a:ext>
            </a:extLst>
          </p:cNvPr>
          <p:cNvSpPr txBox="1">
            <a:spLocks/>
          </p:cNvSpPr>
          <p:nvPr/>
        </p:nvSpPr>
        <p:spPr>
          <a:xfrm>
            <a:off x="6337223" y="4478230"/>
            <a:ext cx="930052" cy="592241"/>
          </a:xfrm>
          <a:prstGeom prst="rect">
            <a:avLst/>
          </a:prstGeom>
        </p:spPr>
        <p:txBody>
          <a:bodyPr vert="horz" lIns="91440" tIns="45720" rIns="91440" bIns="45720" rtlCol="0">
            <a:normAutofit/>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受信</a:t>
            </a:r>
            <a:endParaRPr lang="en-US" altLang="ja-JP" dirty="0"/>
          </a:p>
        </p:txBody>
      </p:sp>
      <p:sp>
        <p:nvSpPr>
          <p:cNvPr id="14" name="コンテンツ プレースホルダー 2">
            <a:extLst>
              <a:ext uri="{FF2B5EF4-FFF2-40B4-BE49-F238E27FC236}">
                <a16:creationId xmlns:a16="http://schemas.microsoft.com/office/drawing/2014/main" id="{CA9D2183-A550-D7B0-2989-A12F9294985D}"/>
              </a:ext>
            </a:extLst>
          </p:cNvPr>
          <p:cNvSpPr txBox="1">
            <a:spLocks/>
          </p:cNvSpPr>
          <p:nvPr/>
        </p:nvSpPr>
        <p:spPr>
          <a:xfrm>
            <a:off x="8314539" y="4573504"/>
            <a:ext cx="1282701" cy="463517"/>
          </a:xfrm>
          <a:prstGeom prst="rect">
            <a:avLst/>
          </a:prstGeom>
        </p:spPr>
        <p:txBody>
          <a:bodyPr vert="horz" lIns="91440" tIns="45720" rIns="91440" bIns="45720" rtlCol="0">
            <a:normAutofit fontScale="92500" lnSpcReduction="20000"/>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データ</a:t>
            </a:r>
            <a:endParaRPr lang="en-US" altLang="ja-JP" dirty="0"/>
          </a:p>
        </p:txBody>
      </p:sp>
      <p:sp>
        <p:nvSpPr>
          <p:cNvPr id="15" name="矢印: 下 14">
            <a:extLst>
              <a:ext uri="{FF2B5EF4-FFF2-40B4-BE49-F238E27FC236}">
                <a16:creationId xmlns:a16="http://schemas.microsoft.com/office/drawing/2014/main" id="{E216E2FF-87C6-941B-4E2B-BA8E436DA789}"/>
              </a:ext>
            </a:extLst>
          </p:cNvPr>
          <p:cNvSpPr/>
          <p:nvPr/>
        </p:nvSpPr>
        <p:spPr>
          <a:xfrm rot="16200000">
            <a:off x="5518511" y="4324859"/>
            <a:ext cx="720966" cy="854422"/>
          </a:xfrm>
          <a:prstGeom prst="downArrow">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kumimoji="1" lang="ja-JP" altLang="en-US" dirty="0"/>
          </a:p>
        </p:txBody>
      </p:sp>
      <p:sp>
        <p:nvSpPr>
          <p:cNvPr id="38" name="コンテンツ プレースホルダー 2">
            <a:extLst>
              <a:ext uri="{FF2B5EF4-FFF2-40B4-BE49-F238E27FC236}">
                <a16:creationId xmlns:a16="http://schemas.microsoft.com/office/drawing/2014/main" id="{EF7FCCBC-1B3C-49B1-3D27-40DAD591ABC8}"/>
              </a:ext>
            </a:extLst>
          </p:cNvPr>
          <p:cNvSpPr txBox="1">
            <a:spLocks/>
          </p:cNvSpPr>
          <p:nvPr/>
        </p:nvSpPr>
        <p:spPr>
          <a:xfrm>
            <a:off x="1947240" y="5318927"/>
            <a:ext cx="1842067" cy="785330"/>
          </a:xfrm>
          <a:prstGeom prst="rect">
            <a:avLst/>
          </a:prstGeom>
          <a:solidFill>
            <a:schemeClr val="accent2"/>
          </a:solidFill>
        </p:spPr>
        <p:txBody>
          <a:bodyPr vert="horz" lIns="91440" tIns="45720" rIns="91440" bIns="45720" rtlCol="0">
            <a:normAutofit fontScale="92500"/>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bg1"/>
                </a:solidFill>
              </a:rPr>
              <a:t>周波数領域</a:t>
            </a:r>
            <a:endParaRPr lang="en-US" altLang="ja-JP" dirty="0">
              <a:solidFill>
                <a:schemeClr val="bg1"/>
              </a:solidFill>
            </a:endParaRPr>
          </a:p>
        </p:txBody>
      </p:sp>
      <p:sp>
        <p:nvSpPr>
          <p:cNvPr id="40" name="コンテンツ プレースホルダー 2">
            <a:extLst>
              <a:ext uri="{FF2B5EF4-FFF2-40B4-BE49-F238E27FC236}">
                <a16:creationId xmlns:a16="http://schemas.microsoft.com/office/drawing/2014/main" id="{332243A3-D5F7-1299-42D6-CDC065060B91}"/>
              </a:ext>
            </a:extLst>
          </p:cNvPr>
          <p:cNvSpPr txBox="1">
            <a:spLocks/>
          </p:cNvSpPr>
          <p:nvPr/>
        </p:nvSpPr>
        <p:spPr>
          <a:xfrm>
            <a:off x="3789307" y="5317737"/>
            <a:ext cx="3925164" cy="785331"/>
          </a:xfrm>
          <a:prstGeom prst="rect">
            <a:avLst/>
          </a:prstGeom>
          <a:solidFill>
            <a:schemeClr val="accent1"/>
          </a:solidFill>
        </p:spPr>
        <p:txBody>
          <a:bodyPr vert="horz" lIns="91440" tIns="45720" rIns="91440" bIns="45720" rtlCol="0">
            <a:normAutofit/>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bg1"/>
                </a:solidFill>
              </a:rPr>
              <a:t>時間領域</a:t>
            </a:r>
            <a:endParaRPr lang="en-US" altLang="ja-JP" dirty="0">
              <a:solidFill>
                <a:schemeClr val="bg1"/>
              </a:solidFill>
            </a:endParaRPr>
          </a:p>
        </p:txBody>
      </p:sp>
      <p:sp>
        <p:nvSpPr>
          <p:cNvPr id="17" name="コンテンツ プレースホルダー 2">
            <a:extLst>
              <a:ext uri="{FF2B5EF4-FFF2-40B4-BE49-F238E27FC236}">
                <a16:creationId xmlns:a16="http://schemas.microsoft.com/office/drawing/2014/main" id="{F362780E-262F-E490-9D6B-FB59BE9F11AA}"/>
              </a:ext>
            </a:extLst>
          </p:cNvPr>
          <p:cNvSpPr txBox="1">
            <a:spLocks/>
          </p:cNvSpPr>
          <p:nvPr/>
        </p:nvSpPr>
        <p:spPr>
          <a:xfrm>
            <a:off x="3315942" y="4006256"/>
            <a:ext cx="1045176" cy="463517"/>
          </a:xfrm>
          <a:prstGeom prst="rect">
            <a:avLst/>
          </a:prstGeom>
          <a:solidFill>
            <a:schemeClr val="bg1"/>
          </a:solidFill>
        </p:spPr>
        <p:txBody>
          <a:bodyPr vert="horz" lIns="91440" tIns="45720" rIns="91440" bIns="45720" rtlCol="0">
            <a:normAutofit fontScale="92500" lnSpcReduction="20000"/>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IDFT</a:t>
            </a:r>
          </a:p>
        </p:txBody>
      </p:sp>
      <p:sp>
        <p:nvSpPr>
          <p:cNvPr id="19" name="コンテンツ プレースホルダー 2">
            <a:extLst>
              <a:ext uri="{FF2B5EF4-FFF2-40B4-BE49-F238E27FC236}">
                <a16:creationId xmlns:a16="http://schemas.microsoft.com/office/drawing/2014/main" id="{FDAC8600-44D2-E871-24DF-41100F27ADFB}"/>
              </a:ext>
            </a:extLst>
          </p:cNvPr>
          <p:cNvSpPr txBox="1">
            <a:spLocks/>
          </p:cNvSpPr>
          <p:nvPr/>
        </p:nvSpPr>
        <p:spPr>
          <a:xfrm>
            <a:off x="7374223" y="3937838"/>
            <a:ext cx="1282701" cy="463517"/>
          </a:xfrm>
          <a:prstGeom prst="rect">
            <a:avLst/>
          </a:prstGeom>
          <a:solidFill>
            <a:schemeClr val="bg1"/>
          </a:solidFill>
        </p:spPr>
        <p:txBody>
          <a:bodyPr vert="horz" lIns="91440" tIns="45720" rIns="91440" bIns="45720" rtlCol="0">
            <a:normAutofit fontScale="92500" lnSpcReduction="20000"/>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DFT</a:t>
            </a:r>
          </a:p>
        </p:txBody>
      </p:sp>
      <p:sp>
        <p:nvSpPr>
          <p:cNvPr id="9" name="矢印: 下 8">
            <a:extLst>
              <a:ext uri="{FF2B5EF4-FFF2-40B4-BE49-F238E27FC236}">
                <a16:creationId xmlns:a16="http://schemas.microsoft.com/office/drawing/2014/main" id="{5F4DB46E-A33D-74B6-6A63-56B5800CF507}"/>
              </a:ext>
            </a:extLst>
          </p:cNvPr>
          <p:cNvSpPr/>
          <p:nvPr/>
        </p:nvSpPr>
        <p:spPr>
          <a:xfrm rot="16200000">
            <a:off x="3455303" y="4354749"/>
            <a:ext cx="720966" cy="854422"/>
          </a:xfrm>
          <a:prstGeom prst="downArrow">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kumimoji="1" lang="ja-JP" altLang="en-US" dirty="0"/>
          </a:p>
        </p:txBody>
      </p:sp>
      <p:sp>
        <p:nvSpPr>
          <p:cNvPr id="16" name="矢印: 下 15">
            <a:extLst>
              <a:ext uri="{FF2B5EF4-FFF2-40B4-BE49-F238E27FC236}">
                <a16:creationId xmlns:a16="http://schemas.microsoft.com/office/drawing/2014/main" id="{74455CEF-F390-E961-C518-6A548645BE00}"/>
              </a:ext>
            </a:extLst>
          </p:cNvPr>
          <p:cNvSpPr/>
          <p:nvPr/>
        </p:nvSpPr>
        <p:spPr>
          <a:xfrm rot="16200000">
            <a:off x="7440951" y="4354749"/>
            <a:ext cx="720966" cy="854422"/>
          </a:xfrm>
          <a:prstGeom prst="downArrow">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kumimoji="1" lang="ja-JP" altLang="en-US" dirty="0"/>
          </a:p>
        </p:txBody>
      </p:sp>
      <p:sp>
        <p:nvSpPr>
          <p:cNvPr id="51" name="コンテンツ プレースホルダー 2">
            <a:extLst>
              <a:ext uri="{FF2B5EF4-FFF2-40B4-BE49-F238E27FC236}">
                <a16:creationId xmlns:a16="http://schemas.microsoft.com/office/drawing/2014/main" id="{F8F74072-0D2D-2F08-D5C1-76349A28DDC4}"/>
              </a:ext>
            </a:extLst>
          </p:cNvPr>
          <p:cNvSpPr txBox="1">
            <a:spLocks/>
          </p:cNvSpPr>
          <p:nvPr/>
        </p:nvSpPr>
        <p:spPr>
          <a:xfrm>
            <a:off x="7714473" y="5323462"/>
            <a:ext cx="1842067" cy="774590"/>
          </a:xfrm>
          <a:prstGeom prst="rect">
            <a:avLst/>
          </a:prstGeom>
          <a:solidFill>
            <a:schemeClr val="accent2"/>
          </a:solidFill>
        </p:spPr>
        <p:txBody>
          <a:bodyPr vert="horz" lIns="91440" tIns="45720" rIns="91440" bIns="45720" rtlCol="0">
            <a:normAutofit fontScale="92500"/>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chemeClr val="bg1"/>
                </a:solidFill>
              </a:rPr>
              <a:t>周波数領域</a:t>
            </a:r>
            <a:endParaRPr lang="en-US" altLang="ja-JP" dirty="0">
              <a:solidFill>
                <a:schemeClr val="bg1"/>
              </a:solidFill>
            </a:endParaRPr>
          </a:p>
        </p:txBody>
      </p:sp>
    </p:spTree>
    <p:extLst>
      <p:ext uri="{BB962C8B-B14F-4D97-AF65-F5344CB8AC3E}">
        <p14:creationId xmlns:p14="http://schemas.microsoft.com/office/powerpoint/2010/main" val="1876636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テキスト ボックス 26"/>
          <p:cNvSpPr txBox="1"/>
          <p:nvPr/>
        </p:nvSpPr>
        <p:spPr>
          <a:xfrm>
            <a:off x="1169530" y="1223242"/>
            <a:ext cx="10476922" cy="5246248"/>
          </a:xfrm>
          <a:prstGeom prst="rect">
            <a:avLst/>
          </a:prstGeom>
          <a:solidFill>
            <a:srgbClr val="FFFFFF"/>
          </a:solidFill>
        </p:spPr>
        <p:txBody>
          <a:bodyPr wrap="square" rtlCol="0">
            <a:spAutoFit/>
          </a:bodyPr>
          <a:lstStyle/>
          <a:p>
            <a:endParaRPr kumimoji="1" lang="ja-JP" altLang="en-US" dirty="0"/>
          </a:p>
        </p:txBody>
      </p:sp>
      <p:sp>
        <p:nvSpPr>
          <p:cNvPr id="4" name="テキスト プレースホルダー 3"/>
          <p:cNvSpPr>
            <a:spLocks noGrp="1"/>
          </p:cNvSpPr>
          <p:nvPr>
            <p:ph type="body" sz="quarter" idx="11"/>
          </p:nvPr>
        </p:nvSpPr>
        <p:spPr/>
        <p:txBody>
          <a:bodyPr>
            <a:normAutofit fontScale="92500" lnSpcReduction="20000"/>
          </a:bodyPr>
          <a:lstStyle/>
          <a:p>
            <a:r>
              <a:rPr kumimoji="1" lang="en-US" altLang="ja-JP" dirty="0"/>
              <a:t>BPSK</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3783" y="2316919"/>
            <a:ext cx="5034208" cy="3775656"/>
          </a:xfrm>
          <a:prstGeom prst="rect">
            <a:avLst/>
          </a:prstGeom>
        </p:spPr>
      </p:pic>
      <p:sp>
        <p:nvSpPr>
          <p:cNvPr id="7" name="テキスト ボックス 6"/>
          <p:cNvSpPr txBox="1"/>
          <p:nvPr/>
        </p:nvSpPr>
        <p:spPr>
          <a:xfrm>
            <a:off x="1993392" y="2024531"/>
            <a:ext cx="412292" cy="584775"/>
          </a:xfrm>
          <a:prstGeom prst="rect">
            <a:avLst/>
          </a:prstGeom>
          <a:noFill/>
        </p:spPr>
        <p:txBody>
          <a:bodyPr wrap="none" rtlCol="0">
            <a:spAutoFit/>
          </a:bodyPr>
          <a:lstStyle/>
          <a:p>
            <a:r>
              <a:rPr kumimoji="1" lang="en-US" altLang="ja-JP" sz="3200" dirty="0">
                <a:latin typeface="+mn-ea"/>
              </a:rPr>
              <a:t>1</a:t>
            </a:r>
            <a:endParaRPr kumimoji="1" lang="ja-JP" altLang="en-US" sz="3200" dirty="0">
              <a:latin typeface="+mn-ea"/>
            </a:endParaRPr>
          </a:p>
        </p:txBody>
      </p:sp>
      <p:sp>
        <p:nvSpPr>
          <p:cNvPr id="8" name="テキスト ボックス 7"/>
          <p:cNvSpPr txBox="1"/>
          <p:nvPr/>
        </p:nvSpPr>
        <p:spPr>
          <a:xfrm>
            <a:off x="4358640" y="2018533"/>
            <a:ext cx="412292" cy="584775"/>
          </a:xfrm>
          <a:prstGeom prst="rect">
            <a:avLst/>
          </a:prstGeom>
          <a:noFill/>
        </p:spPr>
        <p:txBody>
          <a:bodyPr wrap="none" rtlCol="0">
            <a:spAutoFit/>
          </a:bodyPr>
          <a:lstStyle/>
          <a:p>
            <a:r>
              <a:rPr kumimoji="1" lang="en-US" altLang="ja-JP" sz="3200" dirty="0">
                <a:latin typeface="+mn-ea"/>
              </a:rPr>
              <a:t>1</a:t>
            </a:r>
            <a:endParaRPr kumimoji="1" lang="ja-JP" altLang="en-US" sz="3200" dirty="0">
              <a:latin typeface="+mn-ea"/>
            </a:endParaRPr>
          </a:p>
        </p:txBody>
      </p:sp>
      <p:sp>
        <p:nvSpPr>
          <p:cNvPr id="9" name="テキスト ボックス 8"/>
          <p:cNvSpPr txBox="1"/>
          <p:nvPr/>
        </p:nvSpPr>
        <p:spPr>
          <a:xfrm>
            <a:off x="5418785" y="2042480"/>
            <a:ext cx="412292" cy="584775"/>
          </a:xfrm>
          <a:prstGeom prst="rect">
            <a:avLst/>
          </a:prstGeom>
          <a:noFill/>
        </p:spPr>
        <p:txBody>
          <a:bodyPr wrap="none" rtlCol="0">
            <a:spAutoFit/>
          </a:bodyPr>
          <a:lstStyle/>
          <a:p>
            <a:r>
              <a:rPr kumimoji="1" lang="en-US" altLang="ja-JP" sz="3200" dirty="0">
                <a:latin typeface="+mn-ea"/>
              </a:rPr>
              <a:t>1</a:t>
            </a:r>
            <a:endParaRPr kumimoji="1" lang="ja-JP" altLang="en-US" sz="3200" dirty="0">
              <a:latin typeface="+mn-ea"/>
            </a:endParaRPr>
          </a:p>
        </p:txBody>
      </p:sp>
      <p:sp>
        <p:nvSpPr>
          <p:cNvPr id="10" name="テキスト ボックス 9"/>
          <p:cNvSpPr txBox="1"/>
          <p:nvPr/>
        </p:nvSpPr>
        <p:spPr>
          <a:xfrm>
            <a:off x="3053537" y="2018534"/>
            <a:ext cx="412292" cy="584775"/>
          </a:xfrm>
          <a:prstGeom prst="rect">
            <a:avLst/>
          </a:prstGeom>
          <a:noFill/>
        </p:spPr>
        <p:txBody>
          <a:bodyPr wrap="none" rtlCol="0">
            <a:spAutoFit/>
          </a:bodyPr>
          <a:lstStyle/>
          <a:p>
            <a:r>
              <a:rPr kumimoji="1" lang="en-US" altLang="ja-JP" sz="3200" dirty="0">
                <a:latin typeface="+mn-ea"/>
              </a:rPr>
              <a:t>0</a:t>
            </a:r>
            <a:endParaRPr kumimoji="1" lang="ja-JP" altLang="en-US" sz="3200" dirty="0">
              <a:latin typeface="+mn-ea"/>
            </a:endParaRPr>
          </a:p>
        </p:txBody>
      </p:sp>
      <p:cxnSp>
        <p:nvCxnSpPr>
          <p:cNvPr id="12" name="直線コネクタ 11"/>
          <p:cNvCxnSpPr/>
          <p:nvPr/>
        </p:nvCxnSpPr>
        <p:spPr>
          <a:xfrm>
            <a:off x="7498080" y="4021867"/>
            <a:ext cx="325526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直線コネクタ 13"/>
          <p:cNvCxnSpPr/>
          <p:nvPr/>
        </p:nvCxnSpPr>
        <p:spPr>
          <a:xfrm flipV="1">
            <a:off x="9125712" y="2334867"/>
            <a:ext cx="0" cy="3224686"/>
          </a:xfrm>
          <a:prstGeom prst="line">
            <a:avLst/>
          </a:prstGeom>
          <a:ln w="38100"/>
        </p:spPr>
        <p:style>
          <a:lnRef idx="1">
            <a:schemeClr val="dk1"/>
          </a:lnRef>
          <a:fillRef idx="0">
            <a:schemeClr val="dk1"/>
          </a:fillRef>
          <a:effectRef idx="0">
            <a:schemeClr val="dk1"/>
          </a:effectRef>
          <a:fontRef idx="minor">
            <a:schemeClr val="tx1"/>
          </a:fontRef>
        </p:style>
      </p:cxnSp>
      <p:sp>
        <p:nvSpPr>
          <p:cNvPr id="20" name="テキスト ボックス 19"/>
          <p:cNvSpPr txBox="1"/>
          <p:nvPr/>
        </p:nvSpPr>
        <p:spPr>
          <a:xfrm>
            <a:off x="10753344" y="3729479"/>
            <a:ext cx="633315" cy="584775"/>
          </a:xfrm>
          <a:prstGeom prst="rect">
            <a:avLst/>
          </a:prstGeom>
          <a:noFill/>
        </p:spPr>
        <p:txBody>
          <a:bodyPr wrap="none" rtlCol="0">
            <a:spAutoFit/>
          </a:bodyPr>
          <a:lstStyle/>
          <a:p>
            <a:r>
              <a:rPr kumimoji="1" lang="en-US" altLang="ja-JP" sz="3200" dirty="0"/>
              <a:t>Re</a:t>
            </a:r>
            <a:endParaRPr kumimoji="1" lang="ja-JP" altLang="en-US" sz="3200" dirty="0"/>
          </a:p>
        </p:txBody>
      </p:sp>
      <p:sp>
        <p:nvSpPr>
          <p:cNvPr id="21" name="テキスト ボックス 20"/>
          <p:cNvSpPr txBox="1"/>
          <p:nvPr/>
        </p:nvSpPr>
        <p:spPr>
          <a:xfrm>
            <a:off x="8844178" y="1649564"/>
            <a:ext cx="647934" cy="584775"/>
          </a:xfrm>
          <a:prstGeom prst="rect">
            <a:avLst/>
          </a:prstGeom>
          <a:noFill/>
        </p:spPr>
        <p:txBody>
          <a:bodyPr wrap="none" rtlCol="0">
            <a:spAutoFit/>
          </a:bodyPr>
          <a:lstStyle/>
          <a:p>
            <a:r>
              <a:rPr kumimoji="1" lang="en-US" altLang="ja-JP" sz="3200" dirty="0" err="1"/>
              <a:t>Im</a:t>
            </a:r>
            <a:endParaRPr kumimoji="1" lang="ja-JP" altLang="en-US" sz="3200" dirty="0"/>
          </a:p>
        </p:txBody>
      </p:sp>
      <p:sp>
        <p:nvSpPr>
          <p:cNvPr id="22" name="楕円 21"/>
          <p:cNvSpPr/>
          <p:nvPr/>
        </p:nvSpPr>
        <p:spPr>
          <a:xfrm>
            <a:off x="10098269" y="3904866"/>
            <a:ext cx="235065" cy="234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7918089" y="3910993"/>
            <a:ext cx="235065" cy="234000"/>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9713099" y="2769148"/>
            <a:ext cx="1005403" cy="1077218"/>
          </a:xfrm>
          <a:prstGeom prst="rect">
            <a:avLst/>
          </a:prstGeom>
          <a:noFill/>
        </p:spPr>
        <p:txBody>
          <a:bodyPr wrap="none" rtlCol="0">
            <a:spAutoFit/>
          </a:bodyPr>
          <a:lstStyle/>
          <a:p>
            <a:pPr algn="ctr"/>
            <a:r>
              <a:rPr lang="ja-JP" altLang="en-US" sz="3200" dirty="0">
                <a:latin typeface="+mn-ea"/>
              </a:rPr>
              <a:t>符号</a:t>
            </a:r>
            <a:endParaRPr lang="en-US" altLang="ja-JP" sz="3200" dirty="0">
              <a:latin typeface="+mn-ea"/>
            </a:endParaRPr>
          </a:p>
          <a:p>
            <a:pPr algn="ctr"/>
            <a:r>
              <a:rPr lang="en-US" altLang="ja-JP" sz="3200" dirty="0">
                <a:latin typeface="+mn-ea"/>
              </a:rPr>
              <a:t>”1”</a:t>
            </a:r>
            <a:endParaRPr kumimoji="1" lang="ja-JP" altLang="en-US" sz="3200" dirty="0">
              <a:latin typeface="+mn-ea"/>
            </a:endParaRPr>
          </a:p>
        </p:txBody>
      </p:sp>
      <p:sp>
        <p:nvSpPr>
          <p:cNvPr id="26" name="テキスト ボックス 25"/>
          <p:cNvSpPr txBox="1"/>
          <p:nvPr/>
        </p:nvSpPr>
        <p:spPr>
          <a:xfrm>
            <a:off x="7533449" y="2746025"/>
            <a:ext cx="1005403" cy="1077218"/>
          </a:xfrm>
          <a:prstGeom prst="rect">
            <a:avLst/>
          </a:prstGeom>
          <a:noFill/>
        </p:spPr>
        <p:txBody>
          <a:bodyPr wrap="none" rtlCol="0">
            <a:spAutoFit/>
          </a:bodyPr>
          <a:lstStyle/>
          <a:p>
            <a:pPr algn="ctr"/>
            <a:r>
              <a:rPr lang="ja-JP" altLang="en-US" sz="3200" dirty="0">
                <a:latin typeface="+mn-ea"/>
              </a:rPr>
              <a:t>符号</a:t>
            </a:r>
            <a:endParaRPr lang="en-US" altLang="ja-JP" sz="3200" dirty="0">
              <a:latin typeface="+mn-ea"/>
            </a:endParaRPr>
          </a:p>
          <a:p>
            <a:pPr algn="ctr"/>
            <a:r>
              <a:rPr lang="en-US" altLang="ja-JP" sz="3200" dirty="0">
                <a:latin typeface="+mn-ea"/>
              </a:rPr>
              <a:t>”0”</a:t>
            </a:r>
            <a:endParaRPr kumimoji="1" lang="ja-JP" altLang="en-US" sz="3200" dirty="0">
              <a:latin typeface="+mn-ea"/>
            </a:endParaRPr>
          </a:p>
        </p:txBody>
      </p:sp>
    </p:spTree>
    <p:extLst>
      <p:ext uri="{BB962C8B-B14F-4D97-AF65-F5344CB8AC3E}">
        <p14:creationId xmlns:p14="http://schemas.microsoft.com/office/powerpoint/2010/main" val="574267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A81E9-1E56-2180-844E-D1F7EBEE34FF}"/>
            </a:ext>
          </a:extLst>
        </p:cNvPr>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D4626EC7-A8F3-86E9-DBD6-AC504A80F3EF}"/>
              </a:ext>
            </a:extLst>
          </p:cNvPr>
          <p:cNvSpPr>
            <a:spLocks noGrp="1"/>
          </p:cNvSpPr>
          <p:nvPr>
            <p:ph type="body" sz="quarter" idx="11"/>
          </p:nvPr>
        </p:nvSpPr>
        <p:spPr/>
        <p:txBody>
          <a:bodyPr>
            <a:normAutofit fontScale="92500" lnSpcReduction="20000"/>
          </a:bodyPr>
          <a:lstStyle/>
          <a:p>
            <a:r>
              <a:rPr kumimoji="1" lang="ja-JP" altLang="en-US" dirty="0"/>
              <a:t>直交周波数分割多重</a:t>
            </a:r>
            <a:r>
              <a:rPr kumimoji="1" lang="en-US" altLang="ja-JP" dirty="0"/>
              <a:t>(OFDM)</a:t>
            </a:r>
            <a:r>
              <a:rPr kumimoji="1" lang="ja-JP" altLang="en-US" dirty="0"/>
              <a:t>　周波数利用効率</a:t>
            </a:r>
          </a:p>
        </p:txBody>
      </p:sp>
      <p:sp>
        <p:nvSpPr>
          <p:cNvPr id="13" name="テキスト ボックス 12">
            <a:extLst>
              <a:ext uri="{FF2B5EF4-FFF2-40B4-BE49-F238E27FC236}">
                <a16:creationId xmlns:a16="http://schemas.microsoft.com/office/drawing/2014/main" id="{5E0711E8-BB52-E4A6-E91A-33A9059F8320}"/>
              </a:ext>
            </a:extLst>
          </p:cNvPr>
          <p:cNvSpPr txBox="1"/>
          <p:nvPr/>
        </p:nvSpPr>
        <p:spPr>
          <a:xfrm>
            <a:off x="210574" y="1075336"/>
            <a:ext cx="12365262" cy="1077218"/>
          </a:xfrm>
          <a:prstGeom prst="rect">
            <a:avLst/>
          </a:prstGeom>
          <a:noFill/>
        </p:spPr>
        <p:txBody>
          <a:bodyPr wrap="square" rtlCol="0">
            <a:spAutoFit/>
          </a:bodyPr>
          <a:lstStyle/>
          <a:p>
            <a:r>
              <a:rPr lang="ja-JP" altLang="en-US" sz="3600" b="1" dirty="0">
                <a:solidFill>
                  <a:schemeClr val="accent4"/>
                </a:solidFill>
                <a:latin typeface="游ゴシック" panose="020B0400000000000000" pitchFamily="50" charset="-128"/>
                <a:ea typeface="游ゴシック" panose="020B0400000000000000" pitchFamily="50" charset="-128"/>
              </a:rPr>
              <a:t>周波数利用効率の比較</a:t>
            </a:r>
            <a:endParaRPr lang="en-US" altLang="ja-JP" sz="3600" b="1" dirty="0">
              <a:solidFill>
                <a:schemeClr val="accent4"/>
              </a:solidFill>
              <a:latin typeface="游ゴシック" panose="020B0400000000000000" pitchFamily="50" charset="-128"/>
              <a:ea typeface="游ゴシック" panose="020B0400000000000000" pitchFamily="50" charset="-128"/>
            </a:endParaRPr>
          </a:p>
          <a:p>
            <a:r>
              <a:rPr kumimoji="1" lang="ja-JP" altLang="en-US" sz="2800" dirty="0">
                <a:latin typeface="游ゴシック" panose="020B0400000000000000" pitchFamily="50" charset="-128"/>
                <a:ea typeface="游ゴシック" panose="020B0400000000000000" pitchFamily="50" charset="-128"/>
              </a:rPr>
              <a:t>サブキャリアの直交性を利用しているため、</a:t>
            </a:r>
            <a:r>
              <a:rPr lang="ja-JP" altLang="en-US" sz="2800" dirty="0">
                <a:latin typeface="游ゴシック" panose="020B0400000000000000" pitchFamily="50" charset="-128"/>
                <a:ea typeface="游ゴシック" panose="020B0400000000000000" pitchFamily="50" charset="-128"/>
              </a:rPr>
              <a:t>周波数利用効率に優れている</a:t>
            </a:r>
            <a:endParaRPr kumimoji="1" lang="en-US" altLang="ja-JP" sz="2800" dirty="0">
              <a:latin typeface="游ゴシック" panose="020B0400000000000000" pitchFamily="50" charset="-128"/>
              <a:ea typeface="游ゴシック" panose="020B0400000000000000" pitchFamily="50" charset="-128"/>
            </a:endParaRPr>
          </a:p>
        </p:txBody>
      </p:sp>
      <p:sp>
        <p:nvSpPr>
          <p:cNvPr id="8" name="テキスト ボックス 7"/>
          <p:cNvSpPr txBox="1"/>
          <p:nvPr/>
        </p:nvSpPr>
        <p:spPr>
          <a:xfrm>
            <a:off x="519289" y="3160889"/>
            <a:ext cx="1459147" cy="646331"/>
          </a:xfrm>
          <a:prstGeom prst="rect">
            <a:avLst/>
          </a:prstGeom>
          <a:solidFill>
            <a:schemeClr val="bg1"/>
          </a:solidFill>
          <a:ln>
            <a:noFill/>
          </a:ln>
        </p:spPr>
        <p:txBody>
          <a:bodyPr wrap="square" rtlCol="0">
            <a:spAutoFit/>
          </a:bodyPr>
          <a:lstStyle/>
          <a:p>
            <a:r>
              <a:rPr kumimoji="1" lang="en-US" altLang="ja-JP" sz="3600" dirty="0">
                <a:latin typeface="+mn-ea"/>
              </a:rPr>
              <a:t>FDM</a:t>
            </a:r>
            <a:endParaRPr kumimoji="1" lang="ja-JP" altLang="en-US" sz="3600" dirty="0">
              <a:latin typeface="+mn-ea"/>
            </a:endParaRPr>
          </a:p>
        </p:txBody>
      </p:sp>
      <p:sp>
        <p:nvSpPr>
          <p:cNvPr id="14" name="テキスト ボックス 13"/>
          <p:cNvSpPr txBox="1"/>
          <p:nvPr/>
        </p:nvSpPr>
        <p:spPr>
          <a:xfrm>
            <a:off x="463230" y="5354164"/>
            <a:ext cx="1571264" cy="646331"/>
          </a:xfrm>
          <a:prstGeom prst="rect">
            <a:avLst/>
          </a:prstGeom>
          <a:solidFill>
            <a:schemeClr val="bg1"/>
          </a:solidFill>
          <a:ln>
            <a:noFill/>
          </a:ln>
        </p:spPr>
        <p:txBody>
          <a:bodyPr wrap="none" rtlCol="0">
            <a:spAutoFit/>
          </a:bodyPr>
          <a:lstStyle/>
          <a:p>
            <a:r>
              <a:rPr kumimoji="1" lang="en-US" altLang="ja-JP" sz="3600" dirty="0">
                <a:latin typeface="+mn-ea"/>
              </a:rPr>
              <a:t>OFDM</a:t>
            </a:r>
            <a:endParaRPr kumimoji="1" lang="ja-JP" altLang="en-US" sz="3600" dirty="0">
              <a:latin typeface="+mn-ea"/>
            </a:endParaRPr>
          </a:p>
        </p:txBody>
      </p:sp>
      <p:pic>
        <p:nvPicPr>
          <p:cNvPr id="3" name="図 2" descr="ダイアグラム が含まれている画像&#10;&#10;AI によって生成されたコンテンツは間違っている可能性があります。">
            <a:extLst>
              <a:ext uri="{FF2B5EF4-FFF2-40B4-BE49-F238E27FC236}">
                <a16:creationId xmlns:a16="http://schemas.microsoft.com/office/drawing/2014/main" id="{6160B14E-09C5-8E3D-DB44-DEAC6DD192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21194" y="2104576"/>
            <a:ext cx="7749612" cy="4649767"/>
          </a:xfrm>
          <a:prstGeom prst="rect">
            <a:avLst/>
          </a:prstGeom>
        </p:spPr>
      </p:pic>
    </p:spTree>
    <p:extLst>
      <p:ext uri="{BB962C8B-B14F-4D97-AF65-F5344CB8AC3E}">
        <p14:creationId xmlns:p14="http://schemas.microsoft.com/office/powerpoint/2010/main" val="2019575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1"/>
          </p:nvPr>
        </p:nvSpPr>
        <p:spPr/>
        <p:txBody>
          <a:bodyPr>
            <a:normAutofit fontScale="92500" lnSpcReduction="20000"/>
          </a:bodyPr>
          <a:lstStyle/>
          <a:p>
            <a:r>
              <a:rPr lang="ja-JP" altLang="en-US" dirty="0"/>
              <a:t>直交周波数分割多重</a:t>
            </a:r>
            <a:r>
              <a:rPr lang="en-US" altLang="ja-JP" dirty="0"/>
              <a:t>(OFDM)</a:t>
            </a:r>
            <a:r>
              <a:rPr lang="ja-JP" altLang="en-US" dirty="0"/>
              <a:t>　直交性</a:t>
            </a:r>
          </a:p>
          <a:p>
            <a:endParaRPr kumimoji="1" lang="ja-JP" altLang="en-US" dirty="0"/>
          </a:p>
        </p:txBody>
      </p:sp>
      <p:pic>
        <p:nvPicPr>
          <p:cNvPr id="5" name="図 4"/>
          <p:cNvPicPr>
            <a:picLocks noChangeAspect="1"/>
          </p:cNvPicPr>
          <p:nvPr/>
        </p:nvPicPr>
        <p:blipFill rotWithShape="1">
          <a:blip r:embed="rId2" cstate="print">
            <a:extLst>
              <a:ext uri="{28A0092B-C50C-407E-A947-70E740481C1C}">
                <a14:useLocalDpi xmlns:a14="http://schemas.microsoft.com/office/drawing/2010/main" val="0"/>
              </a:ext>
            </a:extLst>
          </a:blip>
          <a:srcRect l="52909" t="52508" r="28101" b="3952"/>
          <a:stretch/>
        </p:blipFill>
        <p:spPr>
          <a:xfrm>
            <a:off x="3743714" y="1181101"/>
            <a:ext cx="3918958" cy="5391150"/>
          </a:xfrm>
          <a:prstGeom prst="rect">
            <a:avLst/>
          </a:prstGeom>
        </p:spPr>
      </p:pic>
    </p:spTree>
    <p:extLst>
      <p:ext uri="{BB962C8B-B14F-4D97-AF65-F5344CB8AC3E}">
        <p14:creationId xmlns:p14="http://schemas.microsoft.com/office/powerpoint/2010/main" val="4275804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39B0629C-C6A3-33AF-9938-8EB418915EF2}"/>
              </a:ext>
            </a:extLst>
          </p:cNvPr>
          <p:cNvSpPr>
            <a:spLocks noGrp="1"/>
          </p:cNvSpPr>
          <p:nvPr>
            <p:ph type="body" sz="quarter" idx="11"/>
          </p:nvPr>
        </p:nvSpPr>
        <p:spPr/>
        <p:txBody>
          <a:bodyPr>
            <a:normAutofit fontScale="92500" lnSpcReduction="20000"/>
          </a:bodyPr>
          <a:lstStyle/>
          <a:p>
            <a:r>
              <a:rPr lang="ja-JP" altLang="en-US" dirty="0"/>
              <a:t>バタフライ演算</a:t>
            </a:r>
            <a:endParaRPr kumimoji="1" lang="ja-JP" altLang="en-US" dirty="0"/>
          </a:p>
          <a:p>
            <a:endParaRPr kumimoji="1" lang="ja-JP" altLang="en-US" dirty="0"/>
          </a:p>
        </p:txBody>
      </p:sp>
      <p:pic>
        <p:nvPicPr>
          <p:cNvPr id="5" name="図 4">
            <a:extLst>
              <a:ext uri="{FF2B5EF4-FFF2-40B4-BE49-F238E27FC236}">
                <a16:creationId xmlns:a16="http://schemas.microsoft.com/office/drawing/2014/main" id="{3E95609A-97CD-B373-9E1D-DECF04AEC9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425" y="954395"/>
            <a:ext cx="6793698" cy="5048123"/>
          </a:xfrm>
          <a:prstGeom prst="rect">
            <a:avLst/>
          </a:prstGeom>
        </p:spPr>
      </p:pic>
      <p:sp>
        <p:nvSpPr>
          <p:cNvPr id="7" name="テキスト ボックス 6">
            <a:extLst>
              <a:ext uri="{FF2B5EF4-FFF2-40B4-BE49-F238E27FC236}">
                <a16:creationId xmlns:a16="http://schemas.microsoft.com/office/drawing/2014/main" id="{BCEE3BAB-FD15-0CB1-3597-3EE18305668B}"/>
              </a:ext>
            </a:extLst>
          </p:cNvPr>
          <p:cNvSpPr txBox="1"/>
          <p:nvPr/>
        </p:nvSpPr>
        <p:spPr>
          <a:xfrm>
            <a:off x="4611629" y="6092905"/>
            <a:ext cx="2653290" cy="523220"/>
          </a:xfrm>
          <a:prstGeom prst="rect">
            <a:avLst/>
          </a:prstGeom>
          <a:noFill/>
        </p:spPr>
        <p:txBody>
          <a:bodyPr wrap="none" rtlCol="0">
            <a:spAutoFit/>
          </a:bodyPr>
          <a:lstStyle/>
          <a:p>
            <a:r>
              <a:rPr kumimoji="1" lang="ja-JP" altLang="en-US" sz="2800" b="1" dirty="0"/>
              <a:t>バタフライ演算</a:t>
            </a:r>
          </a:p>
        </p:txBody>
      </p:sp>
    </p:spTree>
    <p:extLst>
      <p:ext uri="{BB962C8B-B14F-4D97-AF65-F5344CB8AC3E}">
        <p14:creationId xmlns:p14="http://schemas.microsoft.com/office/powerpoint/2010/main" val="1513340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B8B42-0C7B-D904-1589-74D02A804164}"/>
              </a:ext>
            </a:extLst>
          </p:cNvPr>
          <p:cNvSpPr>
            <a:spLocks noGrp="1"/>
          </p:cNvSpPr>
          <p:nvPr>
            <p:ph type="title"/>
          </p:nvPr>
        </p:nvSpPr>
        <p:spPr/>
        <p:txBody>
          <a:bodyPr/>
          <a:lstStyle/>
          <a:p>
            <a:r>
              <a:rPr lang="ja-JP" altLang="en-US" dirty="0"/>
              <a:t>秋月電子通商で購入</a:t>
            </a:r>
            <a:endParaRPr kumimoji="1" lang="ja-JP" altLang="en-US" dirty="0"/>
          </a:p>
        </p:txBody>
      </p:sp>
      <p:sp>
        <p:nvSpPr>
          <p:cNvPr id="3" name="コンテンツ プレースホルダー 2">
            <a:extLst>
              <a:ext uri="{FF2B5EF4-FFF2-40B4-BE49-F238E27FC236}">
                <a16:creationId xmlns:a16="http://schemas.microsoft.com/office/drawing/2014/main" id="{973D8E09-CB92-310E-C2EB-1A97799ED4B3}"/>
              </a:ext>
            </a:extLst>
          </p:cNvPr>
          <p:cNvSpPr>
            <a:spLocks noGrp="1"/>
          </p:cNvSpPr>
          <p:nvPr>
            <p:ph idx="1"/>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5BD495C3-5078-19AD-32E2-476F38C9EA57}"/>
              </a:ext>
            </a:extLst>
          </p:cNvPr>
          <p:cNvSpPr>
            <a:spLocks noGrp="1"/>
          </p:cNvSpPr>
          <p:nvPr>
            <p:ph type="body" sz="quarter" idx="11"/>
          </p:nvPr>
        </p:nvSpPr>
        <p:spPr/>
        <p:txBody>
          <a:bodyPr>
            <a:normAutofit fontScale="92500" lnSpcReduction="20000"/>
          </a:bodyPr>
          <a:lstStyle/>
          <a:p>
            <a:r>
              <a:rPr kumimoji="1" lang="ja-JP" altLang="en-US" dirty="0"/>
              <a:t>価格</a:t>
            </a:r>
            <a:r>
              <a:rPr kumimoji="1" lang="en-US" altLang="ja-JP" dirty="0"/>
              <a:t>(</a:t>
            </a:r>
            <a:r>
              <a:rPr kumimoji="1" lang="ja-JP" altLang="en-US" dirty="0"/>
              <a:t>主要部品</a:t>
            </a:r>
            <a:r>
              <a:rPr kumimoji="1" lang="en-US" altLang="ja-JP" dirty="0"/>
              <a:t>)</a:t>
            </a:r>
            <a:endParaRPr kumimoji="1" lang="ja-JP" altLang="en-US" dirty="0"/>
          </a:p>
        </p:txBody>
      </p:sp>
      <p:graphicFrame>
        <p:nvGraphicFramePr>
          <p:cNvPr id="5" name="表 4">
            <a:extLst>
              <a:ext uri="{FF2B5EF4-FFF2-40B4-BE49-F238E27FC236}">
                <a16:creationId xmlns:a16="http://schemas.microsoft.com/office/drawing/2014/main" id="{EAECB715-7229-92E5-57A1-27B7E4E94F1F}"/>
              </a:ext>
            </a:extLst>
          </p:cNvPr>
          <p:cNvGraphicFramePr>
            <a:graphicFrameLocks noGrp="1"/>
          </p:cNvGraphicFramePr>
          <p:nvPr>
            <p:extLst>
              <p:ext uri="{D42A27DB-BD31-4B8C-83A1-F6EECF244321}">
                <p14:modId xmlns:p14="http://schemas.microsoft.com/office/powerpoint/2010/main" val="3381818828"/>
              </p:ext>
            </p:extLst>
          </p:nvPr>
        </p:nvGraphicFramePr>
        <p:xfrm>
          <a:off x="723425" y="2575809"/>
          <a:ext cx="10770550" cy="2936765"/>
        </p:xfrm>
        <a:graphic>
          <a:graphicData uri="http://schemas.openxmlformats.org/drawingml/2006/table">
            <a:tbl>
              <a:tblPr firstRow="1" bandRow="1">
                <a:tableStyleId>{00A15C55-8517-42AA-B614-E9B94910E393}</a:tableStyleId>
              </a:tblPr>
              <a:tblGrid>
                <a:gridCol w="3250264">
                  <a:extLst>
                    <a:ext uri="{9D8B030D-6E8A-4147-A177-3AD203B41FA5}">
                      <a16:colId xmlns:a16="http://schemas.microsoft.com/office/drawing/2014/main" val="3586020985"/>
                    </a:ext>
                  </a:extLst>
                </a:gridCol>
                <a:gridCol w="3375378">
                  <a:extLst>
                    <a:ext uri="{9D8B030D-6E8A-4147-A177-3AD203B41FA5}">
                      <a16:colId xmlns:a16="http://schemas.microsoft.com/office/drawing/2014/main" val="18244961"/>
                    </a:ext>
                  </a:extLst>
                </a:gridCol>
                <a:gridCol w="4144908">
                  <a:extLst>
                    <a:ext uri="{9D8B030D-6E8A-4147-A177-3AD203B41FA5}">
                      <a16:colId xmlns:a16="http://schemas.microsoft.com/office/drawing/2014/main" val="4168278769"/>
                    </a:ext>
                  </a:extLst>
                </a:gridCol>
              </a:tblGrid>
              <a:tr h="587353">
                <a:tc>
                  <a:txBody>
                    <a:bodyPr/>
                    <a:lstStyle/>
                    <a:p>
                      <a:r>
                        <a:rPr kumimoji="1" lang="ja-JP" altLang="en-US" sz="2800" dirty="0"/>
                        <a:t>種類</a:t>
                      </a:r>
                    </a:p>
                  </a:txBody>
                  <a:tcPr/>
                </a:tc>
                <a:tc>
                  <a:txBody>
                    <a:bodyPr/>
                    <a:lstStyle/>
                    <a:p>
                      <a:r>
                        <a:rPr kumimoji="1" lang="ja-JP" altLang="en-US" sz="2800" dirty="0"/>
                        <a:t>名前</a:t>
                      </a:r>
                    </a:p>
                  </a:txBody>
                  <a:tcPr/>
                </a:tc>
                <a:tc>
                  <a:txBody>
                    <a:bodyPr/>
                    <a:lstStyle/>
                    <a:p>
                      <a:r>
                        <a:rPr kumimoji="1" lang="ja-JP" altLang="en-US" sz="2800" dirty="0"/>
                        <a:t>価格</a:t>
                      </a:r>
                    </a:p>
                  </a:txBody>
                  <a:tcPr/>
                </a:tc>
                <a:extLst>
                  <a:ext uri="{0D108BD9-81ED-4DB2-BD59-A6C34878D82A}">
                    <a16:rowId xmlns:a16="http://schemas.microsoft.com/office/drawing/2014/main" val="3704548848"/>
                  </a:ext>
                </a:extLst>
              </a:tr>
              <a:tr h="587353">
                <a:tc>
                  <a:txBody>
                    <a:bodyPr/>
                    <a:lstStyle/>
                    <a:p>
                      <a:r>
                        <a:rPr kumimoji="1" lang="ja-JP" altLang="en-US" sz="2800" dirty="0"/>
                        <a:t>評価ボード</a:t>
                      </a:r>
                    </a:p>
                  </a:txBody>
                  <a:tcPr/>
                </a:tc>
                <a:tc>
                  <a:txBody>
                    <a:bodyPr/>
                    <a:lstStyle/>
                    <a:p>
                      <a:r>
                        <a:rPr kumimoji="1" lang="en-US" altLang="ja-JP" sz="2800" dirty="0"/>
                        <a:t>Tang Nano 9K</a:t>
                      </a:r>
                      <a:endParaRPr kumimoji="1" lang="ja-JP" altLang="en-US" sz="2800" dirty="0"/>
                    </a:p>
                  </a:txBody>
                  <a:tcPr/>
                </a:tc>
                <a:tc>
                  <a:txBody>
                    <a:bodyPr/>
                    <a:lstStyle/>
                    <a:p>
                      <a:r>
                        <a:rPr kumimoji="1" lang="en-US" altLang="ja-JP" sz="2800" dirty="0"/>
                        <a:t>2980</a:t>
                      </a:r>
                      <a:r>
                        <a:rPr kumimoji="1" lang="ja-JP" altLang="en-US" sz="2800" dirty="0"/>
                        <a:t>円</a:t>
                      </a:r>
                    </a:p>
                  </a:txBody>
                  <a:tcPr/>
                </a:tc>
                <a:extLst>
                  <a:ext uri="{0D108BD9-81ED-4DB2-BD59-A6C34878D82A}">
                    <a16:rowId xmlns:a16="http://schemas.microsoft.com/office/drawing/2014/main" val="1332072547"/>
                  </a:ext>
                </a:extLst>
              </a:tr>
              <a:tr h="587353">
                <a:tc>
                  <a:txBody>
                    <a:bodyPr/>
                    <a:lstStyle/>
                    <a:p>
                      <a:r>
                        <a:rPr kumimoji="1" lang="en-US" altLang="ja-JP" sz="2800" dirty="0"/>
                        <a:t>ADC</a:t>
                      </a:r>
                      <a:endParaRPr kumimoji="1" lang="ja-JP" altLang="en-US" sz="2800" dirty="0"/>
                    </a:p>
                  </a:txBody>
                  <a:tcPr/>
                </a:tc>
                <a:tc>
                  <a:txBody>
                    <a:bodyPr/>
                    <a:lstStyle/>
                    <a:p>
                      <a:r>
                        <a:rPr kumimoji="1" lang="en-US" altLang="ja-JP" sz="2800" dirty="0"/>
                        <a:t>MCP3002</a:t>
                      </a:r>
                      <a:endParaRPr kumimoji="1" lang="ja-JP" altLang="en-US" sz="2800" dirty="0"/>
                    </a:p>
                  </a:txBody>
                  <a:tcPr/>
                </a:tc>
                <a:tc>
                  <a:txBody>
                    <a:bodyPr/>
                    <a:lstStyle/>
                    <a:p>
                      <a:r>
                        <a:rPr kumimoji="1" lang="en-US" altLang="ja-JP" sz="2800" dirty="0"/>
                        <a:t>240</a:t>
                      </a:r>
                      <a:r>
                        <a:rPr kumimoji="1" lang="ja-JP" altLang="en-US" sz="2800" dirty="0"/>
                        <a:t>円</a:t>
                      </a:r>
                    </a:p>
                  </a:txBody>
                  <a:tcPr/>
                </a:tc>
                <a:extLst>
                  <a:ext uri="{0D108BD9-81ED-4DB2-BD59-A6C34878D82A}">
                    <a16:rowId xmlns:a16="http://schemas.microsoft.com/office/drawing/2014/main" val="1657600099"/>
                  </a:ext>
                </a:extLst>
              </a:tr>
              <a:tr h="587353">
                <a:tc>
                  <a:txBody>
                    <a:bodyPr/>
                    <a:lstStyle/>
                    <a:p>
                      <a:r>
                        <a:rPr kumimoji="1" lang="ja-JP" altLang="en-US" sz="2800" dirty="0"/>
                        <a:t>オペアンプ</a:t>
                      </a:r>
                    </a:p>
                  </a:txBody>
                  <a:tcPr/>
                </a:tc>
                <a:tc>
                  <a:txBody>
                    <a:bodyPr/>
                    <a:lstStyle/>
                    <a:p>
                      <a:r>
                        <a:rPr kumimoji="1" lang="en-US" altLang="ja-JP" sz="2800" dirty="0"/>
                        <a:t>LM358N</a:t>
                      </a:r>
                      <a:endParaRPr kumimoji="1" lang="ja-JP" altLang="en-US" sz="2800" dirty="0"/>
                    </a:p>
                  </a:txBody>
                  <a:tcPr/>
                </a:tc>
                <a:tc>
                  <a:txBody>
                    <a:bodyPr/>
                    <a:lstStyle/>
                    <a:p>
                      <a:r>
                        <a:rPr kumimoji="1" lang="en-US" altLang="ja-JP" sz="2800" dirty="0"/>
                        <a:t>40</a:t>
                      </a:r>
                      <a:r>
                        <a:rPr kumimoji="1" lang="ja-JP" altLang="en-US" sz="2800" dirty="0"/>
                        <a:t>円</a:t>
                      </a:r>
                    </a:p>
                  </a:txBody>
                  <a:tcPr/>
                </a:tc>
                <a:extLst>
                  <a:ext uri="{0D108BD9-81ED-4DB2-BD59-A6C34878D82A}">
                    <a16:rowId xmlns:a16="http://schemas.microsoft.com/office/drawing/2014/main" val="635212163"/>
                  </a:ext>
                </a:extLst>
              </a:tr>
              <a:tr h="587353">
                <a:tc>
                  <a:txBody>
                    <a:bodyPr/>
                    <a:lstStyle/>
                    <a:p>
                      <a:r>
                        <a:rPr kumimoji="1" lang="ja-JP" altLang="en-US" sz="2800" b="1" dirty="0">
                          <a:solidFill>
                            <a:schemeClr val="accent2"/>
                          </a:solidFill>
                        </a:rPr>
                        <a:t>合計</a:t>
                      </a:r>
                    </a:p>
                  </a:txBody>
                  <a:tcPr/>
                </a:tc>
                <a:tc>
                  <a:txBody>
                    <a:bodyPr/>
                    <a:lstStyle/>
                    <a:p>
                      <a:endParaRPr kumimoji="1" lang="ja-JP" altLang="en-US" sz="2800" b="1" dirty="0">
                        <a:solidFill>
                          <a:schemeClr val="accent2"/>
                        </a:solidFill>
                      </a:endParaRPr>
                    </a:p>
                  </a:txBody>
                  <a:tcPr/>
                </a:tc>
                <a:tc>
                  <a:txBody>
                    <a:bodyPr/>
                    <a:lstStyle/>
                    <a:p>
                      <a:r>
                        <a:rPr kumimoji="1" lang="en-US" altLang="ja-JP" sz="2800" b="1" dirty="0">
                          <a:solidFill>
                            <a:schemeClr val="accent2"/>
                          </a:solidFill>
                        </a:rPr>
                        <a:t>3260</a:t>
                      </a:r>
                      <a:r>
                        <a:rPr kumimoji="1" lang="ja-JP" altLang="en-US" sz="2800" b="1" dirty="0">
                          <a:solidFill>
                            <a:schemeClr val="accent2"/>
                          </a:solidFill>
                        </a:rPr>
                        <a:t>円</a:t>
                      </a:r>
                    </a:p>
                  </a:txBody>
                  <a:tcPr/>
                </a:tc>
                <a:extLst>
                  <a:ext uri="{0D108BD9-81ED-4DB2-BD59-A6C34878D82A}">
                    <a16:rowId xmlns:a16="http://schemas.microsoft.com/office/drawing/2014/main" val="841469583"/>
                  </a:ext>
                </a:extLst>
              </a:tr>
            </a:tbl>
          </a:graphicData>
        </a:graphic>
      </p:graphicFrame>
    </p:spTree>
    <p:extLst>
      <p:ext uri="{BB962C8B-B14F-4D97-AF65-F5344CB8AC3E}">
        <p14:creationId xmlns:p14="http://schemas.microsoft.com/office/powerpoint/2010/main" val="7334289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EB37C959-A95A-9B0C-2018-F04F9673C9E2}"/>
              </a:ext>
            </a:extLst>
          </p:cNvPr>
          <p:cNvSpPr>
            <a:spLocks noGrp="1"/>
          </p:cNvSpPr>
          <p:nvPr>
            <p:ph idx="1"/>
          </p:nvPr>
        </p:nvSpPr>
        <p:spPr/>
        <p:txBody>
          <a:bodyPr/>
          <a:lstStyle/>
          <a:p>
            <a:r>
              <a:rPr kumimoji="1" lang="ja-JP" altLang="en-US" sz="3200" b="1" dirty="0">
                <a:solidFill>
                  <a:schemeClr val="accent4"/>
                </a:solidFill>
                <a:latin typeface="游ゴシック" panose="020B0400000000000000" pitchFamily="50" charset="-128"/>
                <a:ea typeface="游ゴシック" panose="020B0400000000000000" pitchFamily="50" charset="-128"/>
              </a:rPr>
              <a:t>先行研究</a:t>
            </a:r>
            <a:endParaRPr kumimoji="1" lang="en-US" altLang="ja-JP" sz="3200" b="1" dirty="0">
              <a:solidFill>
                <a:schemeClr val="accent4"/>
              </a:solidFill>
              <a:latin typeface="游ゴシック" panose="020B0400000000000000" pitchFamily="50" charset="-128"/>
              <a:ea typeface="游ゴシック" panose="020B0400000000000000" pitchFamily="50" charset="-128"/>
            </a:endParaRPr>
          </a:p>
          <a:p>
            <a:r>
              <a:rPr lang="zh-TW" altLang="en-US" sz="2800" dirty="0">
                <a:latin typeface="游ゴシック" panose="020B0400000000000000" pitchFamily="50" charset="-128"/>
                <a:ea typeface="游ゴシック" panose="020B0400000000000000" pitchFamily="50" charset="-128"/>
              </a:rPr>
              <a:t>髙﨑和之 </a:t>
            </a:r>
            <a:r>
              <a:rPr lang="ja-JP" altLang="en-US" sz="2800" dirty="0">
                <a:latin typeface="游ゴシック" panose="020B0400000000000000" pitchFamily="50" charset="-128"/>
                <a:ea typeface="游ゴシック" panose="020B0400000000000000" pitchFamily="50" charset="-128"/>
              </a:rPr>
              <a:t>他</a:t>
            </a:r>
            <a:r>
              <a:rPr lang="en-US" altLang="ja-JP" sz="2800" dirty="0">
                <a:latin typeface="游ゴシック" panose="020B0400000000000000" pitchFamily="50" charset="-128"/>
                <a:ea typeface="游ゴシック" panose="020B0400000000000000" pitchFamily="50" charset="-128"/>
              </a:rPr>
              <a:t>:“OFDM</a:t>
            </a:r>
            <a:r>
              <a:rPr lang="ja-JP" altLang="en-US" sz="2800" dirty="0">
                <a:latin typeface="游ゴシック" panose="020B0400000000000000" pitchFamily="50" charset="-128"/>
                <a:ea typeface="游ゴシック" panose="020B0400000000000000" pitchFamily="50" charset="-128"/>
              </a:rPr>
              <a:t>を用いた流星バースト通信に関する検討</a:t>
            </a:r>
            <a:r>
              <a:rPr lang="en-US" altLang="ja-JP" sz="2800" dirty="0">
                <a:latin typeface="游ゴシック" panose="020B0400000000000000" pitchFamily="50" charset="-128"/>
                <a:ea typeface="游ゴシック" panose="020B0400000000000000" pitchFamily="50" charset="-128"/>
              </a:rPr>
              <a:t>”</a:t>
            </a:r>
            <a:r>
              <a:rPr lang="ja-JP" altLang="en-US" sz="2800" dirty="0">
                <a:latin typeface="游ゴシック" panose="020B0400000000000000" pitchFamily="50" charset="-128"/>
                <a:ea typeface="游ゴシック" panose="020B0400000000000000" pitchFamily="50" charset="-128"/>
              </a:rPr>
              <a:t>、</a:t>
            </a:r>
            <a:endParaRPr lang="en-US" altLang="ja-JP" sz="2800" dirty="0">
              <a:latin typeface="游ゴシック" panose="020B0400000000000000" pitchFamily="50" charset="-128"/>
              <a:ea typeface="游ゴシック" panose="020B0400000000000000" pitchFamily="50" charset="-128"/>
            </a:endParaRPr>
          </a:p>
          <a:p>
            <a:r>
              <a:rPr lang="ja-JP" altLang="en-US" sz="2800" dirty="0">
                <a:latin typeface="游ゴシック" panose="020B0400000000000000" pitchFamily="50" charset="-128"/>
                <a:ea typeface="游ゴシック" panose="020B0400000000000000" pitchFamily="50" charset="-128"/>
              </a:rPr>
              <a:t>信学ソ大、</a:t>
            </a:r>
            <a:r>
              <a:rPr lang="en-US" altLang="ja-JP" sz="2800" dirty="0">
                <a:latin typeface="游ゴシック" panose="020B0400000000000000" pitchFamily="50" charset="-128"/>
                <a:ea typeface="游ゴシック" panose="020B0400000000000000" pitchFamily="50" charset="-128"/>
              </a:rPr>
              <a:t>2016</a:t>
            </a:r>
            <a:r>
              <a:rPr lang="ja-JP" altLang="en-US" sz="2800" dirty="0">
                <a:latin typeface="游ゴシック" panose="020B0400000000000000" pitchFamily="50" charset="-128"/>
                <a:ea typeface="游ゴシック" panose="020B0400000000000000" pitchFamily="50" charset="-128"/>
              </a:rPr>
              <a:t>年、</a:t>
            </a:r>
            <a:r>
              <a:rPr lang="en-US" altLang="ja-JP" sz="2800" dirty="0">
                <a:latin typeface="游ゴシック" panose="020B0400000000000000" pitchFamily="50" charset="-128"/>
                <a:ea typeface="游ゴシック" panose="020B0400000000000000" pitchFamily="50" charset="-128"/>
              </a:rPr>
              <a:t>B-1-19</a:t>
            </a:r>
            <a:endParaRPr kumimoji="1" lang="ja-JP" altLang="en-US" sz="2800" dirty="0">
              <a:latin typeface="游ゴシック" panose="020B0400000000000000" pitchFamily="50" charset="-128"/>
              <a:ea typeface="游ゴシック" panose="020B0400000000000000" pitchFamily="50" charset="-128"/>
            </a:endParaRPr>
          </a:p>
          <a:p>
            <a:endParaRPr kumimoji="1" lang="ja-JP" altLang="en-US" dirty="0"/>
          </a:p>
        </p:txBody>
      </p:sp>
      <p:sp>
        <p:nvSpPr>
          <p:cNvPr id="4" name="テキスト プレースホルダー 3">
            <a:extLst>
              <a:ext uri="{FF2B5EF4-FFF2-40B4-BE49-F238E27FC236}">
                <a16:creationId xmlns:a16="http://schemas.microsoft.com/office/drawing/2014/main" id="{3E1A2668-FB63-E490-CDEB-ECCD7C6F2E00}"/>
              </a:ext>
            </a:extLst>
          </p:cNvPr>
          <p:cNvSpPr>
            <a:spLocks noGrp="1"/>
          </p:cNvSpPr>
          <p:nvPr>
            <p:ph type="body" sz="quarter" idx="11"/>
          </p:nvPr>
        </p:nvSpPr>
        <p:spPr/>
        <p:txBody>
          <a:bodyPr>
            <a:normAutofit fontScale="92500" lnSpcReduction="20000"/>
          </a:bodyPr>
          <a:lstStyle/>
          <a:p>
            <a:r>
              <a:rPr kumimoji="1" lang="ja-JP" altLang="en-US" dirty="0"/>
              <a:t>先行研究</a:t>
            </a:r>
          </a:p>
        </p:txBody>
      </p:sp>
    </p:spTree>
    <p:extLst>
      <p:ext uri="{BB962C8B-B14F-4D97-AF65-F5344CB8AC3E}">
        <p14:creationId xmlns:p14="http://schemas.microsoft.com/office/powerpoint/2010/main" val="4040368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EE3106-1928-EBF3-17CB-92147F8AB781}"/>
              </a:ext>
            </a:extLst>
          </p:cNvPr>
          <p:cNvSpPr>
            <a:spLocks noGrp="1"/>
          </p:cNvSpPr>
          <p:nvPr>
            <p:ph type="title"/>
          </p:nvPr>
        </p:nvSpPr>
        <p:spPr>
          <a:xfrm>
            <a:off x="1924756" y="2959920"/>
            <a:ext cx="11099800" cy="938159"/>
          </a:xfrm>
        </p:spPr>
        <p:txBody>
          <a:bodyPr/>
          <a:lstStyle/>
          <a:p>
            <a:r>
              <a:rPr kumimoji="1" lang="ja-JP" altLang="en-US" sz="7200" dirty="0"/>
              <a:t>裏スライド終了</a:t>
            </a:r>
          </a:p>
        </p:txBody>
      </p:sp>
      <p:sp>
        <p:nvSpPr>
          <p:cNvPr id="3" name="コンテンツ プレースホルダー 2">
            <a:extLst>
              <a:ext uri="{FF2B5EF4-FFF2-40B4-BE49-F238E27FC236}">
                <a16:creationId xmlns:a16="http://schemas.microsoft.com/office/drawing/2014/main" id="{B4E64AF4-42F9-56B1-1EE2-0AF404EA4E4C}"/>
              </a:ext>
            </a:extLst>
          </p:cNvPr>
          <p:cNvSpPr>
            <a:spLocks noGrp="1"/>
          </p:cNvSpPr>
          <p:nvPr>
            <p:ph idx="1"/>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26FD7421-FFE7-8D69-2405-EA3F12393FD0}"/>
              </a:ext>
            </a:extLst>
          </p:cNvPr>
          <p:cNvSpPr>
            <a:spLocks noGrp="1"/>
          </p:cNvSpPr>
          <p:nvPr>
            <p:ph type="body" sz="quarter" idx="11"/>
          </p:nvPr>
        </p:nvSpPr>
        <p:spPr/>
        <p:txBody>
          <a:bodyPr>
            <a:normAutofit fontScale="92500" lnSpcReduction="20000"/>
          </a:bodyPr>
          <a:lstStyle/>
          <a:p>
            <a:endParaRPr kumimoji="1" lang="ja-JP" altLang="en-US"/>
          </a:p>
        </p:txBody>
      </p:sp>
    </p:spTree>
    <p:extLst>
      <p:ext uri="{BB962C8B-B14F-4D97-AF65-F5344CB8AC3E}">
        <p14:creationId xmlns:p14="http://schemas.microsoft.com/office/powerpoint/2010/main" val="3994410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566174" y="1446227"/>
            <a:ext cx="11099800" cy="4572000"/>
          </a:xfrm>
        </p:spPr>
        <p:txBody>
          <a:bodyPr>
            <a:normAutofit/>
          </a:bodyPr>
          <a:lstStyle/>
          <a:p>
            <a:pPr marL="0" indent="0" algn="ctr">
              <a:buNone/>
            </a:pPr>
            <a:r>
              <a:rPr kumimoji="1" lang="ja-JP" altLang="en-US" sz="3600" dirty="0"/>
              <a:t>時間の経過で反射率が低下</a:t>
            </a:r>
            <a:endParaRPr kumimoji="1" lang="en-US" altLang="ja-JP" sz="3600" dirty="0"/>
          </a:p>
          <a:p>
            <a:pPr marL="0" indent="0" algn="ctr">
              <a:buNone/>
            </a:pPr>
            <a:endParaRPr lang="en-US" altLang="ja-JP" sz="3600" dirty="0"/>
          </a:p>
          <a:p>
            <a:pPr marL="0" indent="0" algn="ctr">
              <a:buNone/>
            </a:pPr>
            <a:r>
              <a:rPr kumimoji="1" lang="ja-JP" altLang="en-US" sz="3600" dirty="0"/>
              <a:t>パケットの後半で連続した誤り</a:t>
            </a:r>
            <a:endParaRPr kumimoji="1" lang="en-US" altLang="ja-JP" sz="3600" dirty="0"/>
          </a:p>
          <a:p>
            <a:pPr marL="0" indent="0" algn="ctr">
              <a:buNone/>
            </a:pPr>
            <a:endParaRPr lang="en-US" altLang="ja-JP" sz="3600" dirty="0"/>
          </a:p>
          <a:p>
            <a:pPr marL="0" indent="0" algn="ctr">
              <a:buNone/>
            </a:pPr>
            <a:r>
              <a:rPr kumimoji="1" lang="ja-JP" altLang="en-US" sz="3600" dirty="0">
                <a:solidFill>
                  <a:schemeClr val="accent2"/>
                </a:solidFill>
              </a:rPr>
              <a:t>パケット全体が破棄</a:t>
            </a:r>
          </a:p>
        </p:txBody>
      </p:sp>
      <p:sp>
        <p:nvSpPr>
          <p:cNvPr id="4" name="テキスト プレースホルダー 3"/>
          <p:cNvSpPr>
            <a:spLocks noGrp="1"/>
          </p:cNvSpPr>
          <p:nvPr>
            <p:ph type="body" sz="quarter" idx="11"/>
          </p:nvPr>
        </p:nvSpPr>
        <p:spPr/>
        <p:txBody>
          <a:bodyPr>
            <a:normAutofit fontScale="92500" lnSpcReduction="20000"/>
          </a:bodyPr>
          <a:lstStyle/>
          <a:p>
            <a:r>
              <a:rPr kumimoji="1" lang="ja-JP" altLang="en-US" dirty="0"/>
              <a:t>流星バースト通信路の特性</a:t>
            </a:r>
          </a:p>
        </p:txBody>
      </p:sp>
      <p:sp>
        <p:nvSpPr>
          <p:cNvPr id="6" name="矢印: 下 15">
            <a:extLst>
              <a:ext uri="{FF2B5EF4-FFF2-40B4-BE49-F238E27FC236}">
                <a16:creationId xmlns:a16="http://schemas.microsoft.com/office/drawing/2014/main" id="{59D1A6BA-D310-0CAA-BB5B-D9BB88573BC4}"/>
              </a:ext>
            </a:extLst>
          </p:cNvPr>
          <p:cNvSpPr/>
          <p:nvPr/>
        </p:nvSpPr>
        <p:spPr>
          <a:xfrm>
            <a:off x="5546581" y="2333462"/>
            <a:ext cx="1138985" cy="699200"/>
          </a:xfrm>
          <a:prstGeom prst="downArrow">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15">
            <a:extLst>
              <a:ext uri="{FF2B5EF4-FFF2-40B4-BE49-F238E27FC236}">
                <a16:creationId xmlns:a16="http://schemas.microsoft.com/office/drawing/2014/main" id="{59D1A6BA-D310-0CAA-BB5B-D9BB88573BC4}"/>
              </a:ext>
            </a:extLst>
          </p:cNvPr>
          <p:cNvSpPr/>
          <p:nvPr/>
        </p:nvSpPr>
        <p:spPr>
          <a:xfrm>
            <a:off x="5546581" y="3919897"/>
            <a:ext cx="1138985" cy="699200"/>
          </a:xfrm>
          <a:prstGeom prst="downArrow">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3844587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1"/>
          </p:nvPr>
        </p:nvSpPr>
        <p:spPr/>
        <p:txBody>
          <a:bodyPr>
            <a:normAutofit fontScale="92500" lnSpcReduction="20000"/>
          </a:bodyPr>
          <a:lstStyle/>
          <a:p>
            <a:endParaRPr kumimoji="1" lang="ja-JP" altLang="en-US"/>
          </a:p>
        </p:txBody>
      </p:sp>
      <p:sp>
        <p:nvSpPr>
          <p:cNvPr id="6" name="テキスト ボックス 5">
            <a:extLst>
              <a:ext uri="{FF2B5EF4-FFF2-40B4-BE49-F238E27FC236}">
                <a16:creationId xmlns:a16="http://schemas.microsoft.com/office/drawing/2014/main" id="{14CDE0C2-CFB7-64BC-3F8B-F101A22237D3}"/>
              </a:ext>
            </a:extLst>
          </p:cNvPr>
          <p:cNvSpPr txBox="1"/>
          <p:nvPr/>
        </p:nvSpPr>
        <p:spPr>
          <a:xfrm>
            <a:off x="2594970" y="4092363"/>
            <a:ext cx="184731" cy="430887"/>
          </a:xfrm>
          <a:prstGeom prst="rect">
            <a:avLst/>
          </a:prstGeom>
          <a:noFill/>
        </p:spPr>
        <p:txBody>
          <a:bodyPr wrap="none" rtlCol="0">
            <a:spAutoFit/>
          </a:bodyPr>
          <a:lstStyle/>
          <a:p>
            <a:endParaRPr kumimoji="1" lang="ja-JP" altLang="en-US" sz="2200" dirty="0"/>
          </a:p>
        </p:txBody>
      </p:sp>
      <p:sp>
        <p:nvSpPr>
          <p:cNvPr id="7" name="テキスト ボックス 6">
            <a:extLst>
              <a:ext uri="{FF2B5EF4-FFF2-40B4-BE49-F238E27FC236}">
                <a16:creationId xmlns:a16="http://schemas.microsoft.com/office/drawing/2014/main" id="{E93E99F7-E5B4-863A-DD7E-728B88723FB2}"/>
              </a:ext>
            </a:extLst>
          </p:cNvPr>
          <p:cNvSpPr txBox="1"/>
          <p:nvPr/>
        </p:nvSpPr>
        <p:spPr>
          <a:xfrm>
            <a:off x="3395809" y="2420214"/>
            <a:ext cx="523220" cy="2246766"/>
          </a:xfrm>
          <a:prstGeom prst="rect">
            <a:avLst/>
          </a:prstGeom>
          <a:noFill/>
          <a:ln>
            <a:solidFill>
              <a:schemeClr val="tx1"/>
            </a:solidFill>
          </a:ln>
        </p:spPr>
        <p:txBody>
          <a:bodyPr vert="eaVert" wrap="square" rtlCol="0">
            <a:spAutoFit/>
          </a:bodyPr>
          <a:lstStyle/>
          <a:p>
            <a:pPr algn="ctr"/>
            <a:r>
              <a:rPr kumimoji="1" lang="ja-JP" altLang="en-US" sz="2200" dirty="0"/>
              <a:t>立ち上がり検出</a:t>
            </a:r>
          </a:p>
        </p:txBody>
      </p:sp>
      <p:sp>
        <p:nvSpPr>
          <p:cNvPr id="8" name="テキスト ボックス 7">
            <a:extLst>
              <a:ext uri="{FF2B5EF4-FFF2-40B4-BE49-F238E27FC236}">
                <a16:creationId xmlns:a16="http://schemas.microsoft.com/office/drawing/2014/main" id="{B2F6B8C3-D378-9BD3-346C-EC2B3578840D}"/>
              </a:ext>
            </a:extLst>
          </p:cNvPr>
          <p:cNvSpPr txBox="1"/>
          <p:nvPr/>
        </p:nvSpPr>
        <p:spPr>
          <a:xfrm>
            <a:off x="4178758" y="2420214"/>
            <a:ext cx="523220" cy="2246767"/>
          </a:xfrm>
          <a:prstGeom prst="rect">
            <a:avLst/>
          </a:prstGeom>
          <a:noFill/>
          <a:ln>
            <a:solidFill>
              <a:schemeClr val="tx1"/>
            </a:solidFill>
          </a:ln>
        </p:spPr>
        <p:txBody>
          <a:bodyPr vert="eaVert" wrap="square" rtlCol="0">
            <a:spAutoFit/>
          </a:bodyPr>
          <a:lstStyle/>
          <a:p>
            <a:pPr algn="ctr"/>
            <a:r>
              <a:rPr kumimoji="1" lang="ja-JP" altLang="en-US" sz="2200" dirty="0"/>
              <a:t>直並列変換</a:t>
            </a:r>
          </a:p>
        </p:txBody>
      </p:sp>
      <p:sp>
        <p:nvSpPr>
          <p:cNvPr id="9" name="テキスト ボックス 8">
            <a:extLst>
              <a:ext uri="{FF2B5EF4-FFF2-40B4-BE49-F238E27FC236}">
                <a16:creationId xmlns:a16="http://schemas.microsoft.com/office/drawing/2014/main" id="{943B4B5C-13FA-F341-9042-A31BE24A8139}"/>
              </a:ext>
            </a:extLst>
          </p:cNvPr>
          <p:cNvSpPr txBox="1"/>
          <p:nvPr/>
        </p:nvSpPr>
        <p:spPr>
          <a:xfrm>
            <a:off x="5853059" y="2424054"/>
            <a:ext cx="523220" cy="2246767"/>
          </a:xfrm>
          <a:prstGeom prst="rect">
            <a:avLst/>
          </a:prstGeom>
          <a:noFill/>
          <a:ln>
            <a:solidFill>
              <a:schemeClr val="tx1"/>
            </a:solidFill>
          </a:ln>
        </p:spPr>
        <p:txBody>
          <a:bodyPr vert="eaVert" wrap="square" rtlCol="0">
            <a:spAutoFit/>
          </a:bodyPr>
          <a:lstStyle/>
          <a:p>
            <a:pPr algn="ctr"/>
            <a:r>
              <a:rPr lang="ja-JP" altLang="en-US" sz="2200" dirty="0"/>
              <a:t>並直列変換</a:t>
            </a:r>
            <a:endParaRPr kumimoji="1" lang="ja-JP" altLang="en-US" sz="2200" dirty="0"/>
          </a:p>
        </p:txBody>
      </p:sp>
      <p:sp>
        <p:nvSpPr>
          <p:cNvPr id="10" name="テキスト ボックス 9">
            <a:extLst>
              <a:ext uri="{FF2B5EF4-FFF2-40B4-BE49-F238E27FC236}">
                <a16:creationId xmlns:a16="http://schemas.microsoft.com/office/drawing/2014/main" id="{DC14DFDB-B001-88FC-833C-D876BB7A9B1A}"/>
              </a:ext>
            </a:extLst>
          </p:cNvPr>
          <p:cNvSpPr txBox="1"/>
          <p:nvPr/>
        </p:nvSpPr>
        <p:spPr>
          <a:xfrm>
            <a:off x="4972800" y="2424054"/>
            <a:ext cx="622414" cy="2246767"/>
          </a:xfrm>
          <a:prstGeom prst="rect">
            <a:avLst/>
          </a:prstGeom>
          <a:noFill/>
          <a:ln>
            <a:solidFill>
              <a:schemeClr val="tx1"/>
            </a:solidFill>
          </a:ln>
        </p:spPr>
        <p:txBody>
          <a:bodyPr vert="wordArtVertRtl" wrap="square" rtlCol="0">
            <a:spAutoFit/>
          </a:bodyPr>
          <a:lstStyle/>
          <a:p>
            <a:pPr algn="ctr"/>
            <a:r>
              <a:rPr lang="en-US" altLang="ja-JP" sz="2200" dirty="0"/>
              <a:t>FFT</a:t>
            </a:r>
          </a:p>
        </p:txBody>
      </p:sp>
      <p:sp>
        <p:nvSpPr>
          <p:cNvPr id="11" name="テキスト ボックス 10">
            <a:extLst>
              <a:ext uri="{FF2B5EF4-FFF2-40B4-BE49-F238E27FC236}">
                <a16:creationId xmlns:a16="http://schemas.microsoft.com/office/drawing/2014/main" id="{A0896378-207C-7073-1F21-3C70354AD538}"/>
              </a:ext>
            </a:extLst>
          </p:cNvPr>
          <p:cNvSpPr txBox="1"/>
          <p:nvPr/>
        </p:nvSpPr>
        <p:spPr>
          <a:xfrm>
            <a:off x="6603374" y="2420214"/>
            <a:ext cx="492443" cy="2246767"/>
          </a:xfrm>
          <a:prstGeom prst="rect">
            <a:avLst/>
          </a:prstGeom>
          <a:noFill/>
          <a:ln>
            <a:solidFill>
              <a:schemeClr val="tx1"/>
            </a:solidFill>
          </a:ln>
        </p:spPr>
        <p:txBody>
          <a:bodyPr vert="eaVert" wrap="square" rtlCol="0">
            <a:spAutoFit/>
          </a:bodyPr>
          <a:lstStyle/>
          <a:p>
            <a:pPr algn="ctr"/>
            <a:r>
              <a:rPr kumimoji="1" lang="ja-JP" altLang="en-US" sz="2000" dirty="0"/>
              <a:t>シンボル</a:t>
            </a:r>
            <a:r>
              <a:rPr lang="ja-JP" altLang="en-US" sz="2000" dirty="0"/>
              <a:t>変換</a:t>
            </a:r>
            <a:endParaRPr kumimoji="1" lang="ja-JP" altLang="en-US" sz="2000" dirty="0"/>
          </a:p>
        </p:txBody>
      </p:sp>
      <p:sp>
        <p:nvSpPr>
          <p:cNvPr id="12" name="テキスト ボックス 11">
            <a:extLst>
              <a:ext uri="{FF2B5EF4-FFF2-40B4-BE49-F238E27FC236}">
                <a16:creationId xmlns:a16="http://schemas.microsoft.com/office/drawing/2014/main" id="{832F075C-470D-5378-F04B-0A5B6AC13F8A}"/>
              </a:ext>
            </a:extLst>
          </p:cNvPr>
          <p:cNvSpPr txBox="1"/>
          <p:nvPr/>
        </p:nvSpPr>
        <p:spPr>
          <a:xfrm>
            <a:off x="7308319" y="3100016"/>
            <a:ext cx="523220" cy="884806"/>
          </a:xfrm>
          <a:prstGeom prst="rect">
            <a:avLst/>
          </a:prstGeom>
          <a:noFill/>
          <a:ln>
            <a:solidFill>
              <a:schemeClr val="tx1"/>
            </a:solidFill>
          </a:ln>
        </p:spPr>
        <p:txBody>
          <a:bodyPr vert="eaVert" wrap="square" rtlCol="0">
            <a:spAutoFit/>
          </a:bodyPr>
          <a:lstStyle/>
          <a:p>
            <a:pPr algn="ctr"/>
            <a:r>
              <a:rPr kumimoji="1" lang="ja-JP" altLang="en-US" sz="2200" dirty="0"/>
              <a:t>判定</a:t>
            </a:r>
          </a:p>
        </p:txBody>
      </p:sp>
      <p:sp>
        <p:nvSpPr>
          <p:cNvPr id="13" name="テキスト ボックス 12">
            <a:extLst>
              <a:ext uri="{FF2B5EF4-FFF2-40B4-BE49-F238E27FC236}">
                <a16:creationId xmlns:a16="http://schemas.microsoft.com/office/drawing/2014/main" id="{B291EFC7-ACCB-39CD-7C77-7BC0EDD86F24}"/>
              </a:ext>
            </a:extLst>
          </p:cNvPr>
          <p:cNvSpPr txBox="1"/>
          <p:nvPr/>
        </p:nvSpPr>
        <p:spPr>
          <a:xfrm>
            <a:off x="8402881" y="2656307"/>
            <a:ext cx="523220" cy="1772224"/>
          </a:xfrm>
          <a:prstGeom prst="rect">
            <a:avLst/>
          </a:prstGeom>
          <a:noFill/>
          <a:ln>
            <a:noFill/>
          </a:ln>
        </p:spPr>
        <p:txBody>
          <a:bodyPr vert="eaVert" wrap="square" rtlCol="0">
            <a:spAutoFit/>
          </a:bodyPr>
          <a:lstStyle/>
          <a:p>
            <a:pPr algn="ctr"/>
            <a:r>
              <a:rPr kumimoji="1" lang="ja-JP" altLang="en-US" sz="2200" dirty="0"/>
              <a:t>ビット列</a:t>
            </a:r>
          </a:p>
        </p:txBody>
      </p:sp>
      <p:sp>
        <p:nvSpPr>
          <p:cNvPr id="14" name="テキスト ボックス 13">
            <a:extLst>
              <a:ext uri="{FF2B5EF4-FFF2-40B4-BE49-F238E27FC236}">
                <a16:creationId xmlns:a16="http://schemas.microsoft.com/office/drawing/2014/main" id="{CC407AE1-0B31-69BB-E12E-E3DC583A731C}"/>
              </a:ext>
            </a:extLst>
          </p:cNvPr>
          <p:cNvSpPr txBox="1"/>
          <p:nvPr/>
        </p:nvSpPr>
        <p:spPr>
          <a:xfrm>
            <a:off x="2560869" y="2798627"/>
            <a:ext cx="622414" cy="1772224"/>
          </a:xfrm>
          <a:prstGeom prst="rect">
            <a:avLst/>
          </a:prstGeom>
          <a:noFill/>
          <a:ln>
            <a:noFill/>
          </a:ln>
        </p:spPr>
        <p:txBody>
          <a:bodyPr vert="wordArtVertRtl" wrap="square" rtlCol="0">
            <a:spAutoFit/>
          </a:bodyPr>
          <a:lstStyle/>
          <a:p>
            <a:r>
              <a:rPr kumimoji="1" lang="en-US" altLang="ja-JP" sz="2200" dirty="0"/>
              <a:t>ADC</a:t>
            </a:r>
            <a:endParaRPr kumimoji="1" lang="ja-JP" altLang="en-US" sz="2200" dirty="0"/>
          </a:p>
        </p:txBody>
      </p:sp>
      <p:cxnSp>
        <p:nvCxnSpPr>
          <p:cNvPr id="15" name="直線矢印コネクタ 14">
            <a:extLst>
              <a:ext uri="{FF2B5EF4-FFF2-40B4-BE49-F238E27FC236}">
                <a16:creationId xmlns:a16="http://schemas.microsoft.com/office/drawing/2014/main" id="{356E490C-70C8-ED94-67C7-9EB826A2B6CB}"/>
              </a:ext>
            </a:extLst>
          </p:cNvPr>
          <p:cNvCxnSpPr>
            <a:cxnSpLocks/>
            <a:endCxn id="7" idx="1"/>
          </p:cNvCxnSpPr>
          <p:nvPr/>
        </p:nvCxnSpPr>
        <p:spPr>
          <a:xfrm>
            <a:off x="3075780" y="3543597"/>
            <a:ext cx="320029"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6" name="直線矢印コネクタ 15">
            <a:extLst>
              <a:ext uri="{FF2B5EF4-FFF2-40B4-BE49-F238E27FC236}">
                <a16:creationId xmlns:a16="http://schemas.microsoft.com/office/drawing/2014/main" id="{FD8553C5-392A-3C2B-B1AE-69E5BEDCA468}"/>
              </a:ext>
            </a:extLst>
          </p:cNvPr>
          <p:cNvCxnSpPr>
            <a:cxnSpLocks/>
            <a:stCxn id="7" idx="3"/>
            <a:endCxn id="8" idx="1"/>
          </p:cNvCxnSpPr>
          <p:nvPr/>
        </p:nvCxnSpPr>
        <p:spPr>
          <a:xfrm>
            <a:off x="3919029" y="3543597"/>
            <a:ext cx="25972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228E91FD-DE77-CB88-9B0D-5AEA7BE0AEA7}"/>
              </a:ext>
            </a:extLst>
          </p:cNvPr>
          <p:cNvCxnSpPr>
            <a:cxnSpLocks/>
          </p:cNvCxnSpPr>
          <p:nvPr/>
        </p:nvCxnSpPr>
        <p:spPr>
          <a:xfrm>
            <a:off x="4701978" y="2668778"/>
            <a:ext cx="270822"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ACFBCF97-72E4-F6EB-B043-F0A083A771F2}"/>
              </a:ext>
            </a:extLst>
          </p:cNvPr>
          <p:cNvCxnSpPr>
            <a:cxnSpLocks/>
            <a:stCxn id="9" idx="3"/>
            <a:endCxn id="11" idx="1"/>
          </p:cNvCxnSpPr>
          <p:nvPr/>
        </p:nvCxnSpPr>
        <p:spPr>
          <a:xfrm flipV="1">
            <a:off x="6376279" y="3543598"/>
            <a:ext cx="227095"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C6229B7C-1680-22F9-2332-00AD8E96DA27}"/>
              </a:ext>
            </a:extLst>
          </p:cNvPr>
          <p:cNvCxnSpPr>
            <a:cxnSpLocks/>
            <a:stCxn id="11" idx="3"/>
            <a:endCxn id="12" idx="1"/>
          </p:cNvCxnSpPr>
          <p:nvPr/>
        </p:nvCxnSpPr>
        <p:spPr>
          <a:xfrm flipV="1">
            <a:off x="7095817" y="3542419"/>
            <a:ext cx="212502" cy="11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E8F5DE3B-10E1-520E-B5B8-CDF612C1ADA1}"/>
              </a:ext>
            </a:extLst>
          </p:cNvPr>
          <p:cNvCxnSpPr>
            <a:cxnSpLocks/>
            <a:stCxn id="12" idx="3"/>
            <a:endCxn id="13" idx="1"/>
          </p:cNvCxnSpPr>
          <p:nvPr/>
        </p:nvCxnSpPr>
        <p:spPr>
          <a:xfrm>
            <a:off x="7831539" y="3542419"/>
            <a:ext cx="57134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線矢印コネクタ 20">
            <a:extLst>
              <a:ext uri="{FF2B5EF4-FFF2-40B4-BE49-F238E27FC236}">
                <a16:creationId xmlns:a16="http://schemas.microsoft.com/office/drawing/2014/main" id="{3E291862-D67D-5082-B183-76079798B862}"/>
              </a:ext>
            </a:extLst>
          </p:cNvPr>
          <p:cNvCxnSpPr>
            <a:cxnSpLocks/>
          </p:cNvCxnSpPr>
          <p:nvPr/>
        </p:nvCxnSpPr>
        <p:spPr>
          <a:xfrm>
            <a:off x="4712397" y="2851252"/>
            <a:ext cx="270822"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2722BEFA-E278-E645-C1C7-26CFD7B8C401}"/>
              </a:ext>
            </a:extLst>
          </p:cNvPr>
          <p:cNvCxnSpPr>
            <a:cxnSpLocks/>
          </p:cNvCxnSpPr>
          <p:nvPr/>
        </p:nvCxnSpPr>
        <p:spPr>
          <a:xfrm>
            <a:off x="4709637" y="4307806"/>
            <a:ext cx="270822"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C0BACC3D-0B16-AF84-AFAA-ECDC1DA7B8AD}"/>
              </a:ext>
            </a:extLst>
          </p:cNvPr>
          <p:cNvCxnSpPr>
            <a:cxnSpLocks/>
          </p:cNvCxnSpPr>
          <p:nvPr/>
        </p:nvCxnSpPr>
        <p:spPr>
          <a:xfrm>
            <a:off x="4701978" y="4472775"/>
            <a:ext cx="270822"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CBFA46A1-0B07-5816-8D4A-BF34993C3C88}"/>
              </a:ext>
            </a:extLst>
          </p:cNvPr>
          <p:cNvCxnSpPr>
            <a:cxnSpLocks/>
          </p:cNvCxnSpPr>
          <p:nvPr/>
        </p:nvCxnSpPr>
        <p:spPr>
          <a:xfrm>
            <a:off x="5604113" y="2674876"/>
            <a:ext cx="270822"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3D678E4A-E56A-0DBF-CAC5-C7C2C02EDFC1}"/>
              </a:ext>
            </a:extLst>
          </p:cNvPr>
          <p:cNvCxnSpPr>
            <a:cxnSpLocks/>
          </p:cNvCxnSpPr>
          <p:nvPr/>
        </p:nvCxnSpPr>
        <p:spPr>
          <a:xfrm>
            <a:off x="5604113" y="2849332"/>
            <a:ext cx="270822"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直線矢印コネクタ 25">
            <a:extLst>
              <a:ext uri="{FF2B5EF4-FFF2-40B4-BE49-F238E27FC236}">
                <a16:creationId xmlns:a16="http://schemas.microsoft.com/office/drawing/2014/main" id="{1FDD36DC-1548-848A-3F23-7BCD7ADF43AC}"/>
              </a:ext>
            </a:extLst>
          </p:cNvPr>
          <p:cNvCxnSpPr>
            <a:cxnSpLocks/>
          </p:cNvCxnSpPr>
          <p:nvPr/>
        </p:nvCxnSpPr>
        <p:spPr>
          <a:xfrm>
            <a:off x="5595214" y="4298263"/>
            <a:ext cx="270822"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4B74F182-9C1F-4F49-3E59-A370D9EFE362}"/>
              </a:ext>
            </a:extLst>
          </p:cNvPr>
          <p:cNvCxnSpPr>
            <a:cxnSpLocks/>
          </p:cNvCxnSpPr>
          <p:nvPr/>
        </p:nvCxnSpPr>
        <p:spPr>
          <a:xfrm>
            <a:off x="5604113" y="4468879"/>
            <a:ext cx="270822" cy="384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87C28BFF-784D-9ED9-B7DA-BD7F886D6DDE}"/>
              </a:ext>
            </a:extLst>
          </p:cNvPr>
          <p:cNvCxnSpPr>
            <a:cxnSpLocks/>
          </p:cNvCxnSpPr>
          <p:nvPr/>
        </p:nvCxnSpPr>
        <p:spPr>
          <a:xfrm flipH="1">
            <a:off x="4837389" y="3017417"/>
            <a:ext cx="7659" cy="1150705"/>
          </a:xfrm>
          <a:prstGeom prst="line">
            <a:avLst/>
          </a:prstGeom>
          <a:ln w="3810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直線コネクタ 28">
            <a:extLst>
              <a:ext uri="{FF2B5EF4-FFF2-40B4-BE49-F238E27FC236}">
                <a16:creationId xmlns:a16="http://schemas.microsoft.com/office/drawing/2014/main" id="{B657DFFD-CBDB-8697-5F9C-AE3A0CDE10AD}"/>
              </a:ext>
            </a:extLst>
          </p:cNvPr>
          <p:cNvCxnSpPr>
            <a:cxnSpLocks/>
          </p:cNvCxnSpPr>
          <p:nvPr/>
        </p:nvCxnSpPr>
        <p:spPr>
          <a:xfrm flipH="1">
            <a:off x="5706126" y="3023788"/>
            <a:ext cx="7659" cy="1150705"/>
          </a:xfrm>
          <a:prstGeom prst="line">
            <a:avLst/>
          </a:prstGeom>
          <a:ln w="38100" cap="flat" cmpd="sng" algn="ctr">
            <a:solidFill>
              <a:schemeClr val="dk1"/>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0" name="テキスト ボックス 29">
            <a:extLst>
              <a:ext uri="{FF2B5EF4-FFF2-40B4-BE49-F238E27FC236}">
                <a16:creationId xmlns:a16="http://schemas.microsoft.com/office/drawing/2014/main" id="{2B3BD67F-7F67-FEE9-9DA4-D3B0F278BC2D}"/>
              </a:ext>
            </a:extLst>
          </p:cNvPr>
          <p:cNvSpPr txBox="1"/>
          <p:nvPr/>
        </p:nvSpPr>
        <p:spPr>
          <a:xfrm>
            <a:off x="7820189" y="3173087"/>
            <a:ext cx="646331" cy="369332"/>
          </a:xfrm>
          <a:prstGeom prst="rect">
            <a:avLst/>
          </a:prstGeom>
          <a:noFill/>
        </p:spPr>
        <p:txBody>
          <a:bodyPr wrap="none" rtlCol="0">
            <a:spAutoFit/>
          </a:bodyPr>
          <a:lstStyle/>
          <a:p>
            <a:r>
              <a:rPr kumimoji="1" lang="ja-JP" altLang="en-US" dirty="0"/>
              <a:t>成功</a:t>
            </a:r>
          </a:p>
        </p:txBody>
      </p:sp>
      <p:cxnSp>
        <p:nvCxnSpPr>
          <p:cNvPr id="31" name="コネクタ: カギ線 16">
            <a:extLst>
              <a:ext uri="{FF2B5EF4-FFF2-40B4-BE49-F238E27FC236}">
                <a16:creationId xmlns:a16="http://schemas.microsoft.com/office/drawing/2014/main" id="{FE003543-3E07-FE03-093A-D6FD6986EBD8}"/>
              </a:ext>
            </a:extLst>
          </p:cNvPr>
          <p:cNvCxnSpPr>
            <a:cxnSpLocks/>
            <a:stCxn id="12" idx="2"/>
          </p:cNvCxnSpPr>
          <p:nvPr/>
        </p:nvCxnSpPr>
        <p:spPr>
          <a:xfrm rot="5400000">
            <a:off x="5050704" y="2576777"/>
            <a:ext cx="1111180" cy="3927270"/>
          </a:xfrm>
          <a:prstGeom prst="bentConnector2">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91457C8D-2EB0-B8E9-17A7-6662328B2219}"/>
              </a:ext>
            </a:extLst>
          </p:cNvPr>
          <p:cNvCxnSpPr>
            <a:cxnSpLocks/>
            <a:endCxn id="7" idx="2"/>
          </p:cNvCxnSpPr>
          <p:nvPr/>
        </p:nvCxnSpPr>
        <p:spPr>
          <a:xfrm flipV="1">
            <a:off x="3657419" y="4666980"/>
            <a:ext cx="0" cy="4267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テキスト ボックス 32">
            <a:extLst>
              <a:ext uri="{FF2B5EF4-FFF2-40B4-BE49-F238E27FC236}">
                <a16:creationId xmlns:a16="http://schemas.microsoft.com/office/drawing/2014/main" id="{D72E638F-D73E-3448-ABA8-FC7A97442FDF}"/>
              </a:ext>
            </a:extLst>
          </p:cNvPr>
          <p:cNvSpPr txBox="1"/>
          <p:nvPr/>
        </p:nvSpPr>
        <p:spPr>
          <a:xfrm>
            <a:off x="3642659" y="4724410"/>
            <a:ext cx="877163" cy="369332"/>
          </a:xfrm>
          <a:prstGeom prst="rect">
            <a:avLst/>
          </a:prstGeom>
          <a:noFill/>
        </p:spPr>
        <p:txBody>
          <a:bodyPr wrap="none" rtlCol="0">
            <a:spAutoFit/>
          </a:bodyPr>
          <a:lstStyle/>
          <a:p>
            <a:r>
              <a:rPr kumimoji="1" lang="ja-JP" altLang="en-US" dirty="0"/>
              <a:t>シフト</a:t>
            </a:r>
          </a:p>
        </p:txBody>
      </p:sp>
      <p:sp>
        <p:nvSpPr>
          <p:cNvPr id="34" name="テキスト ボックス 33">
            <a:extLst>
              <a:ext uri="{FF2B5EF4-FFF2-40B4-BE49-F238E27FC236}">
                <a16:creationId xmlns:a16="http://schemas.microsoft.com/office/drawing/2014/main" id="{E0D46018-48A8-FB8D-4F64-BF6FC84FB8A3}"/>
              </a:ext>
            </a:extLst>
          </p:cNvPr>
          <p:cNvSpPr txBox="1"/>
          <p:nvPr/>
        </p:nvSpPr>
        <p:spPr>
          <a:xfrm>
            <a:off x="7554142" y="4075617"/>
            <a:ext cx="646331" cy="369332"/>
          </a:xfrm>
          <a:prstGeom prst="rect">
            <a:avLst/>
          </a:prstGeom>
          <a:noFill/>
        </p:spPr>
        <p:txBody>
          <a:bodyPr wrap="none" rtlCol="0">
            <a:spAutoFit/>
          </a:bodyPr>
          <a:lstStyle/>
          <a:p>
            <a:r>
              <a:rPr kumimoji="1" lang="ja-JP" altLang="en-US" dirty="0"/>
              <a:t>失敗</a:t>
            </a:r>
          </a:p>
        </p:txBody>
      </p:sp>
      <p:sp>
        <p:nvSpPr>
          <p:cNvPr id="35" name="テキスト ボックス 34">
            <a:extLst>
              <a:ext uri="{FF2B5EF4-FFF2-40B4-BE49-F238E27FC236}">
                <a16:creationId xmlns:a16="http://schemas.microsoft.com/office/drawing/2014/main" id="{F81C4FE0-122F-6BC4-DD29-C9B9C360F7CC}"/>
              </a:ext>
            </a:extLst>
          </p:cNvPr>
          <p:cNvSpPr txBox="1"/>
          <p:nvPr/>
        </p:nvSpPr>
        <p:spPr>
          <a:xfrm>
            <a:off x="2580807" y="1962240"/>
            <a:ext cx="1875706" cy="461665"/>
          </a:xfrm>
          <a:prstGeom prst="rect">
            <a:avLst/>
          </a:prstGeom>
          <a:noFill/>
        </p:spPr>
        <p:txBody>
          <a:bodyPr wrap="none" rtlCol="0">
            <a:spAutoFit/>
          </a:bodyPr>
          <a:lstStyle/>
          <a:p>
            <a:r>
              <a:rPr kumimoji="1" lang="en-US" altLang="ja-JP" sz="2400" b="1" dirty="0">
                <a:solidFill>
                  <a:schemeClr val="accent4"/>
                </a:solidFill>
              </a:rPr>
              <a:t>FPGA</a:t>
            </a:r>
            <a:r>
              <a:rPr kumimoji="1" lang="ja-JP" altLang="en-US" sz="2400" b="1" dirty="0">
                <a:solidFill>
                  <a:schemeClr val="accent4"/>
                </a:solidFill>
              </a:rPr>
              <a:t>の動作</a:t>
            </a:r>
          </a:p>
        </p:txBody>
      </p:sp>
    </p:spTree>
    <p:extLst>
      <p:ext uri="{BB962C8B-B14F-4D97-AF65-F5344CB8AC3E}">
        <p14:creationId xmlns:p14="http://schemas.microsoft.com/office/powerpoint/2010/main" val="342270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BAE509-1F5F-44D7-895B-AADA5EB0124C}"/>
              </a:ext>
            </a:extLst>
          </p:cNvPr>
          <p:cNvSpPr>
            <a:spLocks noGrp="1"/>
          </p:cNvSpPr>
          <p:nvPr>
            <p:ph type="title"/>
          </p:nvPr>
        </p:nvSpPr>
        <p:spPr/>
        <p:txBody>
          <a:bodyPr/>
          <a:lstStyle/>
          <a:p>
            <a:r>
              <a:rPr kumimoji="1" lang="ja-JP" altLang="en-US" dirty="0"/>
              <a:t>寸法や色は場合に応じて調整しましょう</a:t>
            </a:r>
          </a:p>
        </p:txBody>
      </p:sp>
      <p:sp>
        <p:nvSpPr>
          <p:cNvPr id="4" name="テキスト プレースホルダー 3">
            <a:extLst>
              <a:ext uri="{FF2B5EF4-FFF2-40B4-BE49-F238E27FC236}">
                <a16:creationId xmlns:a16="http://schemas.microsoft.com/office/drawing/2014/main" id="{5DCA4200-D082-429B-A7B9-20EDE7036BD0}"/>
              </a:ext>
            </a:extLst>
          </p:cNvPr>
          <p:cNvSpPr>
            <a:spLocks noGrp="1"/>
          </p:cNvSpPr>
          <p:nvPr>
            <p:ph type="body" sz="quarter" idx="11"/>
          </p:nvPr>
        </p:nvSpPr>
        <p:spPr/>
        <p:txBody>
          <a:bodyPr>
            <a:normAutofit fontScale="92500" lnSpcReduction="20000"/>
          </a:bodyPr>
          <a:lstStyle/>
          <a:p>
            <a:r>
              <a:rPr kumimoji="1" lang="ja-JP" altLang="en-US" dirty="0"/>
              <a:t>よく使う図形のパターン</a:t>
            </a:r>
          </a:p>
        </p:txBody>
      </p:sp>
      <p:grpSp>
        <p:nvGrpSpPr>
          <p:cNvPr id="11" name="グループ化 10">
            <a:extLst>
              <a:ext uri="{FF2B5EF4-FFF2-40B4-BE49-F238E27FC236}">
                <a16:creationId xmlns:a16="http://schemas.microsoft.com/office/drawing/2014/main" id="{1600F27F-842D-4A09-9876-4F4D6FED49D4}"/>
              </a:ext>
            </a:extLst>
          </p:cNvPr>
          <p:cNvGrpSpPr/>
          <p:nvPr/>
        </p:nvGrpSpPr>
        <p:grpSpPr>
          <a:xfrm rot="3516666">
            <a:off x="1083666" y="2853387"/>
            <a:ext cx="1201975" cy="1567649"/>
            <a:chOff x="2664127" y="3374455"/>
            <a:chExt cx="1201975" cy="1567649"/>
          </a:xfrm>
        </p:grpSpPr>
        <p:sp>
          <p:nvSpPr>
            <p:cNvPr id="5" name="二等辺三角形 4">
              <a:extLst>
                <a:ext uri="{FF2B5EF4-FFF2-40B4-BE49-F238E27FC236}">
                  <a16:creationId xmlns:a16="http://schemas.microsoft.com/office/drawing/2014/main" id="{031DCB67-E3C0-40A6-82FC-F3A99614C50C}"/>
                </a:ext>
              </a:extLst>
            </p:cNvPr>
            <p:cNvSpPr/>
            <p:nvPr/>
          </p:nvSpPr>
          <p:spPr>
            <a:xfrm rot="21516842">
              <a:off x="3025444" y="3374455"/>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フリーフォーム: 図形 9">
              <a:extLst>
                <a:ext uri="{FF2B5EF4-FFF2-40B4-BE49-F238E27FC236}">
                  <a16:creationId xmlns:a16="http://schemas.microsoft.com/office/drawing/2014/main" id="{8F1F7A27-5455-4318-B9EB-F5DC2E371C80}"/>
                </a:ext>
              </a:extLst>
            </p:cNvPr>
            <p:cNvSpPr/>
            <p:nvPr/>
          </p:nvSpPr>
          <p:spPr>
            <a:xfrm>
              <a:off x="2664127" y="3827205"/>
              <a:ext cx="956601" cy="1114899"/>
            </a:xfrm>
            <a:custGeom>
              <a:avLst/>
              <a:gdLst>
                <a:gd name="connsiteX0" fmla="*/ 649311 w 956601"/>
                <a:gd name="connsiteY0" fmla="*/ 0 h 1114899"/>
                <a:gd name="connsiteX1" fmla="*/ 956601 w 956601"/>
                <a:gd name="connsiteY1" fmla="*/ 0 h 1114899"/>
                <a:gd name="connsiteX2" fmla="*/ 951973 w 956601"/>
                <a:gd name="connsiteY2" fmla="*/ 97117 h 1114899"/>
                <a:gd name="connsiteX3" fmla="*/ 5472 w 956601"/>
                <a:gd name="connsiteY3" fmla="*/ 1113687 h 1114899"/>
                <a:gd name="connsiteX4" fmla="*/ 0 w 956601"/>
                <a:gd name="connsiteY4" fmla="*/ 1114899 h 1114899"/>
                <a:gd name="connsiteX5" fmla="*/ 40056 w 956601"/>
                <a:gd name="connsiteY5" fmla="*/ 1089636 h 1114899"/>
                <a:gd name="connsiteX6" fmla="*/ 638394 w 956601"/>
                <a:gd name="connsiteY6" fmla="*/ 162145 h 111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601" h="1114899">
                  <a:moveTo>
                    <a:pt x="649311" y="0"/>
                  </a:moveTo>
                  <a:lnTo>
                    <a:pt x="956601" y="0"/>
                  </a:lnTo>
                  <a:lnTo>
                    <a:pt x="951973" y="97117"/>
                  </a:lnTo>
                  <a:cubicBezTo>
                    <a:pt x="906000" y="577465"/>
                    <a:pt x="522068" y="975272"/>
                    <a:pt x="5472" y="1113687"/>
                  </a:cubicBezTo>
                  <a:lnTo>
                    <a:pt x="0" y="1114899"/>
                  </a:lnTo>
                  <a:lnTo>
                    <a:pt x="40056" y="1089636"/>
                  </a:lnTo>
                  <a:cubicBezTo>
                    <a:pt x="365632" y="863013"/>
                    <a:pt x="587911" y="534591"/>
                    <a:pt x="638394"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 name="グループ化 18">
            <a:extLst>
              <a:ext uri="{FF2B5EF4-FFF2-40B4-BE49-F238E27FC236}">
                <a16:creationId xmlns:a16="http://schemas.microsoft.com/office/drawing/2014/main" id="{A84CB4AB-8E74-474F-8F79-B603B9235B46}"/>
              </a:ext>
            </a:extLst>
          </p:cNvPr>
          <p:cNvGrpSpPr/>
          <p:nvPr/>
        </p:nvGrpSpPr>
        <p:grpSpPr>
          <a:xfrm>
            <a:off x="3762700" y="2453659"/>
            <a:ext cx="851900" cy="2201196"/>
            <a:chOff x="4004187" y="2684206"/>
            <a:chExt cx="851900" cy="2201196"/>
          </a:xfrm>
        </p:grpSpPr>
        <p:sp>
          <p:nvSpPr>
            <p:cNvPr id="16" name="二等辺三角形 15">
              <a:extLst>
                <a:ext uri="{FF2B5EF4-FFF2-40B4-BE49-F238E27FC236}">
                  <a16:creationId xmlns:a16="http://schemas.microsoft.com/office/drawing/2014/main" id="{77F25128-43F7-4D7B-A506-7861040EA63C}"/>
                </a:ext>
              </a:extLst>
            </p:cNvPr>
            <p:cNvSpPr/>
            <p:nvPr/>
          </p:nvSpPr>
          <p:spPr>
            <a:xfrm>
              <a:off x="4004187" y="2684206"/>
              <a:ext cx="851900" cy="405581"/>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a:extLst>
                <a:ext uri="{FF2B5EF4-FFF2-40B4-BE49-F238E27FC236}">
                  <a16:creationId xmlns:a16="http://schemas.microsoft.com/office/drawing/2014/main" id="{425DA271-AEFA-45AB-AD52-737DB7EF67C8}"/>
                </a:ext>
              </a:extLst>
            </p:cNvPr>
            <p:cNvSpPr/>
            <p:nvPr/>
          </p:nvSpPr>
          <p:spPr>
            <a:xfrm rot="10800000">
              <a:off x="4172039" y="4653111"/>
              <a:ext cx="516194" cy="232291"/>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台形 17">
              <a:extLst>
                <a:ext uri="{FF2B5EF4-FFF2-40B4-BE49-F238E27FC236}">
                  <a16:creationId xmlns:a16="http://schemas.microsoft.com/office/drawing/2014/main" id="{0BE03671-A77A-4398-9395-69D34E2C8634}"/>
                </a:ext>
              </a:extLst>
            </p:cNvPr>
            <p:cNvSpPr/>
            <p:nvPr/>
          </p:nvSpPr>
          <p:spPr>
            <a:xfrm rot="10800000">
              <a:off x="4274402" y="3082408"/>
              <a:ext cx="311469" cy="1570703"/>
            </a:xfrm>
            <a:prstGeom prst="trapezoid">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3DA5DF4-9734-4A8B-B3F2-EB432821614A}"/>
              </a:ext>
            </a:extLst>
          </p:cNvPr>
          <p:cNvGrpSpPr/>
          <p:nvPr/>
        </p:nvGrpSpPr>
        <p:grpSpPr>
          <a:xfrm>
            <a:off x="5262743" y="3209365"/>
            <a:ext cx="2359742" cy="1445491"/>
            <a:chOff x="4837472" y="2490841"/>
            <a:chExt cx="2359742" cy="1445491"/>
          </a:xfrm>
        </p:grpSpPr>
        <p:sp>
          <p:nvSpPr>
            <p:cNvPr id="20" name="四角形: 角を丸くする 19">
              <a:extLst>
                <a:ext uri="{FF2B5EF4-FFF2-40B4-BE49-F238E27FC236}">
                  <a16:creationId xmlns:a16="http://schemas.microsoft.com/office/drawing/2014/main" id="{161AF5DB-A2D8-495C-B795-7003573DFCCF}"/>
                </a:ext>
              </a:extLst>
            </p:cNvPr>
            <p:cNvSpPr/>
            <p:nvPr/>
          </p:nvSpPr>
          <p:spPr>
            <a:xfrm>
              <a:off x="4837472" y="2490841"/>
              <a:ext cx="2359742" cy="938159"/>
            </a:xfrm>
            <a:prstGeom prst="roundRect">
              <a:avLst>
                <a:gd name="adj" fmla="val 10379"/>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二等辺三角形 21">
              <a:extLst>
                <a:ext uri="{FF2B5EF4-FFF2-40B4-BE49-F238E27FC236}">
                  <a16:creationId xmlns:a16="http://schemas.microsoft.com/office/drawing/2014/main" id="{C811F06F-2D36-4904-A2A9-7CD991856DA0}"/>
                </a:ext>
              </a:extLst>
            </p:cNvPr>
            <p:cNvSpPr/>
            <p:nvPr/>
          </p:nvSpPr>
          <p:spPr>
            <a:xfrm rot="11901755">
              <a:off x="4948538" y="3335420"/>
              <a:ext cx="213186" cy="600912"/>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12B12945-4562-4CBA-BD30-EF9F8726FCD9}"/>
              </a:ext>
            </a:extLst>
          </p:cNvPr>
          <p:cNvGrpSpPr/>
          <p:nvPr/>
        </p:nvGrpSpPr>
        <p:grpSpPr>
          <a:xfrm>
            <a:off x="2672807" y="2453659"/>
            <a:ext cx="840658" cy="2492477"/>
            <a:chOff x="7800489" y="2818451"/>
            <a:chExt cx="840658" cy="2492477"/>
          </a:xfrm>
        </p:grpSpPr>
        <p:sp>
          <p:nvSpPr>
            <p:cNvPr id="24" name="二等辺三角形 23">
              <a:extLst>
                <a:ext uri="{FF2B5EF4-FFF2-40B4-BE49-F238E27FC236}">
                  <a16:creationId xmlns:a16="http://schemas.microsoft.com/office/drawing/2014/main" id="{5972915F-3F25-4048-8F16-22D7D6656CAA}"/>
                </a:ext>
              </a:extLst>
            </p:cNvPr>
            <p:cNvSpPr/>
            <p:nvPr/>
          </p:nvSpPr>
          <p:spPr>
            <a:xfrm>
              <a:off x="7800489" y="2818451"/>
              <a:ext cx="840658" cy="412955"/>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a:extLst>
                <a:ext uri="{FF2B5EF4-FFF2-40B4-BE49-F238E27FC236}">
                  <a16:creationId xmlns:a16="http://schemas.microsoft.com/office/drawing/2014/main" id="{FC3592AF-4DD9-481B-AE7D-C444443CA44E}"/>
                </a:ext>
              </a:extLst>
            </p:cNvPr>
            <p:cNvSpPr/>
            <p:nvPr/>
          </p:nvSpPr>
          <p:spPr>
            <a:xfrm rot="10800000">
              <a:off x="8070268" y="3224031"/>
              <a:ext cx="274331" cy="2086897"/>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 name="直線コネクタ 30">
            <a:extLst>
              <a:ext uri="{FF2B5EF4-FFF2-40B4-BE49-F238E27FC236}">
                <a16:creationId xmlns:a16="http://schemas.microsoft.com/office/drawing/2014/main" id="{E692BBDB-6806-49B7-9241-7D2B547F185E}"/>
              </a:ext>
            </a:extLst>
          </p:cNvPr>
          <p:cNvCxnSpPr>
            <a:cxnSpLocks/>
          </p:cNvCxnSpPr>
          <p:nvPr/>
        </p:nvCxnSpPr>
        <p:spPr>
          <a:xfrm flipV="1">
            <a:off x="7466643" y="2683751"/>
            <a:ext cx="525780" cy="791898"/>
          </a:xfrm>
          <a:prstGeom prst="line">
            <a:avLst/>
          </a:prstGeom>
          <a:ln>
            <a:headEnd type="oval" w="lg" len="lg"/>
          </a:ln>
          <a:effectLst>
            <a:glow rad="88900">
              <a:srgbClr val="FFFFFF">
                <a:alpha val="87000"/>
              </a:srgbClr>
            </a:glow>
          </a:effectLst>
        </p:spPr>
        <p:style>
          <a:lnRef idx="3">
            <a:schemeClr val="accent4"/>
          </a:lnRef>
          <a:fillRef idx="0">
            <a:schemeClr val="accent4"/>
          </a:fillRef>
          <a:effectRef idx="2">
            <a:schemeClr val="accent4"/>
          </a:effectRef>
          <a:fontRef idx="minor">
            <a:schemeClr val="tx1"/>
          </a:fontRef>
        </p:style>
      </p:cxnSp>
      <p:sp>
        <p:nvSpPr>
          <p:cNvPr id="29" name="楕円 28">
            <a:extLst>
              <a:ext uri="{FF2B5EF4-FFF2-40B4-BE49-F238E27FC236}">
                <a16:creationId xmlns:a16="http://schemas.microsoft.com/office/drawing/2014/main" id="{602DA899-F613-4B35-A569-DACF6D76EEA5}"/>
              </a:ext>
            </a:extLst>
          </p:cNvPr>
          <p:cNvSpPr/>
          <p:nvPr/>
        </p:nvSpPr>
        <p:spPr>
          <a:xfrm>
            <a:off x="7831288" y="2120241"/>
            <a:ext cx="648000" cy="6480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latin typeface="游ゴシック" panose="020B0400000000000000" pitchFamily="50" charset="-128"/>
                <a:ea typeface="游ゴシック" panose="020B0400000000000000" pitchFamily="50" charset="-128"/>
              </a:rPr>
              <a:t>1</a:t>
            </a:r>
            <a:endParaRPr kumimoji="1" lang="ja-JP" altLang="en-US" sz="2800" b="1" dirty="0">
              <a:latin typeface="游ゴシック" panose="020B0400000000000000" pitchFamily="50" charset="-128"/>
              <a:ea typeface="游ゴシック" panose="020B0400000000000000" pitchFamily="50" charset="-128"/>
            </a:endParaRPr>
          </a:p>
        </p:txBody>
      </p:sp>
      <p:grpSp>
        <p:nvGrpSpPr>
          <p:cNvPr id="6" name="グループ化 5">
            <a:extLst>
              <a:ext uri="{FF2B5EF4-FFF2-40B4-BE49-F238E27FC236}">
                <a16:creationId xmlns:a16="http://schemas.microsoft.com/office/drawing/2014/main" id="{D97239CB-D2F7-464C-85F9-58EE17B7D302}"/>
              </a:ext>
            </a:extLst>
          </p:cNvPr>
          <p:cNvGrpSpPr/>
          <p:nvPr/>
        </p:nvGrpSpPr>
        <p:grpSpPr>
          <a:xfrm>
            <a:off x="1308118" y="4654856"/>
            <a:ext cx="938304" cy="840658"/>
            <a:chOff x="1572269" y="4816089"/>
            <a:chExt cx="938304" cy="840658"/>
          </a:xfrm>
        </p:grpSpPr>
        <p:sp>
          <p:nvSpPr>
            <p:cNvPr id="27" name="二等辺三角形 26">
              <a:extLst>
                <a:ext uri="{FF2B5EF4-FFF2-40B4-BE49-F238E27FC236}">
                  <a16:creationId xmlns:a16="http://schemas.microsoft.com/office/drawing/2014/main" id="{3B6F705D-F04B-4DBD-8C41-9BCBF909BE34}"/>
                </a:ext>
              </a:extLst>
            </p:cNvPr>
            <p:cNvSpPr/>
            <p:nvPr/>
          </p:nvSpPr>
          <p:spPr>
            <a:xfrm rot="4051206">
              <a:off x="1854270" y="5000443"/>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フリーフォーム: 図形 29">
              <a:extLst>
                <a:ext uri="{FF2B5EF4-FFF2-40B4-BE49-F238E27FC236}">
                  <a16:creationId xmlns:a16="http://schemas.microsoft.com/office/drawing/2014/main" id="{3076F6E7-0F39-40A8-B28D-938F6D40299C}"/>
                </a:ext>
              </a:extLst>
            </p:cNvPr>
            <p:cNvSpPr/>
            <p:nvPr/>
          </p:nvSpPr>
          <p:spPr>
            <a:xfrm rot="4134364">
              <a:off x="1636592" y="5135506"/>
              <a:ext cx="382670" cy="511315"/>
            </a:xfrm>
            <a:custGeom>
              <a:avLst/>
              <a:gdLst>
                <a:gd name="connsiteX0" fmla="*/ 75380 w 382670"/>
                <a:gd name="connsiteY0" fmla="*/ 0 h 511315"/>
                <a:gd name="connsiteX1" fmla="*/ 382670 w 382670"/>
                <a:gd name="connsiteY1" fmla="*/ 0 h 511315"/>
                <a:gd name="connsiteX2" fmla="*/ 378042 w 382670"/>
                <a:gd name="connsiteY2" fmla="*/ 97117 h 511315"/>
                <a:gd name="connsiteX3" fmla="*/ 283402 w 382670"/>
                <a:gd name="connsiteY3" fmla="*/ 439138 h 511315"/>
                <a:gd name="connsiteX4" fmla="*/ 241829 w 382670"/>
                <a:gd name="connsiteY4" fmla="*/ 511315 h 511315"/>
                <a:gd name="connsiteX5" fmla="*/ 0 w 382670"/>
                <a:gd name="connsiteY5" fmla="*/ 418030 h 511315"/>
                <a:gd name="connsiteX6" fmla="*/ 37613 w 382670"/>
                <a:gd name="connsiteY6" fmla="*/ 299636 h 511315"/>
                <a:gd name="connsiteX7" fmla="*/ 64463 w 382670"/>
                <a:gd name="connsiteY7" fmla="*/ 162145 h 51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670" h="511315">
                  <a:moveTo>
                    <a:pt x="75380" y="0"/>
                  </a:moveTo>
                  <a:lnTo>
                    <a:pt x="382670" y="0"/>
                  </a:lnTo>
                  <a:lnTo>
                    <a:pt x="378042" y="97117"/>
                  </a:lnTo>
                  <a:cubicBezTo>
                    <a:pt x="366549" y="217204"/>
                    <a:pt x="333933" y="332132"/>
                    <a:pt x="283402" y="439138"/>
                  </a:cubicBezTo>
                  <a:lnTo>
                    <a:pt x="241829" y="511315"/>
                  </a:lnTo>
                  <a:lnTo>
                    <a:pt x="0" y="418030"/>
                  </a:lnTo>
                  <a:lnTo>
                    <a:pt x="37613" y="299636"/>
                  </a:lnTo>
                  <a:cubicBezTo>
                    <a:pt x="49158" y="254569"/>
                    <a:pt x="58153" y="208701"/>
                    <a:pt x="64463"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grpSp>
      <p:sp>
        <p:nvSpPr>
          <p:cNvPr id="7" name="フリーフォーム: 図形 6">
            <a:extLst>
              <a:ext uri="{FF2B5EF4-FFF2-40B4-BE49-F238E27FC236}">
                <a16:creationId xmlns:a16="http://schemas.microsoft.com/office/drawing/2014/main" id="{5183F042-B05B-8313-D916-4D435BA05131}"/>
              </a:ext>
            </a:extLst>
          </p:cNvPr>
          <p:cNvSpPr/>
          <p:nvPr/>
        </p:nvSpPr>
        <p:spPr>
          <a:xfrm>
            <a:off x="1256388" y="6352685"/>
            <a:ext cx="1380066" cy="202200"/>
          </a:xfrm>
          <a:custGeom>
            <a:avLst/>
            <a:gdLst>
              <a:gd name="connsiteX0" fmla="*/ 0 w 1380066"/>
              <a:gd name="connsiteY0" fmla="*/ 202199 h 202200"/>
              <a:gd name="connsiteX1" fmla="*/ 1380066 w 1380066"/>
              <a:gd name="connsiteY1" fmla="*/ 0 h 202200"/>
            </a:gdLst>
            <a:ahLst/>
            <a:cxnLst>
              <a:cxn ang="0">
                <a:pos x="connsiteX0" y="connsiteY0"/>
              </a:cxn>
              <a:cxn ang="0">
                <a:pos x="connsiteX1" y="connsiteY1"/>
              </a:cxn>
            </a:cxnLst>
            <a:rect l="l" t="t" r="r" b="b"/>
            <a:pathLst>
              <a:path w="1380066" h="202200" extrusionOk="0">
                <a:moveTo>
                  <a:pt x="0" y="202199"/>
                </a:moveTo>
                <a:cubicBezTo>
                  <a:pt x="579868" y="55242"/>
                  <a:pt x="825186" y="128242"/>
                  <a:pt x="1380066" y="0"/>
                </a:cubicBezTo>
              </a:path>
            </a:pathLst>
          </a:custGeom>
          <a:noFill/>
          <a:ln cap="rnd">
            <a:solidFill>
              <a:schemeClr val="accent4"/>
            </a:solidFill>
            <a:round/>
            <a:headEnd type="none" w="med" len="med"/>
            <a:tailEnd type="arrow" w="lg" len="lg"/>
            <a:extLst>
              <a:ext uri="{C807C97D-BFC1-408E-A445-0C87EB9F89A2}">
                <ask:lineSketchStyleProps xmlns:ask="http://schemas.microsoft.com/office/drawing/2018/sketchyshapes" sd="697022472">
                  <a:custGeom>
                    <a:avLst/>
                    <a:gdLst>
                      <a:gd name="connsiteX0" fmla="*/ 0 w 2709333"/>
                      <a:gd name="connsiteY0" fmla="*/ 321732 h 321733"/>
                      <a:gd name="connsiteX1" fmla="*/ 1245419 w 2709333"/>
                      <a:gd name="connsiteY1" fmla="*/ 105712 h 321733"/>
                      <a:gd name="connsiteX2" fmla="*/ 2709333 w 2709333"/>
                      <a:gd name="connsiteY2" fmla="*/ 0 h 321733"/>
                      <a:gd name="connsiteX0" fmla="*/ 0 w 2709333"/>
                      <a:gd name="connsiteY0" fmla="*/ 321732 h 321732"/>
                      <a:gd name="connsiteX1" fmla="*/ 2709333 w 2709333"/>
                      <a:gd name="connsiteY1" fmla="*/ 0 h 321732"/>
                    </a:gdLst>
                    <a:ahLst/>
                    <a:cxnLst>
                      <a:cxn ang="0">
                        <a:pos x="connsiteX0" y="connsiteY0"/>
                      </a:cxn>
                      <a:cxn ang="0">
                        <a:pos x="connsiteX1" y="connsiteY1"/>
                      </a:cxn>
                    </a:cxnLst>
                    <a:rect l="l" t="t" r="r" b="b"/>
                    <a:pathLst>
                      <a:path w="2709333" h="321732" extrusionOk="0">
                        <a:moveTo>
                          <a:pt x="0" y="321732"/>
                        </a:moveTo>
                        <a:lnTo>
                          <a:pt x="2709333" y="0"/>
                        </a:lnTo>
                      </a:path>
                    </a:pathLst>
                  </a:cu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大かっこ 7">
            <a:extLst>
              <a:ext uri="{FF2B5EF4-FFF2-40B4-BE49-F238E27FC236}">
                <a16:creationId xmlns:a16="http://schemas.microsoft.com/office/drawing/2014/main" id="{B56DB7F2-BBFC-B498-CF1C-E6E32288AFD5}"/>
              </a:ext>
            </a:extLst>
          </p:cNvPr>
          <p:cNvSpPr/>
          <p:nvPr/>
        </p:nvSpPr>
        <p:spPr>
          <a:xfrm>
            <a:off x="10875218" y="3429000"/>
            <a:ext cx="75875" cy="2144636"/>
          </a:xfrm>
          <a:custGeom>
            <a:avLst/>
            <a:gdLst>
              <a:gd name="connsiteX0" fmla="*/ 0 w 75875"/>
              <a:gd name="connsiteY0" fmla="*/ 0 h 2144636"/>
              <a:gd name="connsiteX1" fmla="*/ 75875 w 75875"/>
              <a:gd name="connsiteY1" fmla="*/ 6323 h 2144636"/>
              <a:gd name="connsiteX2" fmla="*/ 75875 w 75875"/>
              <a:gd name="connsiteY2" fmla="*/ 2138313 h 2144636"/>
              <a:gd name="connsiteX3" fmla="*/ 0 w 75875"/>
              <a:gd name="connsiteY3" fmla="*/ 2144636 h 2144636"/>
              <a:gd name="connsiteX4" fmla="*/ 0 w 75875"/>
              <a:gd name="connsiteY4" fmla="*/ 0 h 2144636"/>
              <a:gd name="connsiteX0" fmla="*/ 0 w 75875"/>
              <a:gd name="connsiteY0" fmla="*/ 0 h 2144636"/>
              <a:gd name="connsiteX1" fmla="*/ 75875 w 75875"/>
              <a:gd name="connsiteY1" fmla="*/ 6323 h 2144636"/>
              <a:gd name="connsiteX2" fmla="*/ 75875 w 75875"/>
              <a:gd name="connsiteY2" fmla="*/ 2138313 h 2144636"/>
              <a:gd name="connsiteX3" fmla="*/ 0 w 75875"/>
              <a:gd name="connsiteY3" fmla="*/ 2144636 h 2144636"/>
            </a:gdLst>
            <a:ahLst/>
            <a:cxnLst>
              <a:cxn ang="0">
                <a:pos x="connsiteX0" y="connsiteY0"/>
              </a:cxn>
              <a:cxn ang="0">
                <a:pos x="connsiteX1" y="connsiteY1"/>
              </a:cxn>
              <a:cxn ang="0">
                <a:pos x="connsiteX2" y="connsiteY2"/>
              </a:cxn>
              <a:cxn ang="0">
                <a:pos x="connsiteX3" y="connsiteY3"/>
              </a:cxn>
            </a:cxnLst>
            <a:rect l="l" t="t" r="r" b="b"/>
            <a:pathLst>
              <a:path w="75875" h="2144636" stroke="0" extrusionOk="0">
                <a:moveTo>
                  <a:pt x="0" y="0"/>
                </a:moveTo>
                <a:cubicBezTo>
                  <a:pt x="42231" y="260"/>
                  <a:pt x="75694" y="3473"/>
                  <a:pt x="75875" y="6323"/>
                </a:cubicBezTo>
                <a:cubicBezTo>
                  <a:pt x="36033" y="809005"/>
                  <a:pt x="117564" y="1463863"/>
                  <a:pt x="75875" y="2138313"/>
                </a:cubicBezTo>
                <a:cubicBezTo>
                  <a:pt x="75472" y="2141552"/>
                  <a:pt x="38285" y="2141821"/>
                  <a:pt x="0" y="2144636"/>
                </a:cubicBezTo>
                <a:cubicBezTo>
                  <a:pt x="132240" y="1282501"/>
                  <a:pt x="-92512" y="751834"/>
                  <a:pt x="0" y="0"/>
                </a:cubicBezTo>
                <a:close/>
              </a:path>
              <a:path w="75875" h="2144636" fill="none" extrusionOk="0">
                <a:moveTo>
                  <a:pt x="0" y="0"/>
                </a:moveTo>
                <a:cubicBezTo>
                  <a:pt x="42382" y="80"/>
                  <a:pt x="76249" y="3222"/>
                  <a:pt x="75875" y="6323"/>
                </a:cubicBezTo>
                <a:cubicBezTo>
                  <a:pt x="-24092" y="939947"/>
                  <a:pt x="-16176" y="1075997"/>
                  <a:pt x="75875" y="2138313"/>
                </a:cubicBezTo>
                <a:cubicBezTo>
                  <a:pt x="70834" y="2143479"/>
                  <a:pt x="44604" y="2144902"/>
                  <a:pt x="0" y="2144636"/>
                </a:cubicBezTo>
              </a:path>
              <a:path w="75875" h="2144636" fill="none" stroke="0" extrusionOk="0">
                <a:moveTo>
                  <a:pt x="0" y="0"/>
                </a:moveTo>
                <a:cubicBezTo>
                  <a:pt x="42098" y="-180"/>
                  <a:pt x="76088" y="3017"/>
                  <a:pt x="75875" y="6323"/>
                </a:cubicBezTo>
                <a:cubicBezTo>
                  <a:pt x="233756" y="726300"/>
                  <a:pt x="144075" y="1627586"/>
                  <a:pt x="75875" y="2138313"/>
                </a:cubicBezTo>
                <a:cubicBezTo>
                  <a:pt x="81323" y="2141035"/>
                  <a:pt x="43270" y="2142597"/>
                  <a:pt x="0" y="2144636"/>
                </a:cubicBezTo>
              </a:path>
            </a:pathLst>
          </a:custGeom>
          <a:ln w="19050">
            <a:solidFill>
              <a:schemeClr val="accent4"/>
            </a:solidFill>
            <a:extLst>
              <a:ext uri="{C807C97D-BFC1-408E-A445-0C87EB9F89A2}">
                <ask:lineSketchStyleProps xmlns:ask="http://schemas.microsoft.com/office/drawing/2018/sketchyshapes" sd="43512134">
                  <a:prstGeom prst="rightBracket">
                    <a:avLst/>
                  </a:prstGeom>
                  <ask:type>
                    <ask:lineSketchCurved/>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379F5105-2867-CCBC-D635-B09EBEC74DE8}"/>
              </a:ext>
            </a:extLst>
          </p:cNvPr>
          <p:cNvSpPr txBox="1"/>
          <p:nvPr/>
        </p:nvSpPr>
        <p:spPr>
          <a:xfrm>
            <a:off x="8613397" y="3987244"/>
            <a:ext cx="1716014" cy="369332"/>
          </a:xfrm>
          <a:prstGeom prst="rect">
            <a:avLst/>
          </a:prstGeom>
          <a:solidFill>
            <a:srgbClr val="46877B"/>
          </a:solidFill>
        </p:spPr>
        <p:txBody>
          <a:bodyPr wrap="square">
            <a:spAutoFit/>
          </a:bodyPr>
          <a:lstStyle/>
          <a:p>
            <a:r>
              <a:rPr lang="en-US" altLang="ja-JP" b="1" dirty="0">
                <a:solidFill>
                  <a:schemeClr val="bg1"/>
                </a:solidFill>
                <a:latin typeface="游ゴシック" panose="020B0400000000000000" pitchFamily="50" charset="-128"/>
                <a:ea typeface="游ゴシック" panose="020B0400000000000000" pitchFamily="50" charset="-128"/>
              </a:rPr>
              <a:t> </a:t>
            </a:r>
            <a:r>
              <a:rPr lang="ja-JP" altLang="en-US" b="1" dirty="0">
                <a:solidFill>
                  <a:schemeClr val="bg1"/>
                </a:solidFill>
                <a:latin typeface="游ゴシック" panose="020B0400000000000000" pitchFamily="50" charset="-128"/>
                <a:ea typeface="游ゴシック" panose="020B0400000000000000" pitchFamily="50" charset="-128"/>
              </a:rPr>
              <a:t>何かの見出し</a:t>
            </a:r>
          </a:p>
        </p:txBody>
      </p:sp>
      <p:sp>
        <p:nvSpPr>
          <p:cNvPr id="36" name="フリーフォーム: 図形 35">
            <a:extLst>
              <a:ext uri="{FF2B5EF4-FFF2-40B4-BE49-F238E27FC236}">
                <a16:creationId xmlns:a16="http://schemas.microsoft.com/office/drawing/2014/main" id="{EFD584C9-55DF-601C-DC7A-86517FFDB48C}"/>
              </a:ext>
            </a:extLst>
          </p:cNvPr>
          <p:cNvSpPr/>
          <p:nvPr/>
        </p:nvSpPr>
        <p:spPr>
          <a:xfrm rot="2149832">
            <a:off x="1232946" y="5356494"/>
            <a:ext cx="1116215" cy="1248435"/>
          </a:xfrm>
          <a:custGeom>
            <a:avLst/>
            <a:gdLst>
              <a:gd name="connsiteX0" fmla="*/ 0 w 6381750"/>
              <a:gd name="connsiteY0" fmla="*/ 87460 h 350919"/>
              <a:gd name="connsiteX1" fmla="*/ 508000 w 6381750"/>
              <a:gd name="connsiteY1" fmla="*/ 258910 h 350919"/>
              <a:gd name="connsiteX2" fmla="*/ 908050 w 6381750"/>
              <a:gd name="connsiteY2" fmla="*/ 125560 h 350919"/>
              <a:gd name="connsiteX3" fmla="*/ 1314450 w 6381750"/>
              <a:gd name="connsiteY3" fmla="*/ 252560 h 350919"/>
              <a:gd name="connsiteX4" fmla="*/ 2032000 w 6381750"/>
              <a:gd name="connsiteY4" fmla="*/ 4910 h 350919"/>
              <a:gd name="connsiteX5" fmla="*/ 2635250 w 6381750"/>
              <a:gd name="connsiteY5" fmla="*/ 100160 h 350919"/>
              <a:gd name="connsiteX6" fmla="*/ 3943350 w 6381750"/>
              <a:gd name="connsiteY6" fmla="*/ 252560 h 350919"/>
              <a:gd name="connsiteX7" fmla="*/ 4648200 w 6381750"/>
              <a:gd name="connsiteY7" fmla="*/ 347810 h 350919"/>
              <a:gd name="connsiteX8" fmla="*/ 5308600 w 6381750"/>
              <a:gd name="connsiteY8" fmla="*/ 138260 h 350919"/>
              <a:gd name="connsiteX9" fmla="*/ 6381750 w 6381750"/>
              <a:gd name="connsiteY9" fmla="*/ 87460 h 350919"/>
              <a:gd name="connsiteX0" fmla="*/ 0 w 6381750"/>
              <a:gd name="connsiteY0" fmla="*/ 84727 h 347987"/>
              <a:gd name="connsiteX1" fmla="*/ 508000 w 6381750"/>
              <a:gd name="connsiteY1" fmla="*/ 256177 h 347987"/>
              <a:gd name="connsiteX2" fmla="*/ 908050 w 6381750"/>
              <a:gd name="connsiteY2" fmla="*/ 122827 h 347987"/>
              <a:gd name="connsiteX3" fmla="*/ 1314450 w 6381750"/>
              <a:gd name="connsiteY3" fmla="*/ 249827 h 347987"/>
              <a:gd name="connsiteX4" fmla="*/ 2032000 w 6381750"/>
              <a:gd name="connsiteY4" fmla="*/ 2177 h 347987"/>
              <a:gd name="connsiteX5" fmla="*/ 2876550 w 6381750"/>
              <a:gd name="connsiteY5" fmla="*/ 135527 h 347987"/>
              <a:gd name="connsiteX6" fmla="*/ 3943350 w 6381750"/>
              <a:gd name="connsiteY6" fmla="*/ 249827 h 347987"/>
              <a:gd name="connsiteX7" fmla="*/ 4648200 w 6381750"/>
              <a:gd name="connsiteY7" fmla="*/ 345077 h 347987"/>
              <a:gd name="connsiteX8" fmla="*/ 5308600 w 6381750"/>
              <a:gd name="connsiteY8" fmla="*/ 135527 h 347987"/>
              <a:gd name="connsiteX9" fmla="*/ 6381750 w 6381750"/>
              <a:gd name="connsiteY9" fmla="*/ 84727 h 347987"/>
              <a:gd name="connsiteX0" fmla="*/ 0 w 6381750"/>
              <a:gd name="connsiteY0" fmla="*/ 84727 h 347987"/>
              <a:gd name="connsiteX1" fmla="*/ 508000 w 6381750"/>
              <a:gd name="connsiteY1" fmla="*/ 256177 h 347987"/>
              <a:gd name="connsiteX2" fmla="*/ 908050 w 6381750"/>
              <a:gd name="connsiteY2" fmla="*/ 122827 h 347987"/>
              <a:gd name="connsiteX3" fmla="*/ 1314450 w 6381750"/>
              <a:gd name="connsiteY3" fmla="*/ 249827 h 347987"/>
              <a:gd name="connsiteX4" fmla="*/ 2032000 w 6381750"/>
              <a:gd name="connsiteY4" fmla="*/ 2177 h 347987"/>
              <a:gd name="connsiteX5" fmla="*/ 2876550 w 6381750"/>
              <a:gd name="connsiteY5" fmla="*/ 135527 h 347987"/>
              <a:gd name="connsiteX6" fmla="*/ 3943350 w 6381750"/>
              <a:gd name="connsiteY6" fmla="*/ 249827 h 347987"/>
              <a:gd name="connsiteX7" fmla="*/ 4648200 w 6381750"/>
              <a:gd name="connsiteY7" fmla="*/ 345077 h 347987"/>
              <a:gd name="connsiteX8" fmla="*/ 5308600 w 6381750"/>
              <a:gd name="connsiteY8" fmla="*/ 135527 h 347987"/>
              <a:gd name="connsiteX9" fmla="*/ 6381750 w 6381750"/>
              <a:gd name="connsiteY9" fmla="*/ 143994 h 347987"/>
              <a:gd name="connsiteX0" fmla="*/ 0 w 6381750"/>
              <a:gd name="connsiteY0" fmla="*/ 84727 h 347987"/>
              <a:gd name="connsiteX1" fmla="*/ 508000 w 6381750"/>
              <a:gd name="connsiteY1" fmla="*/ 256177 h 347987"/>
              <a:gd name="connsiteX2" fmla="*/ 908050 w 6381750"/>
              <a:gd name="connsiteY2" fmla="*/ 122827 h 347987"/>
              <a:gd name="connsiteX3" fmla="*/ 1314450 w 6381750"/>
              <a:gd name="connsiteY3" fmla="*/ 249827 h 347987"/>
              <a:gd name="connsiteX4" fmla="*/ 2032000 w 6381750"/>
              <a:gd name="connsiteY4" fmla="*/ 2177 h 347987"/>
              <a:gd name="connsiteX5" fmla="*/ 2876550 w 6381750"/>
              <a:gd name="connsiteY5" fmla="*/ 135527 h 347987"/>
              <a:gd name="connsiteX6" fmla="*/ 3943350 w 6381750"/>
              <a:gd name="connsiteY6" fmla="*/ 249827 h 347987"/>
              <a:gd name="connsiteX7" fmla="*/ 4648200 w 6381750"/>
              <a:gd name="connsiteY7" fmla="*/ 345077 h 347987"/>
              <a:gd name="connsiteX8" fmla="*/ 5308600 w 6381750"/>
              <a:gd name="connsiteY8" fmla="*/ 135527 h 347987"/>
              <a:gd name="connsiteX9" fmla="*/ 6381750 w 6381750"/>
              <a:gd name="connsiteY9" fmla="*/ 143994 h 347987"/>
              <a:gd name="connsiteX0" fmla="*/ 0 w 6381750"/>
              <a:gd name="connsiteY0" fmla="*/ 84727 h 347987"/>
              <a:gd name="connsiteX1" fmla="*/ 908050 w 6381750"/>
              <a:gd name="connsiteY1" fmla="*/ 122827 h 347987"/>
              <a:gd name="connsiteX2" fmla="*/ 1314450 w 6381750"/>
              <a:gd name="connsiteY2" fmla="*/ 249827 h 347987"/>
              <a:gd name="connsiteX3" fmla="*/ 2032000 w 6381750"/>
              <a:gd name="connsiteY3" fmla="*/ 2177 h 347987"/>
              <a:gd name="connsiteX4" fmla="*/ 2876550 w 6381750"/>
              <a:gd name="connsiteY4" fmla="*/ 135527 h 347987"/>
              <a:gd name="connsiteX5" fmla="*/ 3943350 w 6381750"/>
              <a:gd name="connsiteY5" fmla="*/ 249827 h 347987"/>
              <a:gd name="connsiteX6" fmla="*/ 4648200 w 6381750"/>
              <a:gd name="connsiteY6" fmla="*/ 345077 h 347987"/>
              <a:gd name="connsiteX7" fmla="*/ 5308600 w 6381750"/>
              <a:gd name="connsiteY7" fmla="*/ 135527 h 347987"/>
              <a:gd name="connsiteX8" fmla="*/ 6381750 w 6381750"/>
              <a:gd name="connsiteY8" fmla="*/ 143994 h 347987"/>
              <a:gd name="connsiteX0" fmla="*/ 0 w 6381750"/>
              <a:gd name="connsiteY0" fmla="*/ 84727 h 347987"/>
              <a:gd name="connsiteX1" fmla="*/ 1314450 w 6381750"/>
              <a:gd name="connsiteY1" fmla="*/ 249827 h 347987"/>
              <a:gd name="connsiteX2" fmla="*/ 2032000 w 6381750"/>
              <a:gd name="connsiteY2" fmla="*/ 2177 h 347987"/>
              <a:gd name="connsiteX3" fmla="*/ 2876550 w 6381750"/>
              <a:gd name="connsiteY3" fmla="*/ 135527 h 347987"/>
              <a:gd name="connsiteX4" fmla="*/ 3943350 w 6381750"/>
              <a:gd name="connsiteY4" fmla="*/ 249827 h 347987"/>
              <a:gd name="connsiteX5" fmla="*/ 4648200 w 6381750"/>
              <a:gd name="connsiteY5" fmla="*/ 345077 h 347987"/>
              <a:gd name="connsiteX6" fmla="*/ 5308600 w 6381750"/>
              <a:gd name="connsiteY6" fmla="*/ 135527 h 347987"/>
              <a:gd name="connsiteX7" fmla="*/ 6381750 w 6381750"/>
              <a:gd name="connsiteY7" fmla="*/ 143994 h 347987"/>
              <a:gd name="connsiteX0" fmla="*/ 0 w 6381750"/>
              <a:gd name="connsiteY0" fmla="*/ 83224 h 346484"/>
              <a:gd name="connsiteX1" fmla="*/ 2032000 w 6381750"/>
              <a:gd name="connsiteY1" fmla="*/ 674 h 346484"/>
              <a:gd name="connsiteX2" fmla="*/ 2876550 w 6381750"/>
              <a:gd name="connsiteY2" fmla="*/ 134024 h 346484"/>
              <a:gd name="connsiteX3" fmla="*/ 3943350 w 6381750"/>
              <a:gd name="connsiteY3" fmla="*/ 248324 h 346484"/>
              <a:gd name="connsiteX4" fmla="*/ 4648200 w 6381750"/>
              <a:gd name="connsiteY4" fmla="*/ 343574 h 346484"/>
              <a:gd name="connsiteX5" fmla="*/ 5308600 w 6381750"/>
              <a:gd name="connsiteY5" fmla="*/ 134024 h 346484"/>
              <a:gd name="connsiteX6" fmla="*/ 6381750 w 6381750"/>
              <a:gd name="connsiteY6" fmla="*/ 142491 h 346484"/>
              <a:gd name="connsiteX0" fmla="*/ 0 w 6381750"/>
              <a:gd name="connsiteY0" fmla="*/ 0 h 263260"/>
              <a:gd name="connsiteX1" fmla="*/ 2876550 w 6381750"/>
              <a:gd name="connsiteY1" fmla="*/ 50800 h 263260"/>
              <a:gd name="connsiteX2" fmla="*/ 3943350 w 6381750"/>
              <a:gd name="connsiteY2" fmla="*/ 165100 h 263260"/>
              <a:gd name="connsiteX3" fmla="*/ 4648200 w 6381750"/>
              <a:gd name="connsiteY3" fmla="*/ 260350 h 263260"/>
              <a:gd name="connsiteX4" fmla="*/ 5308600 w 6381750"/>
              <a:gd name="connsiteY4" fmla="*/ 50800 h 263260"/>
              <a:gd name="connsiteX5" fmla="*/ 6381750 w 6381750"/>
              <a:gd name="connsiteY5" fmla="*/ 59267 h 263260"/>
              <a:gd name="connsiteX0" fmla="*/ 0 w 6381750"/>
              <a:gd name="connsiteY0" fmla="*/ 0 h 263260"/>
              <a:gd name="connsiteX1" fmla="*/ 3943350 w 6381750"/>
              <a:gd name="connsiteY1" fmla="*/ 165100 h 263260"/>
              <a:gd name="connsiteX2" fmla="*/ 4648200 w 6381750"/>
              <a:gd name="connsiteY2" fmla="*/ 260350 h 263260"/>
              <a:gd name="connsiteX3" fmla="*/ 5308600 w 6381750"/>
              <a:gd name="connsiteY3" fmla="*/ 50800 h 263260"/>
              <a:gd name="connsiteX4" fmla="*/ 6381750 w 6381750"/>
              <a:gd name="connsiteY4" fmla="*/ 59267 h 263260"/>
              <a:gd name="connsiteX0" fmla="*/ 0 w 6381750"/>
              <a:gd name="connsiteY0" fmla="*/ 0 h 260350"/>
              <a:gd name="connsiteX1" fmla="*/ 4648200 w 6381750"/>
              <a:gd name="connsiteY1" fmla="*/ 260350 h 260350"/>
              <a:gd name="connsiteX2" fmla="*/ 5308600 w 6381750"/>
              <a:gd name="connsiteY2" fmla="*/ 50800 h 260350"/>
              <a:gd name="connsiteX3" fmla="*/ 6381750 w 6381750"/>
              <a:gd name="connsiteY3" fmla="*/ 59267 h 260350"/>
              <a:gd name="connsiteX0" fmla="*/ 0 w 6381750"/>
              <a:gd name="connsiteY0" fmla="*/ 0 h 59267"/>
              <a:gd name="connsiteX1" fmla="*/ 5308600 w 6381750"/>
              <a:gd name="connsiteY1" fmla="*/ 50800 h 59267"/>
              <a:gd name="connsiteX2" fmla="*/ 6381750 w 6381750"/>
              <a:gd name="connsiteY2" fmla="*/ 59267 h 59267"/>
              <a:gd name="connsiteX0" fmla="*/ 0 w 6381750"/>
              <a:gd name="connsiteY0" fmla="*/ 0 h 1124584"/>
              <a:gd name="connsiteX1" fmla="*/ 4528057 w 6381750"/>
              <a:gd name="connsiteY1" fmla="*/ 1124584 h 1124584"/>
              <a:gd name="connsiteX2" fmla="*/ 6381750 w 6381750"/>
              <a:gd name="connsiteY2" fmla="*/ 59267 h 1124584"/>
              <a:gd name="connsiteX0" fmla="*/ 0 w 3161177"/>
              <a:gd name="connsiteY0" fmla="*/ 2112889 h 2112889"/>
              <a:gd name="connsiteX1" fmla="*/ 1307484 w 3161177"/>
              <a:gd name="connsiteY1" fmla="*/ 1067394 h 2112889"/>
              <a:gd name="connsiteX2" fmla="*/ 3161177 w 3161177"/>
              <a:gd name="connsiteY2" fmla="*/ 2077 h 2112889"/>
              <a:gd name="connsiteX0" fmla="*/ 0 w 3161177"/>
              <a:gd name="connsiteY0" fmla="*/ 2110812 h 2110812"/>
              <a:gd name="connsiteX1" fmla="*/ 3161177 w 3161177"/>
              <a:gd name="connsiteY1" fmla="*/ 0 h 2110812"/>
              <a:gd name="connsiteX0" fmla="*/ 0 w 1482258"/>
              <a:gd name="connsiteY0" fmla="*/ 903680 h 903680"/>
              <a:gd name="connsiteX1" fmla="*/ 1482258 w 1482258"/>
              <a:gd name="connsiteY1" fmla="*/ 0 h 903680"/>
            </a:gdLst>
            <a:ahLst/>
            <a:cxnLst>
              <a:cxn ang="0">
                <a:pos x="connsiteX0" y="connsiteY0"/>
              </a:cxn>
              <a:cxn ang="0">
                <a:pos x="connsiteX1" y="connsiteY1"/>
              </a:cxn>
            </a:cxnLst>
            <a:rect l="l" t="t" r="r" b="b"/>
            <a:pathLst>
              <a:path w="1482258" h="903680">
                <a:moveTo>
                  <a:pt x="0" y="903680"/>
                </a:moveTo>
                <a:lnTo>
                  <a:pt x="1482258" y="0"/>
                </a:lnTo>
              </a:path>
            </a:pathLst>
          </a:custGeom>
          <a:noFill/>
          <a:ln w="57150">
            <a:solidFill>
              <a:schemeClr val="accent2"/>
            </a:solidFill>
            <a:tailEnd type="triangle"/>
          </a:ln>
          <a:effectLst>
            <a:glow rad="63500">
              <a:schemeClr val="accent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右 43">
            <a:extLst>
              <a:ext uri="{FF2B5EF4-FFF2-40B4-BE49-F238E27FC236}">
                <a16:creationId xmlns:a16="http://schemas.microsoft.com/office/drawing/2014/main" id="{0A2734DE-E047-CC2D-F3E2-E701DEBB69AE}"/>
              </a:ext>
            </a:extLst>
          </p:cNvPr>
          <p:cNvSpPr/>
          <p:nvPr/>
        </p:nvSpPr>
        <p:spPr>
          <a:xfrm>
            <a:off x="3724405" y="5310395"/>
            <a:ext cx="1797864" cy="1126627"/>
          </a:xfrm>
          <a:custGeom>
            <a:avLst/>
            <a:gdLst>
              <a:gd name="connsiteX0" fmla="*/ 0 w 1797864"/>
              <a:gd name="connsiteY0" fmla="*/ 281657 h 1126627"/>
              <a:gd name="connsiteX1" fmla="*/ 1234551 w 1797864"/>
              <a:gd name="connsiteY1" fmla="*/ 281657 h 1126627"/>
              <a:gd name="connsiteX2" fmla="*/ 1234551 w 1797864"/>
              <a:gd name="connsiteY2" fmla="*/ 0 h 1126627"/>
              <a:gd name="connsiteX3" fmla="*/ 1797864 w 1797864"/>
              <a:gd name="connsiteY3" fmla="*/ 563314 h 1126627"/>
              <a:gd name="connsiteX4" fmla="*/ 1234551 w 1797864"/>
              <a:gd name="connsiteY4" fmla="*/ 1126627 h 1126627"/>
              <a:gd name="connsiteX5" fmla="*/ 1234551 w 1797864"/>
              <a:gd name="connsiteY5" fmla="*/ 844970 h 1126627"/>
              <a:gd name="connsiteX6" fmla="*/ 0 w 1797864"/>
              <a:gd name="connsiteY6" fmla="*/ 844970 h 1126627"/>
              <a:gd name="connsiteX7" fmla="*/ 0 w 1797864"/>
              <a:gd name="connsiteY7" fmla="*/ 281657 h 1126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97864" h="1126627" fill="none" extrusionOk="0">
                <a:moveTo>
                  <a:pt x="0" y="281657"/>
                </a:moveTo>
                <a:cubicBezTo>
                  <a:pt x="441140" y="341876"/>
                  <a:pt x="815292" y="313239"/>
                  <a:pt x="1234551" y="281657"/>
                </a:cubicBezTo>
                <a:cubicBezTo>
                  <a:pt x="1258466" y="194755"/>
                  <a:pt x="1214082" y="130057"/>
                  <a:pt x="1234551" y="0"/>
                </a:cubicBezTo>
                <a:cubicBezTo>
                  <a:pt x="1321461" y="170749"/>
                  <a:pt x="1683272" y="515097"/>
                  <a:pt x="1797864" y="563314"/>
                </a:cubicBezTo>
                <a:cubicBezTo>
                  <a:pt x="1683170" y="648249"/>
                  <a:pt x="1372263" y="1063564"/>
                  <a:pt x="1234551" y="1126627"/>
                </a:cubicBezTo>
                <a:cubicBezTo>
                  <a:pt x="1228919" y="1080683"/>
                  <a:pt x="1223293" y="925170"/>
                  <a:pt x="1234551" y="844970"/>
                </a:cubicBezTo>
                <a:cubicBezTo>
                  <a:pt x="625859" y="796345"/>
                  <a:pt x="503036" y="798970"/>
                  <a:pt x="0" y="844970"/>
                </a:cubicBezTo>
                <a:cubicBezTo>
                  <a:pt x="12149" y="711576"/>
                  <a:pt x="-34350" y="429484"/>
                  <a:pt x="0" y="281657"/>
                </a:cubicBezTo>
                <a:close/>
              </a:path>
              <a:path w="1797864" h="1126627" stroke="0" extrusionOk="0">
                <a:moveTo>
                  <a:pt x="0" y="281657"/>
                </a:moveTo>
                <a:cubicBezTo>
                  <a:pt x="501690" y="291445"/>
                  <a:pt x="664348" y="302673"/>
                  <a:pt x="1234551" y="281657"/>
                </a:cubicBezTo>
                <a:cubicBezTo>
                  <a:pt x="1244995" y="149561"/>
                  <a:pt x="1246456" y="46048"/>
                  <a:pt x="1234551" y="0"/>
                </a:cubicBezTo>
                <a:cubicBezTo>
                  <a:pt x="1416517" y="201720"/>
                  <a:pt x="1516224" y="323140"/>
                  <a:pt x="1797864" y="563314"/>
                </a:cubicBezTo>
                <a:cubicBezTo>
                  <a:pt x="1604474" y="781173"/>
                  <a:pt x="1263864" y="996785"/>
                  <a:pt x="1234551" y="1126627"/>
                </a:cubicBezTo>
                <a:cubicBezTo>
                  <a:pt x="1244859" y="1090226"/>
                  <a:pt x="1246547" y="961132"/>
                  <a:pt x="1234551" y="844970"/>
                </a:cubicBezTo>
                <a:cubicBezTo>
                  <a:pt x="826782" y="735023"/>
                  <a:pt x="170652" y="758181"/>
                  <a:pt x="0" y="844970"/>
                </a:cubicBezTo>
                <a:cubicBezTo>
                  <a:pt x="-923" y="604596"/>
                  <a:pt x="-16096" y="399535"/>
                  <a:pt x="0" y="281657"/>
                </a:cubicBezTo>
                <a:close/>
              </a:path>
            </a:pathLst>
          </a:custGeom>
          <a:solidFill>
            <a:schemeClr val="accent4"/>
          </a:solidFill>
          <a:ln>
            <a:solidFill>
              <a:schemeClr val="accent4"/>
            </a:solidFill>
            <a:extLst>
              <a:ext uri="{C807C97D-BFC1-408E-A445-0C87EB9F89A2}">
                <ask:lineSketchStyleProps xmlns:ask="http://schemas.microsoft.com/office/drawing/2018/sketchyshapes" sd="3864781296">
                  <a:prstGeom prst="rightArrow">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フリーフォーム: 図形 45">
            <a:extLst>
              <a:ext uri="{FF2B5EF4-FFF2-40B4-BE49-F238E27FC236}">
                <a16:creationId xmlns:a16="http://schemas.microsoft.com/office/drawing/2014/main" id="{6C0FD5AB-5B5F-7AA0-6FBC-206214218608}"/>
              </a:ext>
            </a:extLst>
          </p:cNvPr>
          <p:cNvSpPr/>
          <p:nvPr/>
        </p:nvSpPr>
        <p:spPr>
          <a:xfrm>
            <a:off x="529301" y="2977937"/>
            <a:ext cx="2457450" cy="553401"/>
          </a:xfrm>
          <a:custGeom>
            <a:avLst/>
            <a:gdLst>
              <a:gd name="connsiteX0" fmla="*/ 0 w 2457450"/>
              <a:gd name="connsiteY0" fmla="*/ 553401 h 553401"/>
              <a:gd name="connsiteX1" fmla="*/ 1066800 w 2457450"/>
              <a:gd name="connsiteY1" fmla="*/ 48576 h 553401"/>
              <a:gd name="connsiteX2" fmla="*/ 2457450 w 2457450"/>
              <a:gd name="connsiteY2" fmla="*/ 48576 h 553401"/>
            </a:gdLst>
            <a:ahLst/>
            <a:cxnLst>
              <a:cxn ang="0">
                <a:pos x="connsiteX0" y="connsiteY0"/>
              </a:cxn>
              <a:cxn ang="0">
                <a:pos x="connsiteX1" y="connsiteY1"/>
              </a:cxn>
              <a:cxn ang="0">
                <a:pos x="connsiteX2" y="connsiteY2"/>
              </a:cxn>
            </a:cxnLst>
            <a:rect l="l" t="t" r="r" b="b"/>
            <a:pathLst>
              <a:path w="2457450" h="553401">
                <a:moveTo>
                  <a:pt x="0" y="553401"/>
                </a:moveTo>
                <a:cubicBezTo>
                  <a:pt x="328612" y="343057"/>
                  <a:pt x="657225" y="132713"/>
                  <a:pt x="1066800" y="48576"/>
                </a:cubicBezTo>
                <a:cubicBezTo>
                  <a:pt x="1476375" y="-35561"/>
                  <a:pt x="1966912" y="6507"/>
                  <a:pt x="2457450" y="48576"/>
                </a:cubicBezTo>
              </a:path>
            </a:pathLst>
          </a:custGeom>
          <a:noFill/>
          <a:ln w="38100">
            <a:solidFill>
              <a:schemeClr val="accent4"/>
            </a:solidFill>
            <a:headEnd type="none" w="med" len="med"/>
            <a:tailEnd type="triangle" w="med" len="med"/>
          </a:ln>
          <a:effectLst>
            <a:glow rad="1524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79366D17-C6F6-2F7E-0C8E-D7CA4265F094}"/>
              </a:ext>
            </a:extLst>
          </p:cNvPr>
          <p:cNvGrpSpPr/>
          <p:nvPr/>
        </p:nvGrpSpPr>
        <p:grpSpPr>
          <a:xfrm>
            <a:off x="7701975" y="5031844"/>
            <a:ext cx="866523" cy="923145"/>
            <a:chOff x="5897144" y="3284788"/>
            <a:chExt cx="866523" cy="923145"/>
          </a:xfrm>
        </p:grpSpPr>
        <p:sp>
          <p:nvSpPr>
            <p:cNvPr id="47" name="フリーフォーム: 図形 46">
              <a:extLst>
                <a:ext uri="{FF2B5EF4-FFF2-40B4-BE49-F238E27FC236}">
                  <a16:creationId xmlns:a16="http://schemas.microsoft.com/office/drawing/2014/main" id="{128A1380-4083-A4AF-A9AF-53345AAABDF1}"/>
                </a:ext>
              </a:extLst>
            </p:cNvPr>
            <p:cNvSpPr/>
            <p:nvPr/>
          </p:nvSpPr>
          <p:spPr>
            <a:xfrm>
              <a:off x="5897698" y="3332166"/>
              <a:ext cx="842754" cy="500765"/>
            </a:xfrm>
            <a:custGeom>
              <a:avLst/>
              <a:gdLst>
                <a:gd name="connsiteX0" fmla="*/ 562582 w 768994"/>
                <a:gd name="connsiteY0" fmla="*/ 446438 h 495392"/>
                <a:gd name="connsiteX1" fmla="*/ 62068 w 768994"/>
                <a:gd name="connsiteY1" fmla="*/ 119179 h 495392"/>
                <a:gd name="connsiteX2" fmla="*/ 23567 w 768994"/>
                <a:gd name="connsiteY2" fmla="*/ 311684 h 495392"/>
                <a:gd name="connsiteX3" fmla="*/ 206447 w 768994"/>
                <a:gd name="connsiteY3" fmla="*/ 99928 h 495392"/>
                <a:gd name="connsiteX4" fmla="*/ 312325 w 768994"/>
                <a:gd name="connsiteY4" fmla="*/ 176930 h 495392"/>
                <a:gd name="connsiteX5" fmla="*/ 100569 w 768994"/>
                <a:gd name="connsiteY5" fmla="*/ 494564 h 495392"/>
                <a:gd name="connsiteX6" fmla="*/ 764712 w 768994"/>
                <a:gd name="connsiteY6" fmla="*/ 71052 h 495392"/>
                <a:gd name="connsiteX7" fmla="*/ 398952 w 768994"/>
                <a:gd name="connsiteY7" fmla="*/ 176930 h 495392"/>
                <a:gd name="connsiteX8" fmla="*/ 668459 w 768994"/>
                <a:gd name="connsiteY8" fmla="*/ 388686 h 495392"/>
                <a:gd name="connsiteX9" fmla="*/ 312325 w 768994"/>
                <a:gd name="connsiteY9" fmla="*/ 427187 h 495392"/>
                <a:gd name="connsiteX10" fmla="*/ 360451 w 768994"/>
                <a:gd name="connsiteY10" fmla="*/ 71052 h 495392"/>
                <a:gd name="connsiteX11" fmla="*/ 283449 w 768994"/>
                <a:gd name="connsiteY11" fmla="*/ 13301 h 495392"/>
                <a:gd name="connsiteX12" fmla="*/ 302699 w 768994"/>
                <a:gd name="connsiteY12" fmla="*/ 244307 h 495392"/>
                <a:gd name="connsiteX13" fmla="*/ 639584 w 768994"/>
                <a:gd name="connsiteY13" fmla="*/ 196181 h 495392"/>
                <a:gd name="connsiteX14" fmla="*/ 418203 w 768994"/>
                <a:gd name="connsiteY14" fmla="*/ 80678 h 495392"/>
                <a:gd name="connsiteX15" fmla="*/ 206447 w 768994"/>
                <a:gd name="connsiteY15" fmla="*/ 330935 h 495392"/>
                <a:gd name="connsiteX16" fmla="*/ 235323 w 768994"/>
                <a:gd name="connsiteY16" fmla="*/ 475314 h 495392"/>
                <a:gd name="connsiteX17" fmla="*/ 562582 w 768994"/>
                <a:gd name="connsiteY17" fmla="*/ 446438 h 49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994" h="495392">
                  <a:moveTo>
                    <a:pt x="562582" y="446438"/>
                  </a:moveTo>
                  <a:cubicBezTo>
                    <a:pt x="533706" y="387082"/>
                    <a:pt x="151904" y="141638"/>
                    <a:pt x="62068" y="119179"/>
                  </a:cubicBezTo>
                  <a:cubicBezTo>
                    <a:pt x="-27768" y="96720"/>
                    <a:pt x="-496" y="314892"/>
                    <a:pt x="23567" y="311684"/>
                  </a:cubicBezTo>
                  <a:cubicBezTo>
                    <a:pt x="47630" y="308476"/>
                    <a:pt x="158321" y="122387"/>
                    <a:pt x="206447" y="99928"/>
                  </a:cubicBezTo>
                  <a:cubicBezTo>
                    <a:pt x="254573" y="77469"/>
                    <a:pt x="329971" y="111157"/>
                    <a:pt x="312325" y="176930"/>
                  </a:cubicBezTo>
                  <a:cubicBezTo>
                    <a:pt x="294679" y="242703"/>
                    <a:pt x="25171" y="512210"/>
                    <a:pt x="100569" y="494564"/>
                  </a:cubicBezTo>
                  <a:cubicBezTo>
                    <a:pt x="175967" y="476918"/>
                    <a:pt x="714982" y="123991"/>
                    <a:pt x="764712" y="71052"/>
                  </a:cubicBezTo>
                  <a:cubicBezTo>
                    <a:pt x="814442" y="18113"/>
                    <a:pt x="414994" y="123991"/>
                    <a:pt x="398952" y="176930"/>
                  </a:cubicBezTo>
                  <a:cubicBezTo>
                    <a:pt x="382910" y="229869"/>
                    <a:pt x="682897" y="346977"/>
                    <a:pt x="668459" y="388686"/>
                  </a:cubicBezTo>
                  <a:cubicBezTo>
                    <a:pt x="654021" y="430395"/>
                    <a:pt x="363660" y="480126"/>
                    <a:pt x="312325" y="427187"/>
                  </a:cubicBezTo>
                  <a:cubicBezTo>
                    <a:pt x="260990" y="374248"/>
                    <a:pt x="365264" y="140033"/>
                    <a:pt x="360451" y="71052"/>
                  </a:cubicBezTo>
                  <a:cubicBezTo>
                    <a:pt x="355638" y="2071"/>
                    <a:pt x="293074" y="-15575"/>
                    <a:pt x="283449" y="13301"/>
                  </a:cubicBezTo>
                  <a:cubicBezTo>
                    <a:pt x="273824" y="42177"/>
                    <a:pt x="243343" y="213827"/>
                    <a:pt x="302699" y="244307"/>
                  </a:cubicBezTo>
                  <a:cubicBezTo>
                    <a:pt x="362055" y="274787"/>
                    <a:pt x="620333" y="223453"/>
                    <a:pt x="639584" y="196181"/>
                  </a:cubicBezTo>
                  <a:cubicBezTo>
                    <a:pt x="658835" y="168909"/>
                    <a:pt x="490393" y="58219"/>
                    <a:pt x="418203" y="80678"/>
                  </a:cubicBezTo>
                  <a:cubicBezTo>
                    <a:pt x="346013" y="103137"/>
                    <a:pt x="236927" y="265162"/>
                    <a:pt x="206447" y="330935"/>
                  </a:cubicBezTo>
                  <a:cubicBezTo>
                    <a:pt x="175967" y="396708"/>
                    <a:pt x="172759" y="462480"/>
                    <a:pt x="235323" y="475314"/>
                  </a:cubicBezTo>
                  <a:cubicBezTo>
                    <a:pt x="297887" y="488148"/>
                    <a:pt x="591458" y="505794"/>
                    <a:pt x="562582" y="446438"/>
                  </a:cubicBez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リーフォーム: 図形 47">
              <a:extLst>
                <a:ext uri="{FF2B5EF4-FFF2-40B4-BE49-F238E27FC236}">
                  <a16:creationId xmlns:a16="http://schemas.microsoft.com/office/drawing/2014/main" id="{0F60FF85-8B94-7CA7-28BD-EE9A8905975E}"/>
                </a:ext>
              </a:extLst>
            </p:cNvPr>
            <p:cNvSpPr/>
            <p:nvPr/>
          </p:nvSpPr>
          <p:spPr>
            <a:xfrm rot="4964407">
              <a:off x="5961743" y="3402000"/>
              <a:ext cx="777334" cy="542909"/>
            </a:xfrm>
            <a:custGeom>
              <a:avLst/>
              <a:gdLst>
                <a:gd name="connsiteX0" fmla="*/ 562582 w 768994"/>
                <a:gd name="connsiteY0" fmla="*/ 446438 h 495392"/>
                <a:gd name="connsiteX1" fmla="*/ 62068 w 768994"/>
                <a:gd name="connsiteY1" fmla="*/ 119179 h 495392"/>
                <a:gd name="connsiteX2" fmla="*/ 23567 w 768994"/>
                <a:gd name="connsiteY2" fmla="*/ 311684 h 495392"/>
                <a:gd name="connsiteX3" fmla="*/ 206447 w 768994"/>
                <a:gd name="connsiteY3" fmla="*/ 99928 h 495392"/>
                <a:gd name="connsiteX4" fmla="*/ 312325 w 768994"/>
                <a:gd name="connsiteY4" fmla="*/ 176930 h 495392"/>
                <a:gd name="connsiteX5" fmla="*/ 100569 w 768994"/>
                <a:gd name="connsiteY5" fmla="*/ 494564 h 495392"/>
                <a:gd name="connsiteX6" fmla="*/ 764712 w 768994"/>
                <a:gd name="connsiteY6" fmla="*/ 71052 h 495392"/>
                <a:gd name="connsiteX7" fmla="*/ 398952 w 768994"/>
                <a:gd name="connsiteY7" fmla="*/ 176930 h 495392"/>
                <a:gd name="connsiteX8" fmla="*/ 668459 w 768994"/>
                <a:gd name="connsiteY8" fmla="*/ 388686 h 495392"/>
                <a:gd name="connsiteX9" fmla="*/ 312325 w 768994"/>
                <a:gd name="connsiteY9" fmla="*/ 427187 h 495392"/>
                <a:gd name="connsiteX10" fmla="*/ 360451 w 768994"/>
                <a:gd name="connsiteY10" fmla="*/ 71052 h 495392"/>
                <a:gd name="connsiteX11" fmla="*/ 283449 w 768994"/>
                <a:gd name="connsiteY11" fmla="*/ 13301 h 495392"/>
                <a:gd name="connsiteX12" fmla="*/ 302699 w 768994"/>
                <a:gd name="connsiteY12" fmla="*/ 244307 h 495392"/>
                <a:gd name="connsiteX13" fmla="*/ 639584 w 768994"/>
                <a:gd name="connsiteY13" fmla="*/ 196181 h 495392"/>
                <a:gd name="connsiteX14" fmla="*/ 418203 w 768994"/>
                <a:gd name="connsiteY14" fmla="*/ 80678 h 495392"/>
                <a:gd name="connsiteX15" fmla="*/ 206447 w 768994"/>
                <a:gd name="connsiteY15" fmla="*/ 330935 h 495392"/>
                <a:gd name="connsiteX16" fmla="*/ 235323 w 768994"/>
                <a:gd name="connsiteY16" fmla="*/ 475314 h 495392"/>
                <a:gd name="connsiteX17" fmla="*/ 562582 w 768994"/>
                <a:gd name="connsiteY17" fmla="*/ 446438 h 49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994" h="495392">
                  <a:moveTo>
                    <a:pt x="562582" y="446438"/>
                  </a:moveTo>
                  <a:cubicBezTo>
                    <a:pt x="533706" y="387082"/>
                    <a:pt x="151904" y="141638"/>
                    <a:pt x="62068" y="119179"/>
                  </a:cubicBezTo>
                  <a:cubicBezTo>
                    <a:pt x="-27768" y="96720"/>
                    <a:pt x="-496" y="314892"/>
                    <a:pt x="23567" y="311684"/>
                  </a:cubicBezTo>
                  <a:cubicBezTo>
                    <a:pt x="47630" y="308476"/>
                    <a:pt x="158321" y="122387"/>
                    <a:pt x="206447" y="99928"/>
                  </a:cubicBezTo>
                  <a:cubicBezTo>
                    <a:pt x="254573" y="77469"/>
                    <a:pt x="329971" y="111157"/>
                    <a:pt x="312325" y="176930"/>
                  </a:cubicBezTo>
                  <a:cubicBezTo>
                    <a:pt x="294679" y="242703"/>
                    <a:pt x="25171" y="512210"/>
                    <a:pt x="100569" y="494564"/>
                  </a:cubicBezTo>
                  <a:cubicBezTo>
                    <a:pt x="175967" y="476918"/>
                    <a:pt x="714982" y="123991"/>
                    <a:pt x="764712" y="71052"/>
                  </a:cubicBezTo>
                  <a:cubicBezTo>
                    <a:pt x="814442" y="18113"/>
                    <a:pt x="414994" y="123991"/>
                    <a:pt x="398952" y="176930"/>
                  </a:cubicBezTo>
                  <a:cubicBezTo>
                    <a:pt x="382910" y="229869"/>
                    <a:pt x="682897" y="346977"/>
                    <a:pt x="668459" y="388686"/>
                  </a:cubicBezTo>
                  <a:cubicBezTo>
                    <a:pt x="654021" y="430395"/>
                    <a:pt x="363660" y="480126"/>
                    <a:pt x="312325" y="427187"/>
                  </a:cubicBezTo>
                  <a:cubicBezTo>
                    <a:pt x="260990" y="374248"/>
                    <a:pt x="365264" y="140033"/>
                    <a:pt x="360451" y="71052"/>
                  </a:cubicBezTo>
                  <a:cubicBezTo>
                    <a:pt x="355638" y="2071"/>
                    <a:pt x="293074" y="-15575"/>
                    <a:pt x="283449" y="13301"/>
                  </a:cubicBezTo>
                  <a:cubicBezTo>
                    <a:pt x="273824" y="42177"/>
                    <a:pt x="243343" y="213827"/>
                    <a:pt x="302699" y="244307"/>
                  </a:cubicBezTo>
                  <a:cubicBezTo>
                    <a:pt x="362055" y="274787"/>
                    <a:pt x="620333" y="223453"/>
                    <a:pt x="639584" y="196181"/>
                  </a:cubicBezTo>
                  <a:cubicBezTo>
                    <a:pt x="658835" y="168909"/>
                    <a:pt x="490393" y="58219"/>
                    <a:pt x="418203" y="80678"/>
                  </a:cubicBezTo>
                  <a:cubicBezTo>
                    <a:pt x="346013" y="103137"/>
                    <a:pt x="236927" y="265162"/>
                    <a:pt x="206447" y="330935"/>
                  </a:cubicBezTo>
                  <a:cubicBezTo>
                    <a:pt x="175967" y="396708"/>
                    <a:pt x="172759" y="462480"/>
                    <a:pt x="235323" y="475314"/>
                  </a:cubicBezTo>
                  <a:cubicBezTo>
                    <a:pt x="297887" y="488148"/>
                    <a:pt x="591458" y="505794"/>
                    <a:pt x="562582" y="446438"/>
                  </a:cubicBez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リーフォーム: 図形 48">
              <a:extLst>
                <a:ext uri="{FF2B5EF4-FFF2-40B4-BE49-F238E27FC236}">
                  <a16:creationId xmlns:a16="http://schemas.microsoft.com/office/drawing/2014/main" id="{C44C3672-6F4A-8A28-B2E1-FDAAD4B9653C}"/>
                </a:ext>
              </a:extLst>
            </p:cNvPr>
            <p:cNvSpPr/>
            <p:nvPr/>
          </p:nvSpPr>
          <p:spPr>
            <a:xfrm rot="8884375">
              <a:off x="5897144" y="3395723"/>
              <a:ext cx="842754" cy="500765"/>
            </a:xfrm>
            <a:custGeom>
              <a:avLst/>
              <a:gdLst>
                <a:gd name="connsiteX0" fmla="*/ 562582 w 768994"/>
                <a:gd name="connsiteY0" fmla="*/ 446438 h 495392"/>
                <a:gd name="connsiteX1" fmla="*/ 62068 w 768994"/>
                <a:gd name="connsiteY1" fmla="*/ 119179 h 495392"/>
                <a:gd name="connsiteX2" fmla="*/ 23567 w 768994"/>
                <a:gd name="connsiteY2" fmla="*/ 311684 h 495392"/>
                <a:gd name="connsiteX3" fmla="*/ 206447 w 768994"/>
                <a:gd name="connsiteY3" fmla="*/ 99928 h 495392"/>
                <a:gd name="connsiteX4" fmla="*/ 312325 w 768994"/>
                <a:gd name="connsiteY4" fmla="*/ 176930 h 495392"/>
                <a:gd name="connsiteX5" fmla="*/ 100569 w 768994"/>
                <a:gd name="connsiteY5" fmla="*/ 494564 h 495392"/>
                <a:gd name="connsiteX6" fmla="*/ 764712 w 768994"/>
                <a:gd name="connsiteY6" fmla="*/ 71052 h 495392"/>
                <a:gd name="connsiteX7" fmla="*/ 398952 w 768994"/>
                <a:gd name="connsiteY7" fmla="*/ 176930 h 495392"/>
                <a:gd name="connsiteX8" fmla="*/ 668459 w 768994"/>
                <a:gd name="connsiteY8" fmla="*/ 388686 h 495392"/>
                <a:gd name="connsiteX9" fmla="*/ 312325 w 768994"/>
                <a:gd name="connsiteY9" fmla="*/ 427187 h 495392"/>
                <a:gd name="connsiteX10" fmla="*/ 360451 w 768994"/>
                <a:gd name="connsiteY10" fmla="*/ 71052 h 495392"/>
                <a:gd name="connsiteX11" fmla="*/ 283449 w 768994"/>
                <a:gd name="connsiteY11" fmla="*/ 13301 h 495392"/>
                <a:gd name="connsiteX12" fmla="*/ 302699 w 768994"/>
                <a:gd name="connsiteY12" fmla="*/ 244307 h 495392"/>
                <a:gd name="connsiteX13" fmla="*/ 639584 w 768994"/>
                <a:gd name="connsiteY13" fmla="*/ 196181 h 495392"/>
                <a:gd name="connsiteX14" fmla="*/ 418203 w 768994"/>
                <a:gd name="connsiteY14" fmla="*/ 80678 h 495392"/>
                <a:gd name="connsiteX15" fmla="*/ 206447 w 768994"/>
                <a:gd name="connsiteY15" fmla="*/ 330935 h 495392"/>
                <a:gd name="connsiteX16" fmla="*/ 235323 w 768994"/>
                <a:gd name="connsiteY16" fmla="*/ 475314 h 495392"/>
                <a:gd name="connsiteX17" fmla="*/ 562582 w 768994"/>
                <a:gd name="connsiteY17" fmla="*/ 446438 h 49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994" h="495392">
                  <a:moveTo>
                    <a:pt x="562582" y="446438"/>
                  </a:moveTo>
                  <a:cubicBezTo>
                    <a:pt x="533706" y="387082"/>
                    <a:pt x="151904" y="141638"/>
                    <a:pt x="62068" y="119179"/>
                  </a:cubicBezTo>
                  <a:cubicBezTo>
                    <a:pt x="-27768" y="96720"/>
                    <a:pt x="-496" y="314892"/>
                    <a:pt x="23567" y="311684"/>
                  </a:cubicBezTo>
                  <a:cubicBezTo>
                    <a:pt x="47630" y="308476"/>
                    <a:pt x="158321" y="122387"/>
                    <a:pt x="206447" y="99928"/>
                  </a:cubicBezTo>
                  <a:cubicBezTo>
                    <a:pt x="254573" y="77469"/>
                    <a:pt x="329971" y="111157"/>
                    <a:pt x="312325" y="176930"/>
                  </a:cubicBezTo>
                  <a:cubicBezTo>
                    <a:pt x="294679" y="242703"/>
                    <a:pt x="25171" y="512210"/>
                    <a:pt x="100569" y="494564"/>
                  </a:cubicBezTo>
                  <a:cubicBezTo>
                    <a:pt x="175967" y="476918"/>
                    <a:pt x="714982" y="123991"/>
                    <a:pt x="764712" y="71052"/>
                  </a:cubicBezTo>
                  <a:cubicBezTo>
                    <a:pt x="814442" y="18113"/>
                    <a:pt x="414994" y="123991"/>
                    <a:pt x="398952" y="176930"/>
                  </a:cubicBezTo>
                  <a:cubicBezTo>
                    <a:pt x="382910" y="229869"/>
                    <a:pt x="682897" y="346977"/>
                    <a:pt x="668459" y="388686"/>
                  </a:cubicBezTo>
                  <a:cubicBezTo>
                    <a:pt x="654021" y="430395"/>
                    <a:pt x="363660" y="480126"/>
                    <a:pt x="312325" y="427187"/>
                  </a:cubicBezTo>
                  <a:cubicBezTo>
                    <a:pt x="260990" y="374248"/>
                    <a:pt x="365264" y="140033"/>
                    <a:pt x="360451" y="71052"/>
                  </a:cubicBezTo>
                  <a:cubicBezTo>
                    <a:pt x="355638" y="2071"/>
                    <a:pt x="293074" y="-15575"/>
                    <a:pt x="283449" y="13301"/>
                  </a:cubicBezTo>
                  <a:cubicBezTo>
                    <a:pt x="273824" y="42177"/>
                    <a:pt x="243343" y="213827"/>
                    <a:pt x="302699" y="244307"/>
                  </a:cubicBezTo>
                  <a:cubicBezTo>
                    <a:pt x="362055" y="274787"/>
                    <a:pt x="620333" y="223453"/>
                    <a:pt x="639584" y="196181"/>
                  </a:cubicBezTo>
                  <a:cubicBezTo>
                    <a:pt x="658835" y="168909"/>
                    <a:pt x="490393" y="58219"/>
                    <a:pt x="418203" y="80678"/>
                  </a:cubicBezTo>
                  <a:cubicBezTo>
                    <a:pt x="346013" y="103137"/>
                    <a:pt x="236927" y="265162"/>
                    <a:pt x="206447" y="330935"/>
                  </a:cubicBezTo>
                  <a:cubicBezTo>
                    <a:pt x="175967" y="396708"/>
                    <a:pt x="172759" y="462480"/>
                    <a:pt x="235323" y="475314"/>
                  </a:cubicBezTo>
                  <a:cubicBezTo>
                    <a:pt x="297887" y="488148"/>
                    <a:pt x="591458" y="505794"/>
                    <a:pt x="562582" y="446438"/>
                  </a:cubicBez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リーフォーム: 図形 49">
              <a:extLst>
                <a:ext uri="{FF2B5EF4-FFF2-40B4-BE49-F238E27FC236}">
                  <a16:creationId xmlns:a16="http://schemas.microsoft.com/office/drawing/2014/main" id="{21E955EA-67B5-7ECC-CB8F-3C3E4686AE8A}"/>
                </a:ext>
              </a:extLst>
            </p:cNvPr>
            <p:cNvSpPr/>
            <p:nvPr/>
          </p:nvSpPr>
          <p:spPr>
            <a:xfrm rot="12451915">
              <a:off x="5920913" y="3415024"/>
              <a:ext cx="842754" cy="500765"/>
            </a:xfrm>
            <a:custGeom>
              <a:avLst/>
              <a:gdLst>
                <a:gd name="connsiteX0" fmla="*/ 562582 w 768994"/>
                <a:gd name="connsiteY0" fmla="*/ 446438 h 495392"/>
                <a:gd name="connsiteX1" fmla="*/ 62068 w 768994"/>
                <a:gd name="connsiteY1" fmla="*/ 119179 h 495392"/>
                <a:gd name="connsiteX2" fmla="*/ 23567 w 768994"/>
                <a:gd name="connsiteY2" fmla="*/ 311684 h 495392"/>
                <a:gd name="connsiteX3" fmla="*/ 206447 w 768994"/>
                <a:gd name="connsiteY3" fmla="*/ 99928 h 495392"/>
                <a:gd name="connsiteX4" fmla="*/ 312325 w 768994"/>
                <a:gd name="connsiteY4" fmla="*/ 176930 h 495392"/>
                <a:gd name="connsiteX5" fmla="*/ 100569 w 768994"/>
                <a:gd name="connsiteY5" fmla="*/ 494564 h 495392"/>
                <a:gd name="connsiteX6" fmla="*/ 764712 w 768994"/>
                <a:gd name="connsiteY6" fmla="*/ 71052 h 495392"/>
                <a:gd name="connsiteX7" fmla="*/ 398952 w 768994"/>
                <a:gd name="connsiteY7" fmla="*/ 176930 h 495392"/>
                <a:gd name="connsiteX8" fmla="*/ 668459 w 768994"/>
                <a:gd name="connsiteY8" fmla="*/ 388686 h 495392"/>
                <a:gd name="connsiteX9" fmla="*/ 312325 w 768994"/>
                <a:gd name="connsiteY9" fmla="*/ 427187 h 495392"/>
                <a:gd name="connsiteX10" fmla="*/ 360451 w 768994"/>
                <a:gd name="connsiteY10" fmla="*/ 71052 h 495392"/>
                <a:gd name="connsiteX11" fmla="*/ 283449 w 768994"/>
                <a:gd name="connsiteY11" fmla="*/ 13301 h 495392"/>
                <a:gd name="connsiteX12" fmla="*/ 302699 w 768994"/>
                <a:gd name="connsiteY12" fmla="*/ 244307 h 495392"/>
                <a:gd name="connsiteX13" fmla="*/ 639584 w 768994"/>
                <a:gd name="connsiteY13" fmla="*/ 196181 h 495392"/>
                <a:gd name="connsiteX14" fmla="*/ 418203 w 768994"/>
                <a:gd name="connsiteY14" fmla="*/ 80678 h 495392"/>
                <a:gd name="connsiteX15" fmla="*/ 206447 w 768994"/>
                <a:gd name="connsiteY15" fmla="*/ 330935 h 495392"/>
                <a:gd name="connsiteX16" fmla="*/ 235323 w 768994"/>
                <a:gd name="connsiteY16" fmla="*/ 475314 h 495392"/>
                <a:gd name="connsiteX17" fmla="*/ 562582 w 768994"/>
                <a:gd name="connsiteY17" fmla="*/ 446438 h 49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994" h="495392">
                  <a:moveTo>
                    <a:pt x="562582" y="446438"/>
                  </a:moveTo>
                  <a:cubicBezTo>
                    <a:pt x="533706" y="387082"/>
                    <a:pt x="151904" y="141638"/>
                    <a:pt x="62068" y="119179"/>
                  </a:cubicBezTo>
                  <a:cubicBezTo>
                    <a:pt x="-27768" y="96720"/>
                    <a:pt x="-496" y="314892"/>
                    <a:pt x="23567" y="311684"/>
                  </a:cubicBezTo>
                  <a:cubicBezTo>
                    <a:pt x="47630" y="308476"/>
                    <a:pt x="158321" y="122387"/>
                    <a:pt x="206447" y="99928"/>
                  </a:cubicBezTo>
                  <a:cubicBezTo>
                    <a:pt x="254573" y="77469"/>
                    <a:pt x="329971" y="111157"/>
                    <a:pt x="312325" y="176930"/>
                  </a:cubicBezTo>
                  <a:cubicBezTo>
                    <a:pt x="294679" y="242703"/>
                    <a:pt x="25171" y="512210"/>
                    <a:pt x="100569" y="494564"/>
                  </a:cubicBezTo>
                  <a:cubicBezTo>
                    <a:pt x="175967" y="476918"/>
                    <a:pt x="714982" y="123991"/>
                    <a:pt x="764712" y="71052"/>
                  </a:cubicBezTo>
                  <a:cubicBezTo>
                    <a:pt x="814442" y="18113"/>
                    <a:pt x="414994" y="123991"/>
                    <a:pt x="398952" y="176930"/>
                  </a:cubicBezTo>
                  <a:cubicBezTo>
                    <a:pt x="382910" y="229869"/>
                    <a:pt x="682897" y="346977"/>
                    <a:pt x="668459" y="388686"/>
                  </a:cubicBezTo>
                  <a:cubicBezTo>
                    <a:pt x="654021" y="430395"/>
                    <a:pt x="363660" y="480126"/>
                    <a:pt x="312325" y="427187"/>
                  </a:cubicBezTo>
                  <a:cubicBezTo>
                    <a:pt x="260990" y="374248"/>
                    <a:pt x="365264" y="140033"/>
                    <a:pt x="360451" y="71052"/>
                  </a:cubicBezTo>
                  <a:cubicBezTo>
                    <a:pt x="355638" y="2071"/>
                    <a:pt x="293074" y="-15575"/>
                    <a:pt x="283449" y="13301"/>
                  </a:cubicBezTo>
                  <a:cubicBezTo>
                    <a:pt x="273824" y="42177"/>
                    <a:pt x="243343" y="213827"/>
                    <a:pt x="302699" y="244307"/>
                  </a:cubicBezTo>
                  <a:cubicBezTo>
                    <a:pt x="362055" y="274787"/>
                    <a:pt x="620333" y="223453"/>
                    <a:pt x="639584" y="196181"/>
                  </a:cubicBezTo>
                  <a:cubicBezTo>
                    <a:pt x="658835" y="168909"/>
                    <a:pt x="490393" y="58219"/>
                    <a:pt x="418203" y="80678"/>
                  </a:cubicBezTo>
                  <a:cubicBezTo>
                    <a:pt x="346013" y="103137"/>
                    <a:pt x="236927" y="265162"/>
                    <a:pt x="206447" y="330935"/>
                  </a:cubicBezTo>
                  <a:cubicBezTo>
                    <a:pt x="175967" y="396708"/>
                    <a:pt x="172759" y="462480"/>
                    <a:pt x="235323" y="475314"/>
                  </a:cubicBezTo>
                  <a:cubicBezTo>
                    <a:pt x="297887" y="488148"/>
                    <a:pt x="591458" y="505794"/>
                    <a:pt x="562582" y="446438"/>
                  </a:cubicBez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BDF494D2-1DAE-AEB3-A146-38DB5558CB4C}"/>
                </a:ext>
              </a:extLst>
            </p:cNvPr>
            <p:cNvSpPr/>
            <p:nvPr/>
          </p:nvSpPr>
          <p:spPr>
            <a:xfrm rot="15479593">
              <a:off x="5960037" y="3712865"/>
              <a:ext cx="777334" cy="212802"/>
            </a:xfrm>
            <a:custGeom>
              <a:avLst/>
              <a:gdLst>
                <a:gd name="connsiteX0" fmla="*/ 562582 w 768994"/>
                <a:gd name="connsiteY0" fmla="*/ 446438 h 495392"/>
                <a:gd name="connsiteX1" fmla="*/ 62068 w 768994"/>
                <a:gd name="connsiteY1" fmla="*/ 119179 h 495392"/>
                <a:gd name="connsiteX2" fmla="*/ 23567 w 768994"/>
                <a:gd name="connsiteY2" fmla="*/ 311684 h 495392"/>
                <a:gd name="connsiteX3" fmla="*/ 206447 w 768994"/>
                <a:gd name="connsiteY3" fmla="*/ 99928 h 495392"/>
                <a:gd name="connsiteX4" fmla="*/ 312325 w 768994"/>
                <a:gd name="connsiteY4" fmla="*/ 176930 h 495392"/>
                <a:gd name="connsiteX5" fmla="*/ 100569 w 768994"/>
                <a:gd name="connsiteY5" fmla="*/ 494564 h 495392"/>
                <a:gd name="connsiteX6" fmla="*/ 764712 w 768994"/>
                <a:gd name="connsiteY6" fmla="*/ 71052 h 495392"/>
                <a:gd name="connsiteX7" fmla="*/ 398952 w 768994"/>
                <a:gd name="connsiteY7" fmla="*/ 176930 h 495392"/>
                <a:gd name="connsiteX8" fmla="*/ 668459 w 768994"/>
                <a:gd name="connsiteY8" fmla="*/ 388686 h 495392"/>
                <a:gd name="connsiteX9" fmla="*/ 312325 w 768994"/>
                <a:gd name="connsiteY9" fmla="*/ 427187 h 495392"/>
                <a:gd name="connsiteX10" fmla="*/ 360451 w 768994"/>
                <a:gd name="connsiteY10" fmla="*/ 71052 h 495392"/>
                <a:gd name="connsiteX11" fmla="*/ 283449 w 768994"/>
                <a:gd name="connsiteY11" fmla="*/ 13301 h 495392"/>
                <a:gd name="connsiteX12" fmla="*/ 302699 w 768994"/>
                <a:gd name="connsiteY12" fmla="*/ 244307 h 495392"/>
                <a:gd name="connsiteX13" fmla="*/ 639584 w 768994"/>
                <a:gd name="connsiteY13" fmla="*/ 196181 h 495392"/>
                <a:gd name="connsiteX14" fmla="*/ 418203 w 768994"/>
                <a:gd name="connsiteY14" fmla="*/ 80678 h 495392"/>
                <a:gd name="connsiteX15" fmla="*/ 206447 w 768994"/>
                <a:gd name="connsiteY15" fmla="*/ 330935 h 495392"/>
                <a:gd name="connsiteX16" fmla="*/ 235323 w 768994"/>
                <a:gd name="connsiteY16" fmla="*/ 475314 h 495392"/>
                <a:gd name="connsiteX17" fmla="*/ 562582 w 768994"/>
                <a:gd name="connsiteY17" fmla="*/ 446438 h 495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8994" h="495392">
                  <a:moveTo>
                    <a:pt x="562582" y="446438"/>
                  </a:moveTo>
                  <a:cubicBezTo>
                    <a:pt x="533706" y="387082"/>
                    <a:pt x="151904" y="141638"/>
                    <a:pt x="62068" y="119179"/>
                  </a:cubicBezTo>
                  <a:cubicBezTo>
                    <a:pt x="-27768" y="96720"/>
                    <a:pt x="-496" y="314892"/>
                    <a:pt x="23567" y="311684"/>
                  </a:cubicBezTo>
                  <a:cubicBezTo>
                    <a:pt x="47630" y="308476"/>
                    <a:pt x="158321" y="122387"/>
                    <a:pt x="206447" y="99928"/>
                  </a:cubicBezTo>
                  <a:cubicBezTo>
                    <a:pt x="254573" y="77469"/>
                    <a:pt x="329971" y="111157"/>
                    <a:pt x="312325" y="176930"/>
                  </a:cubicBezTo>
                  <a:cubicBezTo>
                    <a:pt x="294679" y="242703"/>
                    <a:pt x="25171" y="512210"/>
                    <a:pt x="100569" y="494564"/>
                  </a:cubicBezTo>
                  <a:cubicBezTo>
                    <a:pt x="175967" y="476918"/>
                    <a:pt x="714982" y="123991"/>
                    <a:pt x="764712" y="71052"/>
                  </a:cubicBezTo>
                  <a:cubicBezTo>
                    <a:pt x="814442" y="18113"/>
                    <a:pt x="414994" y="123991"/>
                    <a:pt x="398952" y="176930"/>
                  </a:cubicBezTo>
                  <a:cubicBezTo>
                    <a:pt x="382910" y="229869"/>
                    <a:pt x="682897" y="346977"/>
                    <a:pt x="668459" y="388686"/>
                  </a:cubicBezTo>
                  <a:cubicBezTo>
                    <a:pt x="654021" y="430395"/>
                    <a:pt x="363660" y="480126"/>
                    <a:pt x="312325" y="427187"/>
                  </a:cubicBezTo>
                  <a:cubicBezTo>
                    <a:pt x="260990" y="374248"/>
                    <a:pt x="365264" y="140033"/>
                    <a:pt x="360451" y="71052"/>
                  </a:cubicBezTo>
                  <a:cubicBezTo>
                    <a:pt x="355638" y="2071"/>
                    <a:pt x="293074" y="-15575"/>
                    <a:pt x="283449" y="13301"/>
                  </a:cubicBezTo>
                  <a:cubicBezTo>
                    <a:pt x="273824" y="42177"/>
                    <a:pt x="243343" y="213827"/>
                    <a:pt x="302699" y="244307"/>
                  </a:cubicBezTo>
                  <a:cubicBezTo>
                    <a:pt x="362055" y="274787"/>
                    <a:pt x="620333" y="223453"/>
                    <a:pt x="639584" y="196181"/>
                  </a:cubicBezTo>
                  <a:cubicBezTo>
                    <a:pt x="658835" y="168909"/>
                    <a:pt x="490393" y="58219"/>
                    <a:pt x="418203" y="80678"/>
                  </a:cubicBezTo>
                  <a:cubicBezTo>
                    <a:pt x="346013" y="103137"/>
                    <a:pt x="236927" y="265162"/>
                    <a:pt x="206447" y="330935"/>
                  </a:cubicBezTo>
                  <a:cubicBezTo>
                    <a:pt x="175967" y="396708"/>
                    <a:pt x="172759" y="462480"/>
                    <a:pt x="235323" y="475314"/>
                  </a:cubicBezTo>
                  <a:cubicBezTo>
                    <a:pt x="297887" y="488148"/>
                    <a:pt x="591458" y="505794"/>
                    <a:pt x="562582" y="446438"/>
                  </a:cubicBezTo>
                  <a:close/>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799079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DA62966E-E008-9DDC-DD95-31FEDECDAB7B}"/>
              </a:ext>
            </a:extLst>
          </p:cNvPr>
          <p:cNvSpPr>
            <a:spLocks noGrp="1"/>
          </p:cNvSpPr>
          <p:nvPr>
            <p:ph type="body" sz="quarter" idx="11"/>
          </p:nvPr>
        </p:nvSpPr>
        <p:spPr/>
        <p:txBody>
          <a:bodyPr>
            <a:normAutofit fontScale="92500" lnSpcReduction="20000"/>
          </a:bodyPr>
          <a:lstStyle/>
          <a:p>
            <a:r>
              <a:rPr kumimoji="1" lang="ja-JP" altLang="en-US" dirty="0"/>
              <a:t>良く使う図形パターン</a:t>
            </a:r>
          </a:p>
        </p:txBody>
      </p:sp>
      <p:grpSp>
        <p:nvGrpSpPr>
          <p:cNvPr id="24" name="グループ化 23">
            <a:extLst>
              <a:ext uri="{FF2B5EF4-FFF2-40B4-BE49-F238E27FC236}">
                <a16:creationId xmlns:a16="http://schemas.microsoft.com/office/drawing/2014/main" id="{29108725-9831-27F9-3FD3-71FC27129266}"/>
              </a:ext>
            </a:extLst>
          </p:cNvPr>
          <p:cNvGrpSpPr/>
          <p:nvPr/>
        </p:nvGrpSpPr>
        <p:grpSpPr>
          <a:xfrm>
            <a:off x="616017" y="1348268"/>
            <a:ext cx="6533120" cy="4938925"/>
            <a:chOff x="0" y="1396394"/>
            <a:chExt cx="6533120" cy="4938925"/>
          </a:xfrm>
        </p:grpSpPr>
        <p:sp>
          <p:nvSpPr>
            <p:cNvPr id="5" name="楕円 4">
              <a:extLst>
                <a:ext uri="{FF2B5EF4-FFF2-40B4-BE49-F238E27FC236}">
                  <a16:creationId xmlns:a16="http://schemas.microsoft.com/office/drawing/2014/main" id="{A0811D00-B639-7D58-D363-8290AD29E62C}"/>
                </a:ext>
              </a:extLst>
            </p:cNvPr>
            <p:cNvSpPr/>
            <p:nvPr/>
          </p:nvSpPr>
          <p:spPr>
            <a:xfrm>
              <a:off x="2173905" y="1396394"/>
              <a:ext cx="2232000" cy="2232000"/>
            </a:xfrm>
            <a:prstGeom prst="ellipse">
              <a:avLst/>
            </a:prstGeom>
            <a:solidFill>
              <a:schemeClr val="accent4"/>
            </a:solidFill>
            <a:ln>
              <a:solidFill>
                <a:schemeClr val="accent4"/>
              </a:solidFill>
              <a:extLst>
                <a:ext uri="{C807C97D-BFC1-408E-A445-0C87EB9F89A2}">
                  <ask:lineSketchStyleProps xmlns:ask="http://schemas.microsoft.com/office/drawing/2018/sketchyshapes" sd="138476517">
                    <a:custGeom>
                      <a:avLst/>
                      <a:gdLst>
                        <a:gd name="connsiteX0" fmla="*/ 0 w 2396691"/>
                        <a:gd name="connsiteY0" fmla="*/ 1176574 h 2353148"/>
                        <a:gd name="connsiteX1" fmla="*/ 1198346 w 2396691"/>
                        <a:gd name="connsiteY1" fmla="*/ 0 h 2353148"/>
                        <a:gd name="connsiteX2" fmla="*/ 2396692 w 2396691"/>
                        <a:gd name="connsiteY2" fmla="*/ 1176574 h 2353148"/>
                        <a:gd name="connsiteX3" fmla="*/ 1198346 w 2396691"/>
                        <a:gd name="connsiteY3" fmla="*/ 2353148 h 2353148"/>
                        <a:gd name="connsiteX4" fmla="*/ 0 w 2396691"/>
                        <a:gd name="connsiteY4" fmla="*/ 1176574 h 23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691" h="2353148" fill="none" extrusionOk="0">
                          <a:moveTo>
                            <a:pt x="0" y="1176574"/>
                          </a:moveTo>
                          <a:cubicBezTo>
                            <a:pt x="17053" y="544093"/>
                            <a:pt x="596455" y="78735"/>
                            <a:pt x="1198346" y="0"/>
                          </a:cubicBezTo>
                          <a:cubicBezTo>
                            <a:pt x="1834464" y="-42937"/>
                            <a:pt x="2341220" y="491711"/>
                            <a:pt x="2396692" y="1176574"/>
                          </a:cubicBezTo>
                          <a:cubicBezTo>
                            <a:pt x="2434753" y="1879535"/>
                            <a:pt x="1880410" y="2333741"/>
                            <a:pt x="1198346" y="2353148"/>
                          </a:cubicBezTo>
                          <a:cubicBezTo>
                            <a:pt x="503664" y="2298627"/>
                            <a:pt x="14412" y="1848257"/>
                            <a:pt x="0" y="1176574"/>
                          </a:cubicBezTo>
                          <a:close/>
                        </a:path>
                        <a:path w="2396691" h="2353148" stroke="0" extrusionOk="0">
                          <a:moveTo>
                            <a:pt x="0" y="1176574"/>
                          </a:moveTo>
                          <a:cubicBezTo>
                            <a:pt x="22017" y="512503"/>
                            <a:pt x="554245" y="-126587"/>
                            <a:pt x="1198346" y="0"/>
                          </a:cubicBezTo>
                          <a:cubicBezTo>
                            <a:pt x="1782464" y="-71399"/>
                            <a:pt x="2410063" y="501058"/>
                            <a:pt x="2396692" y="1176574"/>
                          </a:cubicBezTo>
                          <a:cubicBezTo>
                            <a:pt x="2422326" y="1889440"/>
                            <a:pt x="1843165" y="2478575"/>
                            <a:pt x="1198346" y="2353148"/>
                          </a:cubicBezTo>
                          <a:cubicBezTo>
                            <a:pt x="488789" y="2321300"/>
                            <a:pt x="-48884" y="1872731"/>
                            <a:pt x="0" y="11765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CEE3C2FA-C4E2-9188-98AB-D6750654E01E}"/>
                </a:ext>
              </a:extLst>
            </p:cNvPr>
            <p:cNvSpPr txBox="1"/>
            <p:nvPr/>
          </p:nvSpPr>
          <p:spPr>
            <a:xfrm>
              <a:off x="2139601" y="1944955"/>
              <a:ext cx="2396691" cy="954107"/>
            </a:xfrm>
            <a:prstGeom prst="rect">
              <a:avLst/>
            </a:prstGeom>
            <a:noFill/>
          </p:spPr>
          <p:txBody>
            <a:bodyPr wrap="square" rtlCol="0">
              <a:spAutoFit/>
            </a:bodyPr>
            <a:lstStyle/>
            <a:p>
              <a:pPr algn="ctr"/>
              <a:r>
                <a:rPr lang="ja-JP" altLang="en-US" sz="2800" b="1" dirty="0">
                  <a:solidFill>
                    <a:schemeClr val="bg1"/>
                  </a:solidFill>
                  <a:latin typeface="游ゴシック" panose="020B0400000000000000" pitchFamily="50" charset="-128"/>
                  <a:ea typeface="游ゴシック" panose="020B0400000000000000" pitchFamily="50" charset="-128"/>
                </a:rPr>
                <a:t>①</a:t>
              </a:r>
              <a:endParaRPr lang="en-US" altLang="ja-JP" sz="2800" b="1" dirty="0">
                <a:solidFill>
                  <a:schemeClr val="bg1"/>
                </a:solidFill>
                <a:latin typeface="游ゴシック" panose="020B0400000000000000" pitchFamily="50" charset="-128"/>
                <a:ea typeface="游ゴシック" panose="020B0400000000000000" pitchFamily="50" charset="-128"/>
              </a:endParaRPr>
            </a:p>
            <a:p>
              <a:pPr algn="ctr"/>
              <a:r>
                <a:rPr lang="ja-JP" altLang="en-US" sz="2800" b="1" dirty="0">
                  <a:solidFill>
                    <a:schemeClr val="bg1"/>
                  </a:solidFill>
                  <a:latin typeface="游ゴシック" panose="020B0400000000000000" pitchFamily="50" charset="-128"/>
                  <a:ea typeface="游ゴシック" panose="020B0400000000000000" pitchFamily="50" charset="-128"/>
                </a:rPr>
                <a:t>ひとつめ</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sp>
          <p:nvSpPr>
            <p:cNvPr id="7" name="楕円 6">
              <a:extLst>
                <a:ext uri="{FF2B5EF4-FFF2-40B4-BE49-F238E27FC236}">
                  <a16:creationId xmlns:a16="http://schemas.microsoft.com/office/drawing/2014/main" id="{F600B182-1E03-FE3F-38CF-BE77E0F38AC6}"/>
                </a:ext>
              </a:extLst>
            </p:cNvPr>
            <p:cNvSpPr/>
            <p:nvPr/>
          </p:nvSpPr>
          <p:spPr>
            <a:xfrm>
              <a:off x="815779" y="3666494"/>
              <a:ext cx="2232000" cy="2232000"/>
            </a:xfrm>
            <a:prstGeom prst="ellipse">
              <a:avLst/>
            </a:prstGeom>
            <a:solidFill>
              <a:schemeClr val="accent4"/>
            </a:solidFill>
            <a:ln>
              <a:solidFill>
                <a:schemeClr val="accent4"/>
              </a:solidFill>
              <a:extLst>
                <a:ext uri="{C807C97D-BFC1-408E-A445-0C87EB9F89A2}">
                  <ask:lineSketchStyleProps xmlns:ask="http://schemas.microsoft.com/office/drawing/2018/sketchyshapes" sd="138476517">
                    <a:custGeom>
                      <a:avLst/>
                      <a:gdLst>
                        <a:gd name="connsiteX0" fmla="*/ 0 w 2396691"/>
                        <a:gd name="connsiteY0" fmla="*/ 1176574 h 2353148"/>
                        <a:gd name="connsiteX1" fmla="*/ 1198346 w 2396691"/>
                        <a:gd name="connsiteY1" fmla="*/ 0 h 2353148"/>
                        <a:gd name="connsiteX2" fmla="*/ 2396692 w 2396691"/>
                        <a:gd name="connsiteY2" fmla="*/ 1176574 h 2353148"/>
                        <a:gd name="connsiteX3" fmla="*/ 1198346 w 2396691"/>
                        <a:gd name="connsiteY3" fmla="*/ 2353148 h 2353148"/>
                        <a:gd name="connsiteX4" fmla="*/ 0 w 2396691"/>
                        <a:gd name="connsiteY4" fmla="*/ 1176574 h 23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691" h="2353148" fill="none" extrusionOk="0">
                          <a:moveTo>
                            <a:pt x="0" y="1176574"/>
                          </a:moveTo>
                          <a:cubicBezTo>
                            <a:pt x="17053" y="544093"/>
                            <a:pt x="596455" y="78735"/>
                            <a:pt x="1198346" y="0"/>
                          </a:cubicBezTo>
                          <a:cubicBezTo>
                            <a:pt x="1834464" y="-42937"/>
                            <a:pt x="2341220" y="491711"/>
                            <a:pt x="2396692" y="1176574"/>
                          </a:cubicBezTo>
                          <a:cubicBezTo>
                            <a:pt x="2434753" y="1879535"/>
                            <a:pt x="1880410" y="2333741"/>
                            <a:pt x="1198346" y="2353148"/>
                          </a:cubicBezTo>
                          <a:cubicBezTo>
                            <a:pt x="503664" y="2298627"/>
                            <a:pt x="14412" y="1848257"/>
                            <a:pt x="0" y="1176574"/>
                          </a:cubicBezTo>
                          <a:close/>
                        </a:path>
                        <a:path w="2396691" h="2353148" stroke="0" extrusionOk="0">
                          <a:moveTo>
                            <a:pt x="0" y="1176574"/>
                          </a:moveTo>
                          <a:cubicBezTo>
                            <a:pt x="22017" y="512503"/>
                            <a:pt x="554245" y="-126587"/>
                            <a:pt x="1198346" y="0"/>
                          </a:cubicBezTo>
                          <a:cubicBezTo>
                            <a:pt x="1782464" y="-71399"/>
                            <a:pt x="2410063" y="501058"/>
                            <a:pt x="2396692" y="1176574"/>
                          </a:cubicBezTo>
                          <a:cubicBezTo>
                            <a:pt x="2422326" y="1889440"/>
                            <a:pt x="1843165" y="2478575"/>
                            <a:pt x="1198346" y="2353148"/>
                          </a:cubicBezTo>
                          <a:cubicBezTo>
                            <a:pt x="488789" y="2321300"/>
                            <a:pt x="-48884" y="1872731"/>
                            <a:pt x="0" y="11765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7">
              <a:extLst>
                <a:ext uri="{FF2B5EF4-FFF2-40B4-BE49-F238E27FC236}">
                  <a16:creationId xmlns:a16="http://schemas.microsoft.com/office/drawing/2014/main" id="{80636C0C-4196-FBC8-E6B1-2A2B6B9C99B7}"/>
                </a:ext>
              </a:extLst>
            </p:cNvPr>
            <p:cNvSpPr txBox="1"/>
            <p:nvPr/>
          </p:nvSpPr>
          <p:spPr>
            <a:xfrm>
              <a:off x="733433" y="4231597"/>
              <a:ext cx="2396691" cy="954107"/>
            </a:xfrm>
            <a:prstGeom prst="rect">
              <a:avLst/>
            </a:prstGeom>
            <a:noFill/>
          </p:spPr>
          <p:txBody>
            <a:bodyPr wrap="square" rtlCol="0">
              <a:spAutoFit/>
            </a:bodyPr>
            <a:lstStyle/>
            <a:p>
              <a:pPr algn="ctr"/>
              <a:r>
                <a:rPr lang="ja-JP" altLang="en-US" sz="2800" b="1" dirty="0">
                  <a:solidFill>
                    <a:schemeClr val="bg1"/>
                  </a:solidFill>
                  <a:latin typeface="游ゴシック" panose="020B0400000000000000" pitchFamily="50" charset="-128"/>
                  <a:ea typeface="游ゴシック" panose="020B0400000000000000" pitchFamily="50" charset="-128"/>
                </a:rPr>
                <a:t>③</a:t>
              </a:r>
              <a:endParaRPr lang="en-US" altLang="ja-JP" sz="2800" b="1" dirty="0">
                <a:solidFill>
                  <a:schemeClr val="bg1"/>
                </a:solidFill>
                <a:latin typeface="游ゴシック" panose="020B0400000000000000" pitchFamily="50" charset="-128"/>
                <a:ea typeface="游ゴシック" panose="020B0400000000000000" pitchFamily="50" charset="-128"/>
              </a:endParaRPr>
            </a:p>
            <a:p>
              <a:pPr algn="ctr"/>
              <a:r>
                <a:rPr lang="ja-JP" altLang="en-US" sz="2800" b="1" dirty="0">
                  <a:solidFill>
                    <a:schemeClr val="bg1"/>
                  </a:solidFill>
                  <a:latin typeface="游ゴシック" panose="020B0400000000000000" pitchFamily="50" charset="-128"/>
                  <a:ea typeface="游ゴシック" panose="020B0400000000000000" pitchFamily="50" charset="-128"/>
                </a:rPr>
                <a:t>みっつめ</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sp>
          <p:nvSpPr>
            <p:cNvPr id="9" name="楕円 8">
              <a:extLst>
                <a:ext uri="{FF2B5EF4-FFF2-40B4-BE49-F238E27FC236}">
                  <a16:creationId xmlns:a16="http://schemas.microsoft.com/office/drawing/2014/main" id="{11B58024-0DF9-700C-3393-339C7F03622C}"/>
                </a:ext>
              </a:extLst>
            </p:cNvPr>
            <p:cNvSpPr/>
            <p:nvPr/>
          </p:nvSpPr>
          <p:spPr>
            <a:xfrm>
              <a:off x="3565643" y="3653794"/>
              <a:ext cx="2232000" cy="2232000"/>
            </a:xfrm>
            <a:prstGeom prst="ellipse">
              <a:avLst/>
            </a:prstGeom>
            <a:solidFill>
              <a:schemeClr val="accent4"/>
            </a:solidFill>
            <a:ln>
              <a:solidFill>
                <a:schemeClr val="accent4"/>
              </a:solidFill>
              <a:extLst>
                <a:ext uri="{C807C97D-BFC1-408E-A445-0C87EB9F89A2}">
                  <ask:lineSketchStyleProps xmlns:ask="http://schemas.microsoft.com/office/drawing/2018/sketchyshapes" sd="138476517">
                    <a:custGeom>
                      <a:avLst/>
                      <a:gdLst>
                        <a:gd name="connsiteX0" fmla="*/ 0 w 2396691"/>
                        <a:gd name="connsiteY0" fmla="*/ 1176574 h 2353148"/>
                        <a:gd name="connsiteX1" fmla="*/ 1198346 w 2396691"/>
                        <a:gd name="connsiteY1" fmla="*/ 0 h 2353148"/>
                        <a:gd name="connsiteX2" fmla="*/ 2396692 w 2396691"/>
                        <a:gd name="connsiteY2" fmla="*/ 1176574 h 2353148"/>
                        <a:gd name="connsiteX3" fmla="*/ 1198346 w 2396691"/>
                        <a:gd name="connsiteY3" fmla="*/ 2353148 h 2353148"/>
                        <a:gd name="connsiteX4" fmla="*/ 0 w 2396691"/>
                        <a:gd name="connsiteY4" fmla="*/ 1176574 h 2353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6691" h="2353148" fill="none" extrusionOk="0">
                          <a:moveTo>
                            <a:pt x="0" y="1176574"/>
                          </a:moveTo>
                          <a:cubicBezTo>
                            <a:pt x="17053" y="544093"/>
                            <a:pt x="596455" y="78735"/>
                            <a:pt x="1198346" y="0"/>
                          </a:cubicBezTo>
                          <a:cubicBezTo>
                            <a:pt x="1834464" y="-42937"/>
                            <a:pt x="2341220" y="491711"/>
                            <a:pt x="2396692" y="1176574"/>
                          </a:cubicBezTo>
                          <a:cubicBezTo>
                            <a:pt x="2434753" y="1879535"/>
                            <a:pt x="1880410" y="2333741"/>
                            <a:pt x="1198346" y="2353148"/>
                          </a:cubicBezTo>
                          <a:cubicBezTo>
                            <a:pt x="503664" y="2298627"/>
                            <a:pt x="14412" y="1848257"/>
                            <a:pt x="0" y="1176574"/>
                          </a:cubicBezTo>
                          <a:close/>
                        </a:path>
                        <a:path w="2396691" h="2353148" stroke="0" extrusionOk="0">
                          <a:moveTo>
                            <a:pt x="0" y="1176574"/>
                          </a:moveTo>
                          <a:cubicBezTo>
                            <a:pt x="22017" y="512503"/>
                            <a:pt x="554245" y="-126587"/>
                            <a:pt x="1198346" y="0"/>
                          </a:cubicBezTo>
                          <a:cubicBezTo>
                            <a:pt x="1782464" y="-71399"/>
                            <a:pt x="2410063" y="501058"/>
                            <a:pt x="2396692" y="1176574"/>
                          </a:cubicBezTo>
                          <a:cubicBezTo>
                            <a:pt x="2422326" y="1889440"/>
                            <a:pt x="1843165" y="2478575"/>
                            <a:pt x="1198346" y="2353148"/>
                          </a:cubicBezTo>
                          <a:cubicBezTo>
                            <a:pt x="488789" y="2321300"/>
                            <a:pt x="-48884" y="1872731"/>
                            <a:pt x="0" y="1176574"/>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7E243A9B-ED86-339C-E2EB-EFDFA00CF9EF}"/>
                </a:ext>
              </a:extLst>
            </p:cNvPr>
            <p:cNvSpPr txBox="1"/>
            <p:nvPr/>
          </p:nvSpPr>
          <p:spPr>
            <a:xfrm>
              <a:off x="3511913" y="4222775"/>
              <a:ext cx="2396691" cy="954107"/>
            </a:xfrm>
            <a:prstGeom prst="rect">
              <a:avLst/>
            </a:prstGeom>
            <a:noFill/>
          </p:spPr>
          <p:txBody>
            <a:bodyPr wrap="square" rtlCol="0">
              <a:spAutoFit/>
            </a:bodyPr>
            <a:lstStyle/>
            <a:p>
              <a:pPr algn="ctr"/>
              <a:r>
                <a:rPr lang="ja-JP" altLang="en-US" sz="2800" b="1" dirty="0">
                  <a:solidFill>
                    <a:schemeClr val="bg1"/>
                  </a:solidFill>
                  <a:latin typeface="游ゴシック" panose="020B0400000000000000" pitchFamily="50" charset="-128"/>
                  <a:ea typeface="游ゴシック" panose="020B0400000000000000" pitchFamily="50" charset="-128"/>
                </a:rPr>
                <a:t>➁</a:t>
              </a:r>
              <a:endParaRPr lang="en-US" altLang="ja-JP" sz="2800" b="1" dirty="0">
                <a:solidFill>
                  <a:schemeClr val="bg1"/>
                </a:solidFill>
                <a:latin typeface="游ゴシック" panose="020B0400000000000000" pitchFamily="50" charset="-128"/>
                <a:ea typeface="游ゴシック" panose="020B0400000000000000" pitchFamily="50" charset="-128"/>
              </a:endParaRPr>
            </a:p>
            <a:p>
              <a:pPr algn="ctr"/>
              <a:r>
                <a:rPr lang="ja-JP" altLang="en-US" sz="2800" b="1" dirty="0">
                  <a:solidFill>
                    <a:schemeClr val="bg1"/>
                  </a:solidFill>
                  <a:latin typeface="游ゴシック" panose="020B0400000000000000" pitchFamily="50" charset="-128"/>
                  <a:ea typeface="游ゴシック" panose="020B0400000000000000" pitchFamily="50" charset="-128"/>
                </a:rPr>
                <a:t>ふたつめ</a:t>
              </a:r>
              <a:endParaRPr kumimoji="1" lang="ja-JP" altLang="en-US" sz="2800" b="1" dirty="0">
                <a:solidFill>
                  <a:schemeClr val="bg1"/>
                </a:solidFill>
                <a:latin typeface="游ゴシック" panose="020B0400000000000000" pitchFamily="50" charset="-128"/>
                <a:ea typeface="游ゴシック" panose="020B0400000000000000" pitchFamily="50" charset="-128"/>
              </a:endParaRPr>
            </a:p>
          </p:txBody>
        </p:sp>
        <p:grpSp>
          <p:nvGrpSpPr>
            <p:cNvPr id="11" name="グループ化 10">
              <a:extLst>
                <a:ext uri="{FF2B5EF4-FFF2-40B4-BE49-F238E27FC236}">
                  <a16:creationId xmlns:a16="http://schemas.microsoft.com/office/drawing/2014/main" id="{27510278-8BCC-2772-B7D4-6900CC651828}"/>
                </a:ext>
              </a:extLst>
            </p:cNvPr>
            <p:cNvGrpSpPr/>
            <p:nvPr/>
          </p:nvGrpSpPr>
          <p:grpSpPr>
            <a:xfrm flipV="1">
              <a:off x="4488250" y="2706875"/>
              <a:ext cx="800237" cy="959619"/>
              <a:chOff x="2664127" y="3374455"/>
              <a:chExt cx="1201975" cy="1567649"/>
            </a:xfrm>
          </p:grpSpPr>
          <p:sp>
            <p:nvSpPr>
              <p:cNvPr id="12" name="二等辺三角形 11">
                <a:extLst>
                  <a:ext uri="{FF2B5EF4-FFF2-40B4-BE49-F238E27FC236}">
                    <a16:creationId xmlns:a16="http://schemas.microsoft.com/office/drawing/2014/main" id="{88C38720-FF04-C2D5-1BFB-D6E04C389897}"/>
                  </a:ext>
                </a:extLst>
              </p:cNvPr>
              <p:cNvSpPr/>
              <p:nvPr/>
            </p:nvSpPr>
            <p:spPr>
              <a:xfrm rot="21516842">
                <a:off x="3025444" y="3374455"/>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フリーフォーム: 図形 12">
                <a:extLst>
                  <a:ext uri="{FF2B5EF4-FFF2-40B4-BE49-F238E27FC236}">
                    <a16:creationId xmlns:a16="http://schemas.microsoft.com/office/drawing/2014/main" id="{DCA25AA5-6EC2-3A91-C987-1FA6D6720F6A}"/>
                  </a:ext>
                </a:extLst>
              </p:cNvPr>
              <p:cNvSpPr/>
              <p:nvPr/>
            </p:nvSpPr>
            <p:spPr>
              <a:xfrm>
                <a:off x="2664127" y="3827205"/>
                <a:ext cx="956601" cy="1114899"/>
              </a:xfrm>
              <a:custGeom>
                <a:avLst/>
                <a:gdLst>
                  <a:gd name="connsiteX0" fmla="*/ 649311 w 956601"/>
                  <a:gd name="connsiteY0" fmla="*/ 0 h 1114899"/>
                  <a:gd name="connsiteX1" fmla="*/ 956601 w 956601"/>
                  <a:gd name="connsiteY1" fmla="*/ 0 h 1114899"/>
                  <a:gd name="connsiteX2" fmla="*/ 951973 w 956601"/>
                  <a:gd name="connsiteY2" fmla="*/ 97117 h 1114899"/>
                  <a:gd name="connsiteX3" fmla="*/ 5472 w 956601"/>
                  <a:gd name="connsiteY3" fmla="*/ 1113687 h 1114899"/>
                  <a:gd name="connsiteX4" fmla="*/ 0 w 956601"/>
                  <a:gd name="connsiteY4" fmla="*/ 1114899 h 1114899"/>
                  <a:gd name="connsiteX5" fmla="*/ 40056 w 956601"/>
                  <a:gd name="connsiteY5" fmla="*/ 1089636 h 1114899"/>
                  <a:gd name="connsiteX6" fmla="*/ 638394 w 956601"/>
                  <a:gd name="connsiteY6" fmla="*/ 162145 h 111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601" h="1114899">
                    <a:moveTo>
                      <a:pt x="649311" y="0"/>
                    </a:moveTo>
                    <a:lnTo>
                      <a:pt x="956601" y="0"/>
                    </a:lnTo>
                    <a:lnTo>
                      <a:pt x="951973" y="97117"/>
                    </a:lnTo>
                    <a:cubicBezTo>
                      <a:pt x="906000" y="577465"/>
                      <a:pt x="522068" y="975272"/>
                      <a:pt x="5472" y="1113687"/>
                    </a:cubicBezTo>
                    <a:lnTo>
                      <a:pt x="0" y="1114899"/>
                    </a:lnTo>
                    <a:lnTo>
                      <a:pt x="40056" y="1089636"/>
                    </a:lnTo>
                    <a:cubicBezTo>
                      <a:pt x="365632" y="863013"/>
                      <a:pt x="587911" y="534591"/>
                      <a:pt x="638394"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39545FA0-67FF-9A70-C888-13A69A398782}"/>
                </a:ext>
              </a:extLst>
            </p:cNvPr>
            <p:cNvGrpSpPr/>
            <p:nvPr/>
          </p:nvGrpSpPr>
          <p:grpSpPr>
            <a:xfrm rot="7241964" flipV="1">
              <a:off x="2843255" y="5233792"/>
              <a:ext cx="800237" cy="959619"/>
              <a:chOff x="2664127" y="3374455"/>
              <a:chExt cx="1201975" cy="1567649"/>
            </a:xfrm>
          </p:grpSpPr>
          <p:sp>
            <p:nvSpPr>
              <p:cNvPr id="15" name="二等辺三角形 14">
                <a:extLst>
                  <a:ext uri="{FF2B5EF4-FFF2-40B4-BE49-F238E27FC236}">
                    <a16:creationId xmlns:a16="http://schemas.microsoft.com/office/drawing/2014/main" id="{3767BD8E-FB78-2A44-9179-41A94C34D17A}"/>
                  </a:ext>
                </a:extLst>
              </p:cNvPr>
              <p:cNvSpPr/>
              <p:nvPr/>
            </p:nvSpPr>
            <p:spPr>
              <a:xfrm rot="21516842">
                <a:off x="3025444" y="3374455"/>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フリーフォーム: 図形 15">
                <a:extLst>
                  <a:ext uri="{FF2B5EF4-FFF2-40B4-BE49-F238E27FC236}">
                    <a16:creationId xmlns:a16="http://schemas.microsoft.com/office/drawing/2014/main" id="{55A6798D-20C7-E00B-7A02-153B6F17D077}"/>
                  </a:ext>
                </a:extLst>
              </p:cNvPr>
              <p:cNvSpPr/>
              <p:nvPr/>
            </p:nvSpPr>
            <p:spPr>
              <a:xfrm>
                <a:off x="2664127" y="3827205"/>
                <a:ext cx="956601" cy="1114899"/>
              </a:xfrm>
              <a:custGeom>
                <a:avLst/>
                <a:gdLst>
                  <a:gd name="connsiteX0" fmla="*/ 649311 w 956601"/>
                  <a:gd name="connsiteY0" fmla="*/ 0 h 1114899"/>
                  <a:gd name="connsiteX1" fmla="*/ 956601 w 956601"/>
                  <a:gd name="connsiteY1" fmla="*/ 0 h 1114899"/>
                  <a:gd name="connsiteX2" fmla="*/ 951973 w 956601"/>
                  <a:gd name="connsiteY2" fmla="*/ 97117 h 1114899"/>
                  <a:gd name="connsiteX3" fmla="*/ 5472 w 956601"/>
                  <a:gd name="connsiteY3" fmla="*/ 1113687 h 1114899"/>
                  <a:gd name="connsiteX4" fmla="*/ 0 w 956601"/>
                  <a:gd name="connsiteY4" fmla="*/ 1114899 h 1114899"/>
                  <a:gd name="connsiteX5" fmla="*/ 40056 w 956601"/>
                  <a:gd name="connsiteY5" fmla="*/ 1089636 h 1114899"/>
                  <a:gd name="connsiteX6" fmla="*/ 638394 w 956601"/>
                  <a:gd name="connsiteY6" fmla="*/ 162145 h 111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601" h="1114899">
                    <a:moveTo>
                      <a:pt x="649311" y="0"/>
                    </a:moveTo>
                    <a:lnTo>
                      <a:pt x="956601" y="0"/>
                    </a:lnTo>
                    <a:lnTo>
                      <a:pt x="951973" y="97117"/>
                    </a:lnTo>
                    <a:cubicBezTo>
                      <a:pt x="906000" y="577465"/>
                      <a:pt x="522068" y="975272"/>
                      <a:pt x="5472" y="1113687"/>
                    </a:cubicBezTo>
                    <a:lnTo>
                      <a:pt x="0" y="1114899"/>
                    </a:lnTo>
                    <a:lnTo>
                      <a:pt x="40056" y="1089636"/>
                    </a:lnTo>
                    <a:cubicBezTo>
                      <a:pt x="365632" y="863013"/>
                      <a:pt x="587911" y="534591"/>
                      <a:pt x="638394"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 name="グループ化 16">
              <a:extLst>
                <a:ext uri="{FF2B5EF4-FFF2-40B4-BE49-F238E27FC236}">
                  <a16:creationId xmlns:a16="http://schemas.microsoft.com/office/drawing/2014/main" id="{1CC218CC-EEBC-1865-D9BB-837546C65874}"/>
                </a:ext>
              </a:extLst>
            </p:cNvPr>
            <p:cNvGrpSpPr/>
            <p:nvPr/>
          </p:nvGrpSpPr>
          <p:grpSpPr>
            <a:xfrm rot="14081671" flipV="1">
              <a:off x="1389673" y="2585074"/>
              <a:ext cx="800237" cy="959619"/>
              <a:chOff x="2664127" y="3374455"/>
              <a:chExt cx="1201975" cy="1567649"/>
            </a:xfrm>
          </p:grpSpPr>
          <p:sp>
            <p:nvSpPr>
              <p:cNvPr id="18" name="二等辺三角形 17">
                <a:extLst>
                  <a:ext uri="{FF2B5EF4-FFF2-40B4-BE49-F238E27FC236}">
                    <a16:creationId xmlns:a16="http://schemas.microsoft.com/office/drawing/2014/main" id="{F2F7520D-B9C9-EE46-43C0-1974C9EE110E}"/>
                  </a:ext>
                </a:extLst>
              </p:cNvPr>
              <p:cNvSpPr/>
              <p:nvPr/>
            </p:nvSpPr>
            <p:spPr>
              <a:xfrm rot="21516842">
                <a:off x="3025444" y="3374455"/>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リーフォーム: 図形 18">
                <a:extLst>
                  <a:ext uri="{FF2B5EF4-FFF2-40B4-BE49-F238E27FC236}">
                    <a16:creationId xmlns:a16="http://schemas.microsoft.com/office/drawing/2014/main" id="{91521E69-6981-7659-CD42-1242DA646433}"/>
                  </a:ext>
                </a:extLst>
              </p:cNvPr>
              <p:cNvSpPr/>
              <p:nvPr/>
            </p:nvSpPr>
            <p:spPr>
              <a:xfrm>
                <a:off x="2664127" y="3827205"/>
                <a:ext cx="956601" cy="1114899"/>
              </a:xfrm>
              <a:custGeom>
                <a:avLst/>
                <a:gdLst>
                  <a:gd name="connsiteX0" fmla="*/ 649311 w 956601"/>
                  <a:gd name="connsiteY0" fmla="*/ 0 h 1114899"/>
                  <a:gd name="connsiteX1" fmla="*/ 956601 w 956601"/>
                  <a:gd name="connsiteY1" fmla="*/ 0 h 1114899"/>
                  <a:gd name="connsiteX2" fmla="*/ 951973 w 956601"/>
                  <a:gd name="connsiteY2" fmla="*/ 97117 h 1114899"/>
                  <a:gd name="connsiteX3" fmla="*/ 5472 w 956601"/>
                  <a:gd name="connsiteY3" fmla="*/ 1113687 h 1114899"/>
                  <a:gd name="connsiteX4" fmla="*/ 0 w 956601"/>
                  <a:gd name="connsiteY4" fmla="*/ 1114899 h 1114899"/>
                  <a:gd name="connsiteX5" fmla="*/ 40056 w 956601"/>
                  <a:gd name="connsiteY5" fmla="*/ 1089636 h 1114899"/>
                  <a:gd name="connsiteX6" fmla="*/ 638394 w 956601"/>
                  <a:gd name="connsiteY6" fmla="*/ 162145 h 111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601" h="1114899">
                    <a:moveTo>
                      <a:pt x="649311" y="0"/>
                    </a:moveTo>
                    <a:lnTo>
                      <a:pt x="956601" y="0"/>
                    </a:lnTo>
                    <a:lnTo>
                      <a:pt x="951973" y="97117"/>
                    </a:lnTo>
                    <a:cubicBezTo>
                      <a:pt x="906000" y="577465"/>
                      <a:pt x="522068" y="975272"/>
                      <a:pt x="5472" y="1113687"/>
                    </a:cubicBezTo>
                    <a:lnTo>
                      <a:pt x="0" y="1114899"/>
                    </a:lnTo>
                    <a:lnTo>
                      <a:pt x="40056" y="1089636"/>
                    </a:lnTo>
                    <a:cubicBezTo>
                      <a:pt x="365632" y="863013"/>
                      <a:pt x="587911" y="534591"/>
                      <a:pt x="638394"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1" name="テキスト ボックス 20">
              <a:extLst>
                <a:ext uri="{FF2B5EF4-FFF2-40B4-BE49-F238E27FC236}">
                  <a16:creationId xmlns:a16="http://schemas.microsoft.com/office/drawing/2014/main" id="{DBABD0C2-66B5-256B-4604-E348FEFAC56D}"/>
                </a:ext>
              </a:extLst>
            </p:cNvPr>
            <p:cNvSpPr txBox="1"/>
            <p:nvPr/>
          </p:nvSpPr>
          <p:spPr>
            <a:xfrm>
              <a:off x="4832338" y="2938238"/>
              <a:ext cx="1700782" cy="400110"/>
            </a:xfrm>
            <a:prstGeom prst="rect">
              <a:avLst/>
            </a:prstGeom>
            <a:noFill/>
          </p:spPr>
          <p:txBody>
            <a:bodyPr wrap="square" rtlCol="0">
              <a:spAutoFit/>
            </a:bodyPr>
            <a:lstStyle/>
            <a:p>
              <a:pPr algn="ctr"/>
              <a:r>
                <a:rPr lang="ja-JP" altLang="en-US" sz="2000" b="1" dirty="0">
                  <a:solidFill>
                    <a:schemeClr val="accent4"/>
                  </a:solidFill>
                  <a:latin typeface="游ゴシック" panose="020B0400000000000000" pitchFamily="50" charset="-128"/>
                  <a:ea typeface="游ゴシック" panose="020B0400000000000000" pitchFamily="50" charset="-128"/>
                </a:rPr>
                <a:t>変化</a:t>
              </a:r>
              <a:endParaRPr lang="en-US" altLang="ja-JP" sz="2000" b="1" dirty="0">
                <a:solidFill>
                  <a:schemeClr val="accent4"/>
                </a:solidFill>
                <a:latin typeface="游ゴシック" panose="020B0400000000000000" pitchFamily="50" charset="-128"/>
                <a:ea typeface="游ゴシック" panose="020B0400000000000000" pitchFamily="50" charset="-128"/>
              </a:endParaRPr>
            </a:p>
          </p:txBody>
        </p:sp>
        <p:sp>
          <p:nvSpPr>
            <p:cNvPr id="22" name="テキスト ボックス 21">
              <a:extLst>
                <a:ext uri="{FF2B5EF4-FFF2-40B4-BE49-F238E27FC236}">
                  <a16:creationId xmlns:a16="http://schemas.microsoft.com/office/drawing/2014/main" id="{D3D28F20-D312-FC56-A45A-9A9DD0F018F0}"/>
                </a:ext>
              </a:extLst>
            </p:cNvPr>
            <p:cNvSpPr txBox="1"/>
            <p:nvPr/>
          </p:nvSpPr>
          <p:spPr>
            <a:xfrm>
              <a:off x="2550709" y="5935209"/>
              <a:ext cx="1700782" cy="400110"/>
            </a:xfrm>
            <a:prstGeom prst="rect">
              <a:avLst/>
            </a:prstGeom>
            <a:noFill/>
          </p:spPr>
          <p:txBody>
            <a:bodyPr wrap="square" rtlCol="0">
              <a:spAutoFit/>
            </a:bodyPr>
            <a:lstStyle/>
            <a:p>
              <a:pPr algn="ctr"/>
              <a:r>
                <a:rPr lang="ja-JP" altLang="en-US" sz="2000" b="1" dirty="0">
                  <a:solidFill>
                    <a:schemeClr val="accent4"/>
                  </a:solidFill>
                  <a:latin typeface="游ゴシック" panose="020B0400000000000000" pitchFamily="50" charset="-128"/>
                  <a:ea typeface="游ゴシック" panose="020B0400000000000000" pitchFamily="50" charset="-128"/>
                </a:rPr>
                <a:t>変化</a:t>
              </a:r>
              <a:endParaRPr lang="en-US" altLang="ja-JP" sz="2000" b="1" dirty="0">
                <a:solidFill>
                  <a:schemeClr val="accent4"/>
                </a:solidFill>
                <a:latin typeface="游ゴシック" panose="020B0400000000000000" pitchFamily="50" charset="-128"/>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id="{032857B8-91F1-CA95-91BD-24CB159AB079}"/>
                </a:ext>
              </a:extLst>
            </p:cNvPr>
            <p:cNvSpPr txBox="1"/>
            <p:nvPr/>
          </p:nvSpPr>
          <p:spPr>
            <a:xfrm>
              <a:off x="0" y="2983833"/>
              <a:ext cx="1700782" cy="400110"/>
            </a:xfrm>
            <a:prstGeom prst="rect">
              <a:avLst/>
            </a:prstGeom>
            <a:noFill/>
          </p:spPr>
          <p:txBody>
            <a:bodyPr wrap="square" rtlCol="0">
              <a:spAutoFit/>
            </a:bodyPr>
            <a:lstStyle/>
            <a:p>
              <a:pPr algn="ctr"/>
              <a:r>
                <a:rPr lang="ja-JP" altLang="en-US" sz="2000" b="1" dirty="0">
                  <a:solidFill>
                    <a:schemeClr val="accent4"/>
                  </a:solidFill>
                  <a:latin typeface="游ゴシック" panose="020B0400000000000000" pitchFamily="50" charset="-128"/>
                  <a:ea typeface="游ゴシック" panose="020B0400000000000000" pitchFamily="50" charset="-128"/>
                </a:rPr>
                <a:t>変化</a:t>
              </a:r>
              <a:endParaRPr lang="en-US" altLang="ja-JP" sz="2000" b="1" dirty="0">
                <a:solidFill>
                  <a:schemeClr val="accent4"/>
                </a:solidFill>
                <a:latin typeface="游ゴシック" panose="020B0400000000000000" pitchFamily="50" charset="-128"/>
                <a:ea typeface="游ゴシック" panose="020B0400000000000000" pitchFamily="50" charset="-128"/>
              </a:endParaRPr>
            </a:p>
          </p:txBody>
        </p:sp>
      </p:grpSp>
      <p:sp>
        <p:nvSpPr>
          <p:cNvPr id="25" name="楕円 24">
            <a:extLst>
              <a:ext uri="{FF2B5EF4-FFF2-40B4-BE49-F238E27FC236}">
                <a16:creationId xmlns:a16="http://schemas.microsoft.com/office/drawing/2014/main" id="{FA69373F-043A-BD62-065E-9238200A2914}"/>
              </a:ext>
            </a:extLst>
          </p:cNvPr>
          <p:cNvSpPr/>
          <p:nvPr/>
        </p:nvSpPr>
        <p:spPr>
          <a:xfrm>
            <a:off x="7462655" y="1651262"/>
            <a:ext cx="323850" cy="323850"/>
          </a:xfrm>
          <a:prstGeom prst="ellipse">
            <a:avLst/>
          </a:prstGeom>
          <a:solidFill>
            <a:schemeClr val="accent2"/>
          </a:solidFill>
          <a:ln>
            <a:solidFill>
              <a:schemeClr val="accent2"/>
            </a:solidFill>
          </a:ln>
          <a:effectLst>
            <a:glow rad="101600">
              <a:schemeClr val="accent2">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7A74F06-9B64-1B4A-43BA-C938BE525936}"/>
              </a:ext>
            </a:extLst>
          </p:cNvPr>
          <p:cNvSpPr/>
          <p:nvPr/>
        </p:nvSpPr>
        <p:spPr>
          <a:xfrm>
            <a:off x="8108150" y="1651112"/>
            <a:ext cx="324000" cy="324000"/>
          </a:xfrm>
          <a:prstGeom prst="ellipse">
            <a:avLst/>
          </a:prstGeom>
          <a:solidFill>
            <a:srgbClr val="46877B"/>
          </a:solidFill>
          <a:ln>
            <a:solidFill>
              <a:srgbClr val="46877B"/>
            </a:solidFill>
          </a:ln>
          <a:effectLst>
            <a:glow rad="101600">
              <a:srgbClr val="46877B">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804C8D84-DF1A-9E36-6B35-4F08C09A0AEE}"/>
              </a:ext>
            </a:extLst>
          </p:cNvPr>
          <p:cNvSpPr/>
          <p:nvPr/>
        </p:nvSpPr>
        <p:spPr>
          <a:xfrm>
            <a:off x="7730366" y="2165069"/>
            <a:ext cx="342900" cy="333267"/>
          </a:xfrm>
          <a:prstGeom prst="ellipse">
            <a:avLst/>
          </a:prstGeom>
          <a:solidFill>
            <a:schemeClr val="accent2"/>
          </a:solidFill>
          <a:ln>
            <a:solidFill>
              <a:schemeClr val="accent2"/>
            </a:solid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57C0E608-BA74-F485-BAE3-702170BC32CC}"/>
              </a:ext>
            </a:extLst>
          </p:cNvPr>
          <p:cNvSpPr/>
          <p:nvPr/>
        </p:nvSpPr>
        <p:spPr>
          <a:xfrm>
            <a:off x="8528263" y="3060360"/>
            <a:ext cx="2901487" cy="1236539"/>
          </a:xfrm>
          <a:custGeom>
            <a:avLst/>
            <a:gdLst>
              <a:gd name="connsiteX0" fmla="*/ 0 w 2901487"/>
              <a:gd name="connsiteY0" fmla="*/ 618270 h 1236539"/>
              <a:gd name="connsiteX1" fmla="*/ 1450744 w 2901487"/>
              <a:gd name="connsiteY1" fmla="*/ 0 h 1236539"/>
              <a:gd name="connsiteX2" fmla="*/ 2901488 w 2901487"/>
              <a:gd name="connsiteY2" fmla="*/ 618270 h 1236539"/>
              <a:gd name="connsiteX3" fmla="*/ 1450744 w 2901487"/>
              <a:gd name="connsiteY3" fmla="*/ 1236540 h 1236539"/>
              <a:gd name="connsiteX4" fmla="*/ 0 w 2901487"/>
              <a:gd name="connsiteY4" fmla="*/ 618270 h 1236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1487" h="1236539" fill="none" extrusionOk="0">
                <a:moveTo>
                  <a:pt x="0" y="618270"/>
                </a:moveTo>
                <a:cubicBezTo>
                  <a:pt x="84712" y="196294"/>
                  <a:pt x="764269" y="7572"/>
                  <a:pt x="1450744" y="0"/>
                </a:cubicBezTo>
                <a:cubicBezTo>
                  <a:pt x="2280633" y="48997"/>
                  <a:pt x="2861081" y="275941"/>
                  <a:pt x="2901488" y="618270"/>
                </a:cubicBezTo>
                <a:cubicBezTo>
                  <a:pt x="3011552" y="975692"/>
                  <a:pt x="2166690" y="1197621"/>
                  <a:pt x="1450744" y="1236540"/>
                </a:cubicBezTo>
                <a:cubicBezTo>
                  <a:pt x="618922" y="1245671"/>
                  <a:pt x="36345" y="910461"/>
                  <a:pt x="0" y="618270"/>
                </a:cubicBezTo>
                <a:close/>
              </a:path>
              <a:path w="2901487" h="1236539" stroke="0" extrusionOk="0">
                <a:moveTo>
                  <a:pt x="0" y="618270"/>
                </a:moveTo>
                <a:cubicBezTo>
                  <a:pt x="-7565" y="290082"/>
                  <a:pt x="641644" y="-3252"/>
                  <a:pt x="1450744" y="0"/>
                </a:cubicBezTo>
                <a:cubicBezTo>
                  <a:pt x="2306126" y="-7995"/>
                  <a:pt x="2871529" y="331374"/>
                  <a:pt x="2901488" y="618270"/>
                </a:cubicBezTo>
                <a:cubicBezTo>
                  <a:pt x="2849516" y="977102"/>
                  <a:pt x="2227727" y="1265205"/>
                  <a:pt x="1450744" y="1236540"/>
                </a:cubicBezTo>
                <a:cubicBezTo>
                  <a:pt x="683291" y="1214685"/>
                  <a:pt x="-15441" y="963273"/>
                  <a:pt x="0" y="618270"/>
                </a:cubicBezTo>
                <a:close/>
              </a:path>
            </a:pathLst>
          </a:custGeom>
          <a:solidFill>
            <a:srgbClr val="D3E9E5"/>
          </a:solidFill>
          <a:ln>
            <a:solidFill>
              <a:srgbClr val="D3E9E5"/>
            </a:solidFill>
            <a:extLst>
              <a:ext uri="{C807C97D-BFC1-408E-A445-0C87EB9F89A2}">
                <ask:lineSketchStyleProps xmlns:ask="http://schemas.microsoft.com/office/drawing/2018/sketchyshapes" sd="981765707">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11994F12-90A6-E96A-5BE6-5E9F08D17B74}"/>
              </a:ext>
            </a:extLst>
          </p:cNvPr>
          <p:cNvSpPr/>
          <p:nvPr/>
        </p:nvSpPr>
        <p:spPr>
          <a:xfrm>
            <a:off x="9518584" y="1567812"/>
            <a:ext cx="2235127" cy="2177274"/>
          </a:xfrm>
          <a:custGeom>
            <a:avLst/>
            <a:gdLst>
              <a:gd name="connsiteX0" fmla="*/ 0 w 2235127"/>
              <a:gd name="connsiteY0" fmla="*/ 1088637 h 2177274"/>
              <a:gd name="connsiteX1" fmla="*/ 1117564 w 2235127"/>
              <a:gd name="connsiteY1" fmla="*/ 0 h 2177274"/>
              <a:gd name="connsiteX2" fmla="*/ 2235128 w 2235127"/>
              <a:gd name="connsiteY2" fmla="*/ 1088637 h 2177274"/>
              <a:gd name="connsiteX3" fmla="*/ 1117564 w 2235127"/>
              <a:gd name="connsiteY3" fmla="*/ 2177274 h 2177274"/>
              <a:gd name="connsiteX4" fmla="*/ 0 w 2235127"/>
              <a:gd name="connsiteY4" fmla="*/ 1088637 h 2177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127" h="2177274" fill="none" extrusionOk="0">
                <a:moveTo>
                  <a:pt x="0" y="1088637"/>
                </a:moveTo>
                <a:cubicBezTo>
                  <a:pt x="-78231" y="501361"/>
                  <a:pt x="470933" y="81460"/>
                  <a:pt x="1117564" y="0"/>
                </a:cubicBezTo>
                <a:cubicBezTo>
                  <a:pt x="1655506" y="-29676"/>
                  <a:pt x="2249283" y="494351"/>
                  <a:pt x="2235128" y="1088637"/>
                </a:cubicBezTo>
                <a:cubicBezTo>
                  <a:pt x="2256564" y="1635402"/>
                  <a:pt x="1745396" y="2193472"/>
                  <a:pt x="1117564" y="2177274"/>
                </a:cubicBezTo>
                <a:cubicBezTo>
                  <a:pt x="511602" y="2187319"/>
                  <a:pt x="85868" y="1650356"/>
                  <a:pt x="0" y="1088637"/>
                </a:cubicBezTo>
                <a:close/>
              </a:path>
              <a:path w="2235127" h="2177274" stroke="0" extrusionOk="0">
                <a:moveTo>
                  <a:pt x="0" y="1088637"/>
                </a:moveTo>
                <a:cubicBezTo>
                  <a:pt x="44180" y="558178"/>
                  <a:pt x="501211" y="-92223"/>
                  <a:pt x="1117564" y="0"/>
                </a:cubicBezTo>
                <a:cubicBezTo>
                  <a:pt x="1755182" y="98031"/>
                  <a:pt x="2176597" y="447074"/>
                  <a:pt x="2235128" y="1088637"/>
                </a:cubicBezTo>
                <a:cubicBezTo>
                  <a:pt x="2248407" y="1590409"/>
                  <a:pt x="1732930" y="2112771"/>
                  <a:pt x="1117564" y="2177274"/>
                </a:cubicBezTo>
                <a:cubicBezTo>
                  <a:pt x="512908" y="2113663"/>
                  <a:pt x="14757" y="1627634"/>
                  <a:pt x="0" y="1088637"/>
                </a:cubicBezTo>
                <a:close/>
              </a:path>
            </a:pathLst>
          </a:custGeom>
          <a:solidFill>
            <a:schemeClr val="accent2"/>
          </a:solidFill>
          <a:ln>
            <a:solidFill>
              <a:schemeClr val="accent2"/>
            </a:solidFill>
            <a:extLst>
              <a:ext uri="{C807C97D-BFC1-408E-A445-0C87EB9F89A2}">
                <ask:lineSketchStyleProps xmlns:ask="http://schemas.microsoft.com/office/drawing/2018/sketchyshapes" sd="3669468432">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bg1"/>
                </a:solidFill>
                <a:latin typeface="游ゴシック" panose="020B0400000000000000" pitchFamily="50" charset="-128"/>
                <a:ea typeface="游ゴシック" panose="020B0400000000000000" pitchFamily="50" charset="-128"/>
              </a:rPr>
              <a:t> </a:t>
            </a:r>
            <a:r>
              <a:rPr lang="ja-JP" altLang="en-US" sz="2800" b="1" dirty="0">
                <a:solidFill>
                  <a:schemeClr val="bg1"/>
                </a:solidFill>
                <a:latin typeface="游ゴシック" panose="020B0400000000000000" pitchFamily="50" charset="-128"/>
                <a:ea typeface="游ゴシック" panose="020B0400000000000000" pitchFamily="50" charset="-128"/>
              </a:rPr>
              <a:t>何か</a:t>
            </a:r>
            <a:endParaRPr lang="en-US" altLang="ja-JP" sz="2800" b="1" dirty="0">
              <a:solidFill>
                <a:schemeClr val="bg1"/>
              </a:solidFill>
              <a:latin typeface="游ゴシック" panose="020B0400000000000000" pitchFamily="50" charset="-128"/>
              <a:ea typeface="游ゴシック" panose="020B0400000000000000" pitchFamily="50" charset="-128"/>
            </a:endParaRPr>
          </a:p>
          <a:p>
            <a:pPr algn="ctr"/>
            <a:r>
              <a:rPr lang="ja-JP" altLang="en-US" dirty="0">
                <a:solidFill>
                  <a:schemeClr val="bg1"/>
                </a:solidFill>
                <a:latin typeface="+mn-ea"/>
              </a:rPr>
              <a:t>メッセージ</a:t>
            </a:r>
            <a:endParaRPr lang="ja-JP" altLang="en-US" sz="1200" dirty="0">
              <a:solidFill>
                <a:schemeClr val="bg1"/>
              </a:solidFill>
              <a:latin typeface="+mn-ea"/>
            </a:endParaRPr>
          </a:p>
        </p:txBody>
      </p:sp>
      <p:sp>
        <p:nvSpPr>
          <p:cNvPr id="30" name="正方形/長方形 29">
            <a:extLst>
              <a:ext uri="{FF2B5EF4-FFF2-40B4-BE49-F238E27FC236}">
                <a16:creationId xmlns:a16="http://schemas.microsoft.com/office/drawing/2014/main" id="{9B369ACC-5757-B80B-61BF-EC839E501C38}"/>
              </a:ext>
            </a:extLst>
          </p:cNvPr>
          <p:cNvSpPr/>
          <p:nvPr/>
        </p:nvSpPr>
        <p:spPr>
          <a:xfrm rot="20169432">
            <a:off x="8795580" y="3503340"/>
            <a:ext cx="3160032" cy="167421"/>
          </a:xfrm>
          <a:custGeom>
            <a:avLst/>
            <a:gdLst>
              <a:gd name="connsiteX0" fmla="*/ 0 w 3160032"/>
              <a:gd name="connsiteY0" fmla="*/ 0 h 167421"/>
              <a:gd name="connsiteX1" fmla="*/ 3160032 w 3160032"/>
              <a:gd name="connsiteY1" fmla="*/ 0 h 167421"/>
              <a:gd name="connsiteX2" fmla="*/ 3160032 w 3160032"/>
              <a:gd name="connsiteY2" fmla="*/ 167421 h 167421"/>
              <a:gd name="connsiteX3" fmla="*/ 0 w 3160032"/>
              <a:gd name="connsiteY3" fmla="*/ 167421 h 167421"/>
              <a:gd name="connsiteX4" fmla="*/ 0 w 3160032"/>
              <a:gd name="connsiteY4" fmla="*/ 0 h 167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0032" h="167421" fill="none" extrusionOk="0">
                <a:moveTo>
                  <a:pt x="0" y="0"/>
                </a:moveTo>
                <a:cubicBezTo>
                  <a:pt x="1576265" y="-130857"/>
                  <a:pt x="1695485" y="63250"/>
                  <a:pt x="3160032" y="0"/>
                </a:cubicBezTo>
                <a:cubicBezTo>
                  <a:pt x="3149888" y="54417"/>
                  <a:pt x="3161660" y="117978"/>
                  <a:pt x="3160032" y="167421"/>
                </a:cubicBezTo>
                <a:cubicBezTo>
                  <a:pt x="2559770" y="222085"/>
                  <a:pt x="1098592" y="215523"/>
                  <a:pt x="0" y="167421"/>
                </a:cubicBezTo>
                <a:cubicBezTo>
                  <a:pt x="-5" y="147243"/>
                  <a:pt x="-2866" y="55723"/>
                  <a:pt x="0" y="0"/>
                </a:cubicBezTo>
                <a:close/>
              </a:path>
              <a:path w="3160032" h="167421" stroke="0" extrusionOk="0">
                <a:moveTo>
                  <a:pt x="0" y="0"/>
                </a:moveTo>
                <a:cubicBezTo>
                  <a:pt x="1189394" y="93023"/>
                  <a:pt x="2837410" y="111448"/>
                  <a:pt x="3160032" y="0"/>
                </a:cubicBezTo>
                <a:cubicBezTo>
                  <a:pt x="3145341" y="75065"/>
                  <a:pt x="3161279" y="142728"/>
                  <a:pt x="3160032" y="167421"/>
                </a:cubicBezTo>
                <a:cubicBezTo>
                  <a:pt x="2786659" y="165537"/>
                  <a:pt x="902558" y="243552"/>
                  <a:pt x="0" y="167421"/>
                </a:cubicBezTo>
                <a:cubicBezTo>
                  <a:pt x="-7129" y="150251"/>
                  <a:pt x="4229" y="45135"/>
                  <a:pt x="0" y="0"/>
                </a:cubicBezTo>
                <a:close/>
              </a:path>
            </a:pathLst>
          </a:custGeom>
          <a:solidFill>
            <a:schemeClr val="bg1"/>
          </a:solidFill>
          <a:ln>
            <a:solidFill>
              <a:schemeClr val="bg1"/>
            </a:solidFill>
            <a:extLst>
              <a:ext uri="{C807C97D-BFC1-408E-A445-0C87EB9F89A2}">
                <ask:lineSketchStyleProps xmlns:ask="http://schemas.microsoft.com/office/drawing/2018/sketchyshapes" sd="1001808606">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十字形 30">
            <a:extLst>
              <a:ext uri="{FF2B5EF4-FFF2-40B4-BE49-F238E27FC236}">
                <a16:creationId xmlns:a16="http://schemas.microsoft.com/office/drawing/2014/main" id="{AE6B2308-93E3-CE3B-D6A4-F65B8B44608F}"/>
              </a:ext>
            </a:extLst>
          </p:cNvPr>
          <p:cNvSpPr/>
          <p:nvPr/>
        </p:nvSpPr>
        <p:spPr>
          <a:xfrm rot="2590055">
            <a:off x="8265921" y="4413059"/>
            <a:ext cx="1869719" cy="1886551"/>
          </a:xfrm>
          <a:custGeom>
            <a:avLst/>
            <a:gdLst>
              <a:gd name="connsiteX0" fmla="*/ 0 w 1869719"/>
              <a:gd name="connsiteY0" fmla="*/ 871682 h 1886551"/>
              <a:gd name="connsiteX1" fmla="*/ 871682 w 1869719"/>
              <a:gd name="connsiteY1" fmla="*/ 871682 h 1886551"/>
              <a:gd name="connsiteX2" fmla="*/ 871682 w 1869719"/>
              <a:gd name="connsiteY2" fmla="*/ 0 h 1886551"/>
              <a:gd name="connsiteX3" fmla="*/ 998037 w 1869719"/>
              <a:gd name="connsiteY3" fmla="*/ 0 h 1886551"/>
              <a:gd name="connsiteX4" fmla="*/ 998037 w 1869719"/>
              <a:gd name="connsiteY4" fmla="*/ 871682 h 1886551"/>
              <a:gd name="connsiteX5" fmla="*/ 1869719 w 1869719"/>
              <a:gd name="connsiteY5" fmla="*/ 871682 h 1886551"/>
              <a:gd name="connsiteX6" fmla="*/ 1869719 w 1869719"/>
              <a:gd name="connsiteY6" fmla="*/ 1014869 h 1886551"/>
              <a:gd name="connsiteX7" fmla="*/ 998037 w 1869719"/>
              <a:gd name="connsiteY7" fmla="*/ 1014869 h 1886551"/>
              <a:gd name="connsiteX8" fmla="*/ 998037 w 1869719"/>
              <a:gd name="connsiteY8" fmla="*/ 1886551 h 1886551"/>
              <a:gd name="connsiteX9" fmla="*/ 871682 w 1869719"/>
              <a:gd name="connsiteY9" fmla="*/ 1886551 h 1886551"/>
              <a:gd name="connsiteX10" fmla="*/ 871682 w 1869719"/>
              <a:gd name="connsiteY10" fmla="*/ 1014869 h 1886551"/>
              <a:gd name="connsiteX11" fmla="*/ 0 w 1869719"/>
              <a:gd name="connsiteY11" fmla="*/ 1014869 h 1886551"/>
              <a:gd name="connsiteX12" fmla="*/ 0 w 1869719"/>
              <a:gd name="connsiteY12" fmla="*/ 871682 h 188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9719" h="1886551" fill="none" extrusionOk="0">
                <a:moveTo>
                  <a:pt x="0" y="871682"/>
                </a:moveTo>
                <a:cubicBezTo>
                  <a:pt x="150577" y="878137"/>
                  <a:pt x="691672" y="826285"/>
                  <a:pt x="871682" y="871682"/>
                </a:cubicBezTo>
                <a:cubicBezTo>
                  <a:pt x="944600" y="699805"/>
                  <a:pt x="866968" y="165485"/>
                  <a:pt x="871682" y="0"/>
                </a:cubicBezTo>
                <a:cubicBezTo>
                  <a:pt x="917842" y="-3582"/>
                  <a:pt x="948566" y="-7301"/>
                  <a:pt x="998037" y="0"/>
                </a:cubicBezTo>
                <a:cubicBezTo>
                  <a:pt x="1034408" y="206213"/>
                  <a:pt x="958303" y="545702"/>
                  <a:pt x="998037" y="871682"/>
                </a:cubicBezTo>
                <a:cubicBezTo>
                  <a:pt x="1403914" y="918941"/>
                  <a:pt x="1768096" y="817161"/>
                  <a:pt x="1869719" y="871682"/>
                </a:cubicBezTo>
                <a:cubicBezTo>
                  <a:pt x="1862247" y="898346"/>
                  <a:pt x="1867979" y="944707"/>
                  <a:pt x="1869719" y="1014869"/>
                </a:cubicBezTo>
                <a:cubicBezTo>
                  <a:pt x="1548144" y="940983"/>
                  <a:pt x="1153210" y="1019821"/>
                  <a:pt x="998037" y="1014869"/>
                </a:cubicBezTo>
                <a:cubicBezTo>
                  <a:pt x="1038278" y="1306496"/>
                  <a:pt x="926672" y="1453007"/>
                  <a:pt x="998037" y="1886551"/>
                </a:cubicBezTo>
                <a:cubicBezTo>
                  <a:pt x="957192" y="1890993"/>
                  <a:pt x="910226" y="1892254"/>
                  <a:pt x="871682" y="1886551"/>
                </a:cubicBezTo>
                <a:cubicBezTo>
                  <a:pt x="900212" y="1470477"/>
                  <a:pt x="885227" y="1205920"/>
                  <a:pt x="871682" y="1014869"/>
                </a:cubicBezTo>
                <a:cubicBezTo>
                  <a:pt x="678222" y="1052749"/>
                  <a:pt x="371283" y="1038878"/>
                  <a:pt x="0" y="1014869"/>
                </a:cubicBezTo>
                <a:cubicBezTo>
                  <a:pt x="7573" y="960095"/>
                  <a:pt x="-108" y="893456"/>
                  <a:pt x="0" y="871682"/>
                </a:cubicBezTo>
                <a:close/>
              </a:path>
              <a:path w="1869719" h="1886551" stroke="0" extrusionOk="0">
                <a:moveTo>
                  <a:pt x="0" y="871682"/>
                </a:moveTo>
                <a:cubicBezTo>
                  <a:pt x="344289" y="885060"/>
                  <a:pt x="600800" y="905684"/>
                  <a:pt x="871682" y="871682"/>
                </a:cubicBezTo>
                <a:cubicBezTo>
                  <a:pt x="931893" y="628664"/>
                  <a:pt x="943650" y="370527"/>
                  <a:pt x="871682" y="0"/>
                </a:cubicBezTo>
                <a:cubicBezTo>
                  <a:pt x="893890" y="9838"/>
                  <a:pt x="946111" y="7517"/>
                  <a:pt x="998037" y="0"/>
                </a:cubicBezTo>
                <a:cubicBezTo>
                  <a:pt x="992055" y="159455"/>
                  <a:pt x="932820" y="532460"/>
                  <a:pt x="998037" y="871682"/>
                </a:cubicBezTo>
                <a:cubicBezTo>
                  <a:pt x="1357843" y="820993"/>
                  <a:pt x="1686362" y="905907"/>
                  <a:pt x="1869719" y="871682"/>
                </a:cubicBezTo>
                <a:cubicBezTo>
                  <a:pt x="1875174" y="925174"/>
                  <a:pt x="1873986" y="947346"/>
                  <a:pt x="1869719" y="1014869"/>
                </a:cubicBezTo>
                <a:cubicBezTo>
                  <a:pt x="1764808" y="1082825"/>
                  <a:pt x="1290886" y="1035898"/>
                  <a:pt x="998037" y="1014869"/>
                </a:cubicBezTo>
                <a:cubicBezTo>
                  <a:pt x="975473" y="1296156"/>
                  <a:pt x="935667" y="1781961"/>
                  <a:pt x="998037" y="1886551"/>
                </a:cubicBezTo>
                <a:cubicBezTo>
                  <a:pt x="962951" y="1880256"/>
                  <a:pt x="921537" y="1889798"/>
                  <a:pt x="871682" y="1886551"/>
                </a:cubicBezTo>
                <a:cubicBezTo>
                  <a:pt x="818077" y="1555126"/>
                  <a:pt x="859397" y="1130088"/>
                  <a:pt x="871682" y="1014869"/>
                </a:cubicBezTo>
                <a:cubicBezTo>
                  <a:pt x="608586" y="952921"/>
                  <a:pt x="306780" y="1005001"/>
                  <a:pt x="0" y="1014869"/>
                </a:cubicBezTo>
                <a:cubicBezTo>
                  <a:pt x="-3635" y="972697"/>
                  <a:pt x="-10926" y="894203"/>
                  <a:pt x="0" y="871682"/>
                </a:cubicBezTo>
                <a:close/>
              </a:path>
            </a:pathLst>
          </a:custGeom>
          <a:solidFill>
            <a:schemeClr val="accent2"/>
          </a:solidFill>
          <a:ln>
            <a:solidFill>
              <a:schemeClr val="accent2"/>
            </a:solidFill>
            <a:extLst>
              <a:ext uri="{C807C97D-BFC1-408E-A445-0C87EB9F89A2}">
                <ask:lineSketchStyleProps xmlns:ask="http://schemas.microsoft.com/office/drawing/2018/sketchyshapes" sd="3129110413">
                  <a:prstGeom prst="plus">
                    <a:avLst>
                      <a:gd name="adj" fmla="val 46621"/>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548D72B-CA5C-59FC-584F-E0EF5BBB25BA}"/>
              </a:ext>
            </a:extLst>
          </p:cNvPr>
          <p:cNvSpPr/>
          <p:nvPr/>
        </p:nvSpPr>
        <p:spPr>
          <a:xfrm>
            <a:off x="7090921" y="4792728"/>
            <a:ext cx="1253486" cy="1236539"/>
          </a:xfrm>
          <a:custGeom>
            <a:avLst/>
            <a:gdLst>
              <a:gd name="connsiteX0" fmla="*/ 0 w 1253486"/>
              <a:gd name="connsiteY0" fmla="*/ 618270 h 1236539"/>
              <a:gd name="connsiteX1" fmla="*/ 626743 w 1253486"/>
              <a:gd name="connsiteY1" fmla="*/ 0 h 1236539"/>
              <a:gd name="connsiteX2" fmla="*/ 1253486 w 1253486"/>
              <a:gd name="connsiteY2" fmla="*/ 618270 h 1236539"/>
              <a:gd name="connsiteX3" fmla="*/ 626743 w 1253486"/>
              <a:gd name="connsiteY3" fmla="*/ 1236540 h 1236539"/>
              <a:gd name="connsiteX4" fmla="*/ 0 w 1253486"/>
              <a:gd name="connsiteY4" fmla="*/ 618270 h 1236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3486" h="1236539" extrusionOk="0">
                <a:moveTo>
                  <a:pt x="0" y="618270"/>
                </a:moveTo>
                <a:cubicBezTo>
                  <a:pt x="11333" y="288976"/>
                  <a:pt x="265442" y="19656"/>
                  <a:pt x="626743" y="0"/>
                </a:cubicBezTo>
                <a:cubicBezTo>
                  <a:pt x="963521" y="-49908"/>
                  <a:pt x="1223269" y="275473"/>
                  <a:pt x="1253486" y="618270"/>
                </a:cubicBezTo>
                <a:cubicBezTo>
                  <a:pt x="1256702" y="984230"/>
                  <a:pt x="1029945" y="1242942"/>
                  <a:pt x="626743" y="1236540"/>
                </a:cubicBezTo>
                <a:cubicBezTo>
                  <a:pt x="282897" y="1246744"/>
                  <a:pt x="5423" y="961932"/>
                  <a:pt x="0" y="618270"/>
                </a:cubicBezTo>
                <a:close/>
              </a:path>
            </a:pathLst>
          </a:custGeom>
          <a:noFill/>
          <a:ln w="76200">
            <a:solidFill>
              <a:schemeClr val="accent4">
                <a:lumMod val="40000"/>
                <a:lumOff val="60000"/>
              </a:schemeClr>
            </a:solidFill>
            <a:extLst>
              <a:ext uri="{C807C97D-BFC1-408E-A445-0C87EB9F89A2}">
                <ask:lineSketchStyleProps xmlns:ask="http://schemas.microsoft.com/office/drawing/2018/sketchyshapes" sd="1678478707">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31234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94962-8A59-0684-8978-1F0CF7E2A76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88D081-EE0E-2392-C6E1-F0A84E231F69}"/>
              </a:ext>
            </a:extLst>
          </p:cNvPr>
          <p:cNvSpPr>
            <a:spLocks noGrp="1"/>
          </p:cNvSpPr>
          <p:nvPr>
            <p:ph type="title"/>
          </p:nvPr>
        </p:nvSpPr>
        <p:spPr>
          <a:xfrm>
            <a:off x="558799" y="1015999"/>
            <a:ext cx="11357897" cy="938159"/>
          </a:xfrm>
        </p:spPr>
        <p:txBody>
          <a:bodyPr/>
          <a:lstStyle/>
          <a:p>
            <a:r>
              <a:rPr lang="ja-JP" altLang="en-US" dirty="0"/>
              <a:t>３つあることが一目でわかる</a:t>
            </a:r>
            <a:endParaRPr kumimoji="1" lang="ja-JP" altLang="en-US" dirty="0"/>
          </a:p>
        </p:txBody>
      </p:sp>
      <p:sp>
        <p:nvSpPr>
          <p:cNvPr id="4" name="テキスト プレースホルダー 3">
            <a:extLst>
              <a:ext uri="{FF2B5EF4-FFF2-40B4-BE49-F238E27FC236}">
                <a16:creationId xmlns:a16="http://schemas.microsoft.com/office/drawing/2014/main" id="{A9D923E0-7442-9105-18F7-766770B03D88}"/>
              </a:ext>
            </a:extLst>
          </p:cNvPr>
          <p:cNvSpPr>
            <a:spLocks noGrp="1"/>
          </p:cNvSpPr>
          <p:nvPr>
            <p:ph type="body" sz="quarter" idx="11"/>
          </p:nvPr>
        </p:nvSpPr>
        <p:spPr/>
        <p:txBody>
          <a:bodyPr>
            <a:normAutofit fontScale="92500" lnSpcReduction="20000"/>
          </a:bodyPr>
          <a:lstStyle/>
          <a:p>
            <a:r>
              <a:rPr lang="ja-JP" altLang="en-US" dirty="0"/>
              <a:t>３</a:t>
            </a:r>
            <a:r>
              <a:rPr kumimoji="1" lang="ja-JP" altLang="en-US" dirty="0"/>
              <a:t>カードのレイアウトテンプレート</a:t>
            </a:r>
          </a:p>
        </p:txBody>
      </p:sp>
      <p:sp>
        <p:nvSpPr>
          <p:cNvPr id="5" name="正方形/長方形 4">
            <a:extLst>
              <a:ext uri="{FF2B5EF4-FFF2-40B4-BE49-F238E27FC236}">
                <a16:creationId xmlns:a16="http://schemas.microsoft.com/office/drawing/2014/main" id="{234ABA45-5B86-F3CD-ABB1-1B7CD347844C}"/>
              </a:ext>
            </a:extLst>
          </p:cNvPr>
          <p:cNvSpPr/>
          <p:nvPr/>
        </p:nvSpPr>
        <p:spPr>
          <a:xfrm>
            <a:off x="471271" y="1994510"/>
            <a:ext cx="3649340" cy="4622190"/>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42592F9-3686-BCAC-39F2-6ED144DF01FC}"/>
              </a:ext>
            </a:extLst>
          </p:cNvPr>
          <p:cNvSpPr/>
          <p:nvPr/>
        </p:nvSpPr>
        <p:spPr>
          <a:xfrm>
            <a:off x="4314710" y="1987780"/>
            <a:ext cx="3649340" cy="4622190"/>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8B24E8B-1AA4-8284-E10B-89235CC9D497}"/>
              </a:ext>
            </a:extLst>
          </p:cNvPr>
          <p:cNvSpPr/>
          <p:nvPr/>
        </p:nvSpPr>
        <p:spPr>
          <a:xfrm>
            <a:off x="8131938" y="1994510"/>
            <a:ext cx="3649340" cy="4622190"/>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D8CC32D-F181-559A-ED7D-06F45D4E1523}"/>
              </a:ext>
            </a:extLst>
          </p:cNvPr>
          <p:cNvSpPr txBox="1"/>
          <p:nvPr/>
        </p:nvSpPr>
        <p:spPr>
          <a:xfrm>
            <a:off x="531259" y="2006597"/>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①</a:t>
            </a:r>
          </a:p>
        </p:txBody>
      </p:sp>
      <p:sp>
        <p:nvSpPr>
          <p:cNvPr id="9" name="テキスト ボックス 8">
            <a:extLst>
              <a:ext uri="{FF2B5EF4-FFF2-40B4-BE49-F238E27FC236}">
                <a16:creationId xmlns:a16="http://schemas.microsoft.com/office/drawing/2014/main" id="{5200C4CB-F654-AD12-4329-141F21F6BAF6}"/>
              </a:ext>
            </a:extLst>
          </p:cNvPr>
          <p:cNvSpPr txBox="1"/>
          <p:nvPr/>
        </p:nvSpPr>
        <p:spPr>
          <a:xfrm>
            <a:off x="4358102" y="2003704"/>
            <a:ext cx="954107" cy="369332"/>
          </a:xfrm>
          <a:prstGeom prst="rect">
            <a:avLst/>
          </a:prstGeom>
          <a:noFill/>
        </p:spPr>
        <p:txBody>
          <a:bodyPr wrap="none" rtlCol="0">
            <a:spAutoFit/>
          </a:bodyPr>
          <a:lstStyle/>
          <a:p>
            <a:r>
              <a:rPr kumimoji="1"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②</a:t>
            </a:r>
          </a:p>
        </p:txBody>
      </p:sp>
      <p:sp>
        <p:nvSpPr>
          <p:cNvPr id="10" name="テキスト ボックス 9">
            <a:extLst>
              <a:ext uri="{FF2B5EF4-FFF2-40B4-BE49-F238E27FC236}">
                <a16:creationId xmlns:a16="http://schemas.microsoft.com/office/drawing/2014/main" id="{CE52A96C-EBD2-7F77-6CAA-0CE17CA7114E}"/>
              </a:ext>
            </a:extLst>
          </p:cNvPr>
          <p:cNvSpPr txBox="1"/>
          <p:nvPr/>
        </p:nvSpPr>
        <p:spPr>
          <a:xfrm>
            <a:off x="479700" y="2280372"/>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
        <p:nvSpPr>
          <p:cNvPr id="11" name="テキスト ボックス 10">
            <a:extLst>
              <a:ext uri="{FF2B5EF4-FFF2-40B4-BE49-F238E27FC236}">
                <a16:creationId xmlns:a16="http://schemas.microsoft.com/office/drawing/2014/main" id="{0566BB15-4D1E-40CF-F5C4-4E752FA62F2F}"/>
              </a:ext>
            </a:extLst>
          </p:cNvPr>
          <p:cNvSpPr txBox="1"/>
          <p:nvPr/>
        </p:nvSpPr>
        <p:spPr>
          <a:xfrm>
            <a:off x="4333110" y="2280372"/>
            <a:ext cx="2698175" cy="523220"/>
          </a:xfrm>
          <a:prstGeom prst="rect">
            <a:avLst/>
          </a:prstGeom>
          <a:noFill/>
        </p:spPr>
        <p:txBody>
          <a:bodyPr wrap="none" rtlCol="0">
            <a:spAutoFit/>
          </a:bodyPr>
          <a:lstStyle/>
          <a:p>
            <a:r>
              <a:rPr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endParaRPr kumimoji="1" lang="ja-JP" altLang="en-US" sz="2800" b="1" dirty="0">
              <a:solidFill>
                <a:schemeClr val="accent4"/>
              </a:solidFill>
              <a:latin typeface="游ゴシック" panose="020B0400000000000000" pitchFamily="50" charset="-128"/>
              <a:ea typeface="游ゴシック" panose="020B0400000000000000" pitchFamily="50" charset="-128"/>
            </a:endParaRPr>
          </a:p>
        </p:txBody>
      </p:sp>
      <p:sp>
        <p:nvSpPr>
          <p:cNvPr id="12" name="テキスト ボックス 11">
            <a:extLst>
              <a:ext uri="{FF2B5EF4-FFF2-40B4-BE49-F238E27FC236}">
                <a16:creationId xmlns:a16="http://schemas.microsoft.com/office/drawing/2014/main" id="{7B03489A-7108-580A-057C-763D827413AE}"/>
              </a:ext>
            </a:extLst>
          </p:cNvPr>
          <p:cNvSpPr txBox="1"/>
          <p:nvPr/>
        </p:nvSpPr>
        <p:spPr>
          <a:xfrm>
            <a:off x="8202685" y="2003704"/>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③</a:t>
            </a:r>
          </a:p>
        </p:txBody>
      </p:sp>
      <p:sp>
        <p:nvSpPr>
          <p:cNvPr id="13" name="テキスト ボックス 12">
            <a:extLst>
              <a:ext uri="{FF2B5EF4-FFF2-40B4-BE49-F238E27FC236}">
                <a16:creationId xmlns:a16="http://schemas.microsoft.com/office/drawing/2014/main" id="{BB8B6B8C-AD95-C78E-98F9-97C7AB3605FD}"/>
              </a:ext>
            </a:extLst>
          </p:cNvPr>
          <p:cNvSpPr txBox="1"/>
          <p:nvPr/>
        </p:nvSpPr>
        <p:spPr>
          <a:xfrm>
            <a:off x="8148196" y="2280372"/>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Tree>
    <p:extLst>
      <p:ext uri="{BB962C8B-B14F-4D97-AF65-F5344CB8AC3E}">
        <p14:creationId xmlns:p14="http://schemas.microsoft.com/office/powerpoint/2010/main" val="2076434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6C55-369C-4304-9852-55ED13ACD070}"/>
              </a:ext>
            </a:extLst>
          </p:cNvPr>
          <p:cNvSpPr>
            <a:spLocks noGrp="1"/>
          </p:cNvSpPr>
          <p:nvPr>
            <p:ph type="title"/>
          </p:nvPr>
        </p:nvSpPr>
        <p:spPr>
          <a:xfrm>
            <a:off x="558799" y="1015999"/>
            <a:ext cx="11357897" cy="938159"/>
          </a:xfrm>
        </p:spPr>
        <p:txBody>
          <a:bodyPr/>
          <a:lstStyle/>
          <a:p>
            <a:r>
              <a:rPr lang="ja-JP" altLang="en-US" dirty="0"/>
              <a:t>順序関係がある場合は並列よりこちらが良い</a:t>
            </a:r>
            <a:endParaRPr kumimoji="1" lang="ja-JP" altLang="en-US" dirty="0"/>
          </a:p>
        </p:txBody>
      </p:sp>
      <p:sp>
        <p:nvSpPr>
          <p:cNvPr id="4" name="テキスト プレースホルダー 3">
            <a:extLst>
              <a:ext uri="{FF2B5EF4-FFF2-40B4-BE49-F238E27FC236}">
                <a16:creationId xmlns:a16="http://schemas.microsoft.com/office/drawing/2014/main" id="{2B61A5A0-94BF-4998-8B9C-2A7D26AFF253}"/>
              </a:ext>
            </a:extLst>
          </p:cNvPr>
          <p:cNvSpPr>
            <a:spLocks noGrp="1"/>
          </p:cNvSpPr>
          <p:nvPr>
            <p:ph type="body" sz="quarter" idx="11"/>
          </p:nvPr>
        </p:nvSpPr>
        <p:spPr/>
        <p:txBody>
          <a:bodyPr>
            <a:normAutofit fontScale="92500" lnSpcReduction="20000"/>
          </a:bodyPr>
          <a:lstStyle/>
          <a:p>
            <a:r>
              <a:rPr lang="ja-JP" altLang="en-US" dirty="0"/>
              <a:t>３</a:t>
            </a:r>
            <a:r>
              <a:rPr kumimoji="1" lang="ja-JP" altLang="en-US" dirty="0"/>
              <a:t>カードのレイアウトテンプレートのアレンジ</a:t>
            </a:r>
          </a:p>
        </p:txBody>
      </p:sp>
      <p:sp>
        <p:nvSpPr>
          <p:cNvPr id="5" name="正方形/長方形 4">
            <a:extLst>
              <a:ext uri="{FF2B5EF4-FFF2-40B4-BE49-F238E27FC236}">
                <a16:creationId xmlns:a16="http://schemas.microsoft.com/office/drawing/2014/main" id="{39C0D132-2F4B-4006-8549-232F72C8420E}"/>
              </a:ext>
            </a:extLst>
          </p:cNvPr>
          <p:cNvSpPr/>
          <p:nvPr/>
        </p:nvSpPr>
        <p:spPr>
          <a:xfrm>
            <a:off x="471270" y="1994510"/>
            <a:ext cx="4333735" cy="3452668"/>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6B3703F-3442-4C13-A424-26EDC78FA83C}"/>
              </a:ext>
            </a:extLst>
          </p:cNvPr>
          <p:cNvSpPr/>
          <p:nvPr/>
        </p:nvSpPr>
        <p:spPr>
          <a:xfrm>
            <a:off x="3975496" y="2474477"/>
            <a:ext cx="4333735" cy="3461104"/>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2938DBA-3C61-44F9-B40C-5EE6E7382AD8}"/>
              </a:ext>
            </a:extLst>
          </p:cNvPr>
          <p:cNvSpPr/>
          <p:nvPr/>
        </p:nvSpPr>
        <p:spPr>
          <a:xfrm>
            <a:off x="7479722" y="2962880"/>
            <a:ext cx="4333735" cy="3461104"/>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841067-3C56-4306-BDEF-96AAF2CDC245}"/>
              </a:ext>
            </a:extLst>
          </p:cNvPr>
          <p:cNvSpPr txBox="1"/>
          <p:nvPr/>
        </p:nvSpPr>
        <p:spPr>
          <a:xfrm>
            <a:off x="531259" y="2006597"/>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①</a:t>
            </a:r>
          </a:p>
        </p:txBody>
      </p:sp>
      <p:sp>
        <p:nvSpPr>
          <p:cNvPr id="9" name="テキスト ボックス 8">
            <a:extLst>
              <a:ext uri="{FF2B5EF4-FFF2-40B4-BE49-F238E27FC236}">
                <a16:creationId xmlns:a16="http://schemas.microsoft.com/office/drawing/2014/main" id="{36301C33-873B-474E-BF88-9FB516462188}"/>
              </a:ext>
            </a:extLst>
          </p:cNvPr>
          <p:cNvSpPr txBox="1"/>
          <p:nvPr/>
        </p:nvSpPr>
        <p:spPr>
          <a:xfrm>
            <a:off x="4018889" y="2490401"/>
            <a:ext cx="954107" cy="369332"/>
          </a:xfrm>
          <a:prstGeom prst="rect">
            <a:avLst/>
          </a:prstGeom>
          <a:noFill/>
        </p:spPr>
        <p:txBody>
          <a:bodyPr wrap="none" rtlCol="0">
            <a:spAutoFit/>
          </a:bodyPr>
          <a:lstStyle/>
          <a:p>
            <a:r>
              <a:rPr kumimoji="1"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②</a:t>
            </a:r>
          </a:p>
        </p:txBody>
      </p:sp>
      <p:sp>
        <p:nvSpPr>
          <p:cNvPr id="10" name="テキスト ボックス 9">
            <a:extLst>
              <a:ext uri="{FF2B5EF4-FFF2-40B4-BE49-F238E27FC236}">
                <a16:creationId xmlns:a16="http://schemas.microsoft.com/office/drawing/2014/main" id="{5D7ED84C-8E42-4B3F-9C8D-98BF1B9561CF}"/>
              </a:ext>
            </a:extLst>
          </p:cNvPr>
          <p:cNvSpPr txBox="1"/>
          <p:nvPr/>
        </p:nvSpPr>
        <p:spPr>
          <a:xfrm>
            <a:off x="479700" y="2280372"/>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
        <p:nvSpPr>
          <p:cNvPr id="11" name="テキスト ボックス 10">
            <a:extLst>
              <a:ext uri="{FF2B5EF4-FFF2-40B4-BE49-F238E27FC236}">
                <a16:creationId xmlns:a16="http://schemas.microsoft.com/office/drawing/2014/main" id="{621D5999-FC9D-4598-9163-72444CBA8BFD}"/>
              </a:ext>
            </a:extLst>
          </p:cNvPr>
          <p:cNvSpPr txBox="1"/>
          <p:nvPr/>
        </p:nvSpPr>
        <p:spPr>
          <a:xfrm>
            <a:off x="3993897" y="2767069"/>
            <a:ext cx="2698175" cy="523220"/>
          </a:xfrm>
          <a:prstGeom prst="rect">
            <a:avLst/>
          </a:prstGeom>
          <a:noFill/>
        </p:spPr>
        <p:txBody>
          <a:bodyPr wrap="none" rtlCol="0">
            <a:spAutoFit/>
          </a:bodyPr>
          <a:lstStyle/>
          <a:p>
            <a:r>
              <a:rPr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endParaRPr kumimoji="1" lang="ja-JP" altLang="en-US" sz="2800" b="1" dirty="0">
              <a:solidFill>
                <a:schemeClr val="accent4"/>
              </a:solidFill>
              <a:latin typeface="游ゴシック" panose="020B0400000000000000" pitchFamily="50" charset="-128"/>
              <a:ea typeface="游ゴシック" panose="020B0400000000000000" pitchFamily="50" charset="-128"/>
            </a:endParaRPr>
          </a:p>
        </p:txBody>
      </p:sp>
      <p:sp>
        <p:nvSpPr>
          <p:cNvPr id="12" name="テキスト ボックス 11">
            <a:extLst>
              <a:ext uri="{FF2B5EF4-FFF2-40B4-BE49-F238E27FC236}">
                <a16:creationId xmlns:a16="http://schemas.microsoft.com/office/drawing/2014/main" id="{C150C880-B64C-462F-9C59-C613006463BF}"/>
              </a:ext>
            </a:extLst>
          </p:cNvPr>
          <p:cNvSpPr txBox="1"/>
          <p:nvPr/>
        </p:nvSpPr>
        <p:spPr>
          <a:xfrm>
            <a:off x="7550470" y="2972074"/>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③</a:t>
            </a:r>
          </a:p>
        </p:txBody>
      </p:sp>
      <p:sp>
        <p:nvSpPr>
          <p:cNvPr id="13" name="テキスト ボックス 12">
            <a:extLst>
              <a:ext uri="{FF2B5EF4-FFF2-40B4-BE49-F238E27FC236}">
                <a16:creationId xmlns:a16="http://schemas.microsoft.com/office/drawing/2014/main" id="{65A50A97-71BB-427E-9EEF-4F8464471794}"/>
              </a:ext>
            </a:extLst>
          </p:cNvPr>
          <p:cNvSpPr txBox="1"/>
          <p:nvPr/>
        </p:nvSpPr>
        <p:spPr>
          <a:xfrm>
            <a:off x="7495981" y="3248742"/>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grpSp>
        <p:nvGrpSpPr>
          <p:cNvPr id="14" name="グループ化 13">
            <a:extLst>
              <a:ext uri="{FF2B5EF4-FFF2-40B4-BE49-F238E27FC236}">
                <a16:creationId xmlns:a16="http://schemas.microsoft.com/office/drawing/2014/main" id="{17F509DC-624C-49A3-87E6-BBEE33EDEF3D}"/>
              </a:ext>
            </a:extLst>
          </p:cNvPr>
          <p:cNvGrpSpPr/>
          <p:nvPr/>
        </p:nvGrpSpPr>
        <p:grpSpPr>
          <a:xfrm rot="19356426" flipV="1">
            <a:off x="4678821" y="1901851"/>
            <a:ext cx="638334" cy="948153"/>
            <a:chOff x="2664127" y="3374455"/>
            <a:chExt cx="1201975" cy="1567649"/>
          </a:xfrm>
        </p:grpSpPr>
        <p:sp>
          <p:nvSpPr>
            <p:cNvPr id="15" name="二等辺三角形 14">
              <a:extLst>
                <a:ext uri="{FF2B5EF4-FFF2-40B4-BE49-F238E27FC236}">
                  <a16:creationId xmlns:a16="http://schemas.microsoft.com/office/drawing/2014/main" id="{9EEC710F-D694-4533-BCFA-E134D0A97020}"/>
                </a:ext>
              </a:extLst>
            </p:cNvPr>
            <p:cNvSpPr/>
            <p:nvPr/>
          </p:nvSpPr>
          <p:spPr>
            <a:xfrm rot="21516842">
              <a:off x="3025444" y="3374455"/>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フリーフォーム: 図形 15">
              <a:extLst>
                <a:ext uri="{FF2B5EF4-FFF2-40B4-BE49-F238E27FC236}">
                  <a16:creationId xmlns:a16="http://schemas.microsoft.com/office/drawing/2014/main" id="{15C81248-34D7-4734-9365-7AF9C9D6CE42}"/>
                </a:ext>
              </a:extLst>
            </p:cNvPr>
            <p:cNvSpPr/>
            <p:nvPr/>
          </p:nvSpPr>
          <p:spPr>
            <a:xfrm>
              <a:off x="2664127" y="3827205"/>
              <a:ext cx="956601" cy="1114899"/>
            </a:xfrm>
            <a:custGeom>
              <a:avLst/>
              <a:gdLst>
                <a:gd name="connsiteX0" fmla="*/ 649311 w 956601"/>
                <a:gd name="connsiteY0" fmla="*/ 0 h 1114899"/>
                <a:gd name="connsiteX1" fmla="*/ 956601 w 956601"/>
                <a:gd name="connsiteY1" fmla="*/ 0 h 1114899"/>
                <a:gd name="connsiteX2" fmla="*/ 951973 w 956601"/>
                <a:gd name="connsiteY2" fmla="*/ 97117 h 1114899"/>
                <a:gd name="connsiteX3" fmla="*/ 5472 w 956601"/>
                <a:gd name="connsiteY3" fmla="*/ 1113687 h 1114899"/>
                <a:gd name="connsiteX4" fmla="*/ 0 w 956601"/>
                <a:gd name="connsiteY4" fmla="*/ 1114899 h 1114899"/>
                <a:gd name="connsiteX5" fmla="*/ 40056 w 956601"/>
                <a:gd name="connsiteY5" fmla="*/ 1089636 h 1114899"/>
                <a:gd name="connsiteX6" fmla="*/ 638394 w 956601"/>
                <a:gd name="connsiteY6" fmla="*/ 162145 h 111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601" h="1114899">
                  <a:moveTo>
                    <a:pt x="649311" y="0"/>
                  </a:moveTo>
                  <a:lnTo>
                    <a:pt x="956601" y="0"/>
                  </a:lnTo>
                  <a:lnTo>
                    <a:pt x="951973" y="97117"/>
                  </a:lnTo>
                  <a:cubicBezTo>
                    <a:pt x="906000" y="577465"/>
                    <a:pt x="522068" y="975272"/>
                    <a:pt x="5472" y="1113687"/>
                  </a:cubicBezTo>
                  <a:lnTo>
                    <a:pt x="0" y="1114899"/>
                  </a:lnTo>
                  <a:lnTo>
                    <a:pt x="40056" y="1089636"/>
                  </a:lnTo>
                  <a:cubicBezTo>
                    <a:pt x="365632" y="863013"/>
                    <a:pt x="587911" y="534591"/>
                    <a:pt x="638394"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 name="グループ化 16">
            <a:extLst>
              <a:ext uri="{FF2B5EF4-FFF2-40B4-BE49-F238E27FC236}">
                <a16:creationId xmlns:a16="http://schemas.microsoft.com/office/drawing/2014/main" id="{62916356-7E2D-4DCC-AB30-31745E58C8A8}"/>
              </a:ext>
            </a:extLst>
          </p:cNvPr>
          <p:cNvGrpSpPr/>
          <p:nvPr/>
        </p:nvGrpSpPr>
        <p:grpSpPr>
          <a:xfrm rot="19356426" flipV="1">
            <a:off x="8176087" y="2353531"/>
            <a:ext cx="638334" cy="948153"/>
            <a:chOff x="2664127" y="3374455"/>
            <a:chExt cx="1201975" cy="1567649"/>
          </a:xfrm>
        </p:grpSpPr>
        <p:sp>
          <p:nvSpPr>
            <p:cNvPr id="18" name="二等辺三角形 17">
              <a:extLst>
                <a:ext uri="{FF2B5EF4-FFF2-40B4-BE49-F238E27FC236}">
                  <a16:creationId xmlns:a16="http://schemas.microsoft.com/office/drawing/2014/main" id="{C87AD141-B943-4BC4-BD07-C571A6486C27}"/>
                </a:ext>
              </a:extLst>
            </p:cNvPr>
            <p:cNvSpPr/>
            <p:nvPr/>
          </p:nvSpPr>
          <p:spPr>
            <a:xfrm rot="21516842">
              <a:off x="3025444" y="3374455"/>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リーフォーム: 図形 18">
              <a:extLst>
                <a:ext uri="{FF2B5EF4-FFF2-40B4-BE49-F238E27FC236}">
                  <a16:creationId xmlns:a16="http://schemas.microsoft.com/office/drawing/2014/main" id="{7964E781-5C13-4DB8-8006-A03F32235976}"/>
                </a:ext>
              </a:extLst>
            </p:cNvPr>
            <p:cNvSpPr/>
            <p:nvPr/>
          </p:nvSpPr>
          <p:spPr>
            <a:xfrm>
              <a:off x="2664127" y="3827205"/>
              <a:ext cx="956601" cy="1114899"/>
            </a:xfrm>
            <a:custGeom>
              <a:avLst/>
              <a:gdLst>
                <a:gd name="connsiteX0" fmla="*/ 649311 w 956601"/>
                <a:gd name="connsiteY0" fmla="*/ 0 h 1114899"/>
                <a:gd name="connsiteX1" fmla="*/ 956601 w 956601"/>
                <a:gd name="connsiteY1" fmla="*/ 0 h 1114899"/>
                <a:gd name="connsiteX2" fmla="*/ 951973 w 956601"/>
                <a:gd name="connsiteY2" fmla="*/ 97117 h 1114899"/>
                <a:gd name="connsiteX3" fmla="*/ 5472 w 956601"/>
                <a:gd name="connsiteY3" fmla="*/ 1113687 h 1114899"/>
                <a:gd name="connsiteX4" fmla="*/ 0 w 956601"/>
                <a:gd name="connsiteY4" fmla="*/ 1114899 h 1114899"/>
                <a:gd name="connsiteX5" fmla="*/ 40056 w 956601"/>
                <a:gd name="connsiteY5" fmla="*/ 1089636 h 1114899"/>
                <a:gd name="connsiteX6" fmla="*/ 638394 w 956601"/>
                <a:gd name="connsiteY6" fmla="*/ 162145 h 111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6601" h="1114899">
                  <a:moveTo>
                    <a:pt x="649311" y="0"/>
                  </a:moveTo>
                  <a:lnTo>
                    <a:pt x="956601" y="0"/>
                  </a:lnTo>
                  <a:lnTo>
                    <a:pt x="951973" y="97117"/>
                  </a:lnTo>
                  <a:cubicBezTo>
                    <a:pt x="906000" y="577465"/>
                    <a:pt x="522068" y="975272"/>
                    <a:pt x="5472" y="1113687"/>
                  </a:cubicBezTo>
                  <a:lnTo>
                    <a:pt x="0" y="1114899"/>
                  </a:lnTo>
                  <a:lnTo>
                    <a:pt x="40056" y="1089636"/>
                  </a:lnTo>
                  <a:cubicBezTo>
                    <a:pt x="365632" y="863013"/>
                    <a:pt x="587911" y="534591"/>
                    <a:pt x="638394"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435325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16C55-369C-4304-9852-55ED13ACD070}"/>
              </a:ext>
            </a:extLst>
          </p:cNvPr>
          <p:cNvSpPr>
            <a:spLocks noGrp="1"/>
          </p:cNvSpPr>
          <p:nvPr>
            <p:ph type="title"/>
          </p:nvPr>
        </p:nvSpPr>
        <p:spPr>
          <a:xfrm>
            <a:off x="558799" y="1015999"/>
            <a:ext cx="11357897" cy="938159"/>
          </a:xfrm>
        </p:spPr>
        <p:txBody>
          <a:bodyPr/>
          <a:lstStyle/>
          <a:p>
            <a:r>
              <a:rPr lang="ja-JP" altLang="en-US" dirty="0"/>
              <a:t>カードの間隔やアスペクト比は適宜調整</a:t>
            </a:r>
            <a:endParaRPr kumimoji="1" lang="ja-JP" altLang="en-US" dirty="0"/>
          </a:p>
        </p:txBody>
      </p:sp>
      <p:sp>
        <p:nvSpPr>
          <p:cNvPr id="4" name="テキスト プレースホルダー 3">
            <a:extLst>
              <a:ext uri="{FF2B5EF4-FFF2-40B4-BE49-F238E27FC236}">
                <a16:creationId xmlns:a16="http://schemas.microsoft.com/office/drawing/2014/main" id="{2B61A5A0-94BF-4998-8B9C-2A7D26AFF253}"/>
              </a:ext>
            </a:extLst>
          </p:cNvPr>
          <p:cNvSpPr>
            <a:spLocks noGrp="1"/>
          </p:cNvSpPr>
          <p:nvPr>
            <p:ph type="body" sz="quarter" idx="11"/>
          </p:nvPr>
        </p:nvSpPr>
        <p:spPr/>
        <p:txBody>
          <a:bodyPr>
            <a:normAutofit fontScale="92500" lnSpcReduction="20000"/>
          </a:bodyPr>
          <a:lstStyle/>
          <a:p>
            <a:r>
              <a:rPr kumimoji="1" lang="ja-JP" altLang="en-US" dirty="0"/>
              <a:t>４カードのレイアウトテンプレート</a:t>
            </a:r>
          </a:p>
        </p:txBody>
      </p:sp>
      <p:sp>
        <p:nvSpPr>
          <p:cNvPr id="5" name="正方形/長方形 4">
            <a:extLst>
              <a:ext uri="{FF2B5EF4-FFF2-40B4-BE49-F238E27FC236}">
                <a16:creationId xmlns:a16="http://schemas.microsoft.com/office/drawing/2014/main" id="{39C0D132-2F4B-4006-8549-232F72C8420E}"/>
              </a:ext>
            </a:extLst>
          </p:cNvPr>
          <p:cNvSpPr/>
          <p:nvPr/>
        </p:nvSpPr>
        <p:spPr>
          <a:xfrm>
            <a:off x="640876" y="1994510"/>
            <a:ext cx="5341676" cy="2194032"/>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841067-3C56-4306-BDEF-96AAF2CDC245}"/>
              </a:ext>
            </a:extLst>
          </p:cNvPr>
          <p:cNvSpPr txBox="1"/>
          <p:nvPr/>
        </p:nvSpPr>
        <p:spPr>
          <a:xfrm>
            <a:off x="700865" y="2006597"/>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①</a:t>
            </a:r>
          </a:p>
        </p:txBody>
      </p:sp>
      <p:sp>
        <p:nvSpPr>
          <p:cNvPr id="10" name="テキスト ボックス 9">
            <a:extLst>
              <a:ext uri="{FF2B5EF4-FFF2-40B4-BE49-F238E27FC236}">
                <a16:creationId xmlns:a16="http://schemas.microsoft.com/office/drawing/2014/main" id="{5D7ED84C-8E42-4B3F-9C8D-98BF1B9561CF}"/>
              </a:ext>
            </a:extLst>
          </p:cNvPr>
          <p:cNvSpPr txBox="1"/>
          <p:nvPr/>
        </p:nvSpPr>
        <p:spPr>
          <a:xfrm>
            <a:off x="649306" y="2280372"/>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
        <p:nvSpPr>
          <p:cNvPr id="14" name="正方形/長方形 13">
            <a:extLst>
              <a:ext uri="{FF2B5EF4-FFF2-40B4-BE49-F238E27FC236}">
                <a16:creationId xmlns:a16="http://schemas.microsoft.com/office/drawing/2014/main" id="{5232DDF0-95D5-460E-AA94-DC8D8DD0F064}"/>
              </a:ext>
            </a:extLst>
          </p:cNvPr>
          <p:cNvSpPr/>
          <p:nvPr/>
        </p:nvSpPr>
        <p:spPr>
          <a:xfrm>
            <a:off x="640876" y="4391123"/>
            <a:ext cx="5341676" cy="2194032"/>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C202D58C-18EE-4E67-9AEF-1DB098633F06}"/>
              </a:ext>
            </a:extLst>
          </p:cNvPr>
          <p:cNvSpPr txBox="1"/>
          <p:nvPr/>
        </p:nvSpPr>
        <p:spPr>
          <a:xfrm>
            <a:off x="700865" y="4403210"/>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lang="ja-JP" altLang="en-US" b="1" dirty="0">
                <a:solidFill>
                  <a:schemeClr val="tx2"/>
                </a:solidFill>
                <a:latin typeface="游ゴシック" panose="020B0400000000000000" pitchFamily="50" charset="-128"/>
                <a:ea typeface="游ゴシック" panose="020B0400000000000000" pitchFamily="50" charset="-128"/>
              </a:rPr>
              <a:t>②</a:t>
            </a:r>
            <a:endParaRPr kumimoji="1" lang="ja-JP" altLang="en-US" b="1" dirty="0">
              <a:solidFill>
                <a:schemeClr val="tx2"/>
              </a:solidFill>
              <a:latin typeface="游ゴシック" panose="020B0400000000000000" pitchFamily="50" charset="-128"/>
              <a:ea typeface="游ゴシック" panose="020B0400000000000000" pitchFamily="50" charset="-128"/>
            </a:endParaRPr>
          </a:p>
        </p:txBody>
      </p:sp>
      <p:sp>
        <p:nvSpPr>
          <p:cNvPr id="16" name="テキスト ボックス 15">
            <a:extLst>
              <a:ext uri="{FF2B5EF4-FFF2-40B4-BE49-F238E27FC236}">
                <a16:creationId xmlns:a16="http://schemas.microsoft.com/office/drawing/2014/main" id="{543829EA-747F-4BA0-8F66-AFA3FDC010E5}"/>
              </a:ext>
            </a:extLst>
          </p:cNvPr>
          <p:cNvSpPr txBox="1"/>
          <p:nvPr/>
        </p:nvSpPr>
        <p:spPr>
          <a:xfrm>
            <a:off x="649306" y="4676985"/>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
        <p:nvSpPr>
          <p:cNvPr id="17" name="正方形/長方形 16">
            <a:extLst>
              <a:ext uri="{FF2B5EF4-FFF2-40B4-BE49-F238E27FC236}">
                <a16:creationId xmlns:a16="http://schemas.microsoft.com/office/drawing/2014/main" id="{9F1A11E8-9C9F-4A77-8B31-57D3139B4012}"/>
              </a:ext>
            </a:extLst>
          </p:cNvPr>
          <p:cNvSpPr/>
          <p:nvPr/>
        </p:nvSpPr>
        <p:spPr>
          <a:xfrm>
            <a:off x="6201018" y="1994510"/>
            <a:ext cx="5341676" cy="2194032"/>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305F87C2-6D93-4EA3-9EEA-55D3CDA272FA}"/>
              </a:ext>
            </a:extLst>
          </p:cNvPr>
          <p:cNvSpPr txBox="1"/>
          <p:nvPr/>
        </p:nvSpPr>
        <p:spPr>
          <a:xfrm>
            <a:off x="6261007" y="2006597"/>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③</a:t>
            </a:r>
          </a:p>
        </p:txBody>
      </p:sp>
      <p:sp>
        <p:nvSpPr>
          <p:cNvPr id="19" name="テキスト ボックス 18">
            <a:extLst>
              <a:ext uri="{FF2B5EF4-FFF2-40B4-BE49-F238E27FC236}">
                <a16:creationId xmlns:a16="http://schemas.microsoft.com/office/drawing/2014/main" id="{DC663FC7-C1AA-4982-A767-1FF58FE96905}"/>
              </a:ext>
            </a:extLst>
          </p:cNvPr>
          <p:cNvSpPr txBox="1"/>
          <p:nvPr/>
        </p:nvSpPr>
        <p:spPr>
          <a:xfrm>
            <a:off x="6209448" y="2280372"/>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
        <p:nvSpPr>
          <p:cNvPr id="20" name="正方形/長方形 19">
            <a:extLst>
              <a:ext uri="{FF2B5EF4-FFF2-40B4-BE49-F238E27FC236}">
                <a16:creationId xmlns:a16="http://schemas.microsoft.com/office/drawing/2014/main" id="{4ACBC013-96B2-409F-A562-B589C1D0B1BD}"/>
              </a:ext>
            </a:extLst>
          </p:cNvPr>
          <p:cNvSpPr/>
          <p:nvPr/>
        </p:nvSpPr>
        <p:spPr>
          <a:xfrm>
            <a:off x="6201018" y="4391123"/>
            <a:ext cx="5341676" cy="2194032"/>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E3373E90-C939-46D0-994B-AB3E8CD503F8}"/>
              </a:ext>
            </a:extLst>
          </p:cNvPr>
          <p:cNvSpPr txBox="1"/>
          <p:nvPr/>
        </p:nvSpPr>
        <p:spPr>
          <a:xfrm>
            <a:off x="6261007" y="4403210"/>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④</a:t>
            </a:r>
          </a:p>
        </p:txBody>
      </p:sp>
      <p:sp>
        <p:nvSpPr>
          <p:cNvPr id="22" name="テキスト ボックス 21">
            <a:extLst>
              <a:ext uri="{FF2B5EF4-FFF2-40B4-BE49-F238E27FC236}">
                <a16:creationId xmlns:a16="http://schemas.microsoft.com/office/drawing/2014/main" id="{0D3CB004-3604-4BD1-BEAE-D199DD31A9E0}"/>
              </a:ext>
            </a:extLst>
          </p:cNvPr>
          <p:cNvSpPr txBox="1"/>
          <p:nvPr/>
        </p:nvSpPr>
        <p:spPr>
          <a:xfrm>
            <a:off x="6209448" y="4676985"/>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Tree>
    <p:extLst>
      <p:ext uri="{BB962C8B-B14F-4D97-AF65-F5344CB8AC3E}">
        <p14:creationId xmlns:p14="http://schemas.microsoft.com/office/powerpoint/2010/main" val="3838289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9F1A11E8-9C9F-4A77-8B31-57D3139B4012}"/>
              </a:ext>
            </a:extLst>
          </p:cNvPr>
          <p:cNvSpPr/>
          <p:nvPr/>
        </p:nvSpPr>
        <p:spPr>
          <a:xfrm>
            <a:off x="6201018" y="1994510"/>
            <a:ext cx="5341676" cy="2194032"/>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ACBC013-96B2-409F-A562-B589C1D0B1BD}"/>
              </a:ext>
            </a:extLst>
          </p:cNvPr>
          <p:cNvSpPr/>
          <p:nvPr/>
        </p:nvSpPr>
        <p:spPr>
          <a:xfrm>
            <a:off x="6201018" y="4391123"/>
            <a:ext cx="5341676" cy="2194032"/>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5232DDF0-95D5-460E-AA94-DC8D8DD0F064}"/>
              </a:ext>
            </a:extLst>
          </p:cNvPr>
          <p:cNvSpPr/>
          <p:nvPr/>
        </p:nvSpPr>
        <p:spPr>
          <a:xfrm>
            <a:off x="640876" y="4391123"/>
            <a:ext cx="5341676" cy="2194032"/>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9C0D132-2F4B-4006-8549-232F72C8420E}"/>
              </a:ext>
            </a:extLst>
          </p:cNvPr>
          <p:cNvSpPr/>
          <p:nvPr/>
        </p:nvSpPr>
        <p:spPr>
          <a:xfrm>
            <a:off x="640876" y="1994510"/>
            <a:ext cx="5341676" cy="2194032"/>
          </a:xfrm>
          <a:prstGeom prst="rect">
            <a:avLst/>
          </a:prstGeom>
          <a:solidFill>
            <a:srgbClr val="FFFFFF"/>
          </a:solid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DE16C55-369C-4304-9852-55ED13ACD070}"/>
              </a:ext>
            </a:extLst>
          </p:cNvPr>
          <p:cNvSpPr>
            <a:spLocks noGrp="1"/>
          </p:cNvSpPr>
          <p:nvPr>
            <p:ph type="title"/>
          </p:nvPr>
        </p:nvSpPr>
        <p:spPr>
          <a:xfrm>
            <a:off x="558799" y="1015999"/>
            <a:ext cx="11357897" cy="938159"/>
          </a:xfrm>
        </p:spPr>
        <p:txBody>
          <a:bodyPr/>
          <a:lstStyle/>
          <a:p>
            <a:r>
              <a:rPr lang="ja-JP" altLang="en-US" dirty="0"/>
              <a:t>循環がある場合はこんな感じが良い</a:t>
            </a:r>
            <a:endParaRPr kumimoji="1" lang="ja-JP" altLang="en-US" dirty="0"/>
          </a:p>
        </p:txBody>
      </p:sp>
      <p:sp>
        <p:nvSpPr>
          <p:cNvPr id="4" name="テキスト プレースホルダー 3">
            <a:extLst>
              <a:ext uri="{FF2B5EF4-FFF2-40B4-BE49-F238E27FC236}">
                <a16:creationId xmlns:a16="http://schemas.microsoft.com/office/drawing/2014/main" id="{2B61A5A0-94BF-4998-8B9C-2A7D26AFF253}"/>
              </a:ext>
            </a:extLst>
          </p:cNvPr>
          <p:cNvSpPr>
            <a:spLocks noGrp="1"/>
          </p:cNvSpPr>
          <p:nvPr>
            <p:ph type="body" sz="quarter" idx="11"/>
          </p:nvPr>
        </p:nvSpPr>
        <p:spPr/>
        <p:txBody>
          <a:bodyPr>
            <a:normAutofit fontScale="92500" lnSpcReduction="20000"/>
          </a:bodyPr>
          <a:lstStyle/>
          <a:p>
            <a:r>
              <a:rPr kumimoji="1" lang="ja-JP" altLang="en-US" dirty="0"/>
              <a:t>４カードのレイアウトテンプレートのアレンジ</a:t>
            </a:r>
          </a:p>
        </p:txBody>
      </p:sp>
      <p:sp>
        <p:nvSpPr>
          <p:cNvPr id="8" name="テキスト ボックス 7">
            <a:extLst>
              <a:ext uri="{FF2B5EF4-FFF2-40B4-BE49-F238E27FC236}">
                <a16:creationId xmlns:a16="http://schemas.microsoft.com/office/drawing/2014/main" id="{A8841067-3C56-4306-BDEF-96AAF2CDC245}"/>
              </a:ext>
            </a:extLst>
          </p:cNvPr>
          <p:cNvSpPr txBox="1"/>
          <p:nvPr/>
        </p:nvSpPr>
        <p:spPr>
          <a:xfrm>
            <a:off x="700865" y="2006597"/>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①</a:t>
            </a:r>
          </a:p>
        </p:txBody>
      </p:sp>
      <p:sp>
        <p:nvSpPr>
          <p:cNvPr id="10" name="テキスト ボックス 9">
            <a:extLst>
              <a:ext uri="{FF2B5EF4-FFF2-40B4-BE49-F238E27FC236}">
                <a16:creationId xmlns:a16="http://schemas.microsoft.com/office/drawing/2014/main" id="{5D7ED84C-8E42-4B3F-9C8D-98BF1B9561CF}"/>
              </a:ext>
            </a:extLst>
          </p:cNvPr>
          <p:cNvSpPr txBox="1"/>
          <p:nvPr/>
        </p:nvSpPr>
        <p:spPr>
          <a:xfrm>
            <a:off x="649306" y="2280372"/>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
        <p:nvSpPr>
          <p:cNvPr id="15" name="テキスト ボックス 14">
            <a:extLst>
              <a:ext uri="{FF2B5EF4-FFF2-40B4-BE49-F238E27FC236}">
                <a16:creationId xmlns:a16="http://schemas.microsoft.com/office/drawing/2014/main" id="{C202D58C-18EE-4E67-9AEF-1DB098633F06}"/>
              </a:ext>
            </a:extLst>
          </p:cNvPr>
          <p:cNvSpPr txBox="1"/>
          <p:nvPr/>
        </p:nvSpPr>
        <p:spPr>
          <a:xfrm>
            <a:off x="700865" y="4403210"/>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lang="ja-JP" altLang="en-US" b="1" dirty="0">
                <a:solidFill>
                  <a:schemeClr val="tx2"/>
                </a:solidFill>
                <a:latin typeface="游ゴシック" panose="020B0400000000000000" pitchFamily="50" charset="-128"/>
                <a:ea typeface="游ゴシック" panose="020B0400000000000000" pitchFamily="50" charset="-128"/>
              </a:rPr>
              <a:t>②</a:t>
            </a:r>
            <a:endParaRPr kumimoji="1" lang="ja-JP" altLang="en-US" b="1" dirty="0">
              <a:solidFill>
                <a:schemeClr val="tx2"/>
              </a:solidFill>
              <a:latin typeface="游ゴシック" panose="020B0400000000000000" pitchFamily="50" charset="-128"/>
              <a:ea typeface="游ゴシック" panose="020B0400000000000000" pitchFamily="50" charset="-128"/>
            </a:endParaRPr>
          </a:p>
        </p:txBody>
      </p:sp>
      <p:sp>
        <p:nvSpPr>
          <p:cNvPr id="16" name="テキスト ボックス 15">
            <a:extLst>
              <a:ext uri="{FF2B5EF4-FFF2-40B4-BE49-F238E27FC236}">
                <a16:creationId xmlns:a16="http://schemas.microsoft.com/office/drawing/2014/main" id="{543829EA-747F-4BA0-8F66-AFA3FDC010E5}"/>
              </a:ext>
            </a:extLst>
          </p:cNvPr>
          <p:cNvSpPr txBox="1"/>
          <p:nvPr/>
        </p:nvSpPr>
        <p:spPr>
          <a:xfrm>
            <a:off x="649306" y="4676985"/>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
        <p:nvSpPr>
          <p:cNvPr id="18" name="テキスト ボックス 17">
            <a:extLst>
              <a:ext uri="{FF2B5EF4-FFF2-40B4-BE49-F238E27FC236}">
                <a16:creationId xmlns:a16="http://schemas.microsoft.com/office/drawing/2014/main" id="{305F87C2-6D93-4EA3-9EEA-55D3CDA272FA}"/>
              </a:ext>
            </a:extLst>
          </p:cNvPr>
          <p:cNvSpPr txBox="1"/>
          <p:nvPr/>
        </p:nvSpPr>
        <p:spPr>
          <a:xfrm>
            <a:off x="6261007" y="2006597"/>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③</a:t>
            </a:r>
          </a:p>
        </p:txBody>
      </p:sp>
      <p:sp>
        <p:nvSpPr>
          <p:cNvPr id="19" name="テキスト ボックス 18">
            <a:extLst>
              <a:ext uri="{FF2B5EF4-FFF2-40B4-BE49-F238E27FC236}">
                <a16:creationId xmlns:a16="http://schemas.microsoft.com/office/drawing/2014/main" id="{DC663FC7-C1AA-4982-A767-1FF58FE96905}"/>
              </a:ext>
            </a:extLst>
          </p:cNvPr>
          <p:cNvSpPr txBox="1"/>
          <p:nvPr/>
        </p:nvSpPr>
        <p:spPr>
          <a:xfrm>
            <a:off x="6209448" y="2280372"/>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sp>
        <p:nvSpPr>
          <p:cNvPr id="21" name="テキスト ボックス 20">
            <a:extLst>
              <a:ext uri="{FF2B5EF4-FFF2-40B4-BE49-F238E27FC236}">
                <a16:creationId xmlns:a16="http://schemas.microsoft.com/office/drawing/2014/main" id="{E3373E90-C939-46D0-994B-AB3E8CD503F8}"/>
              </a:ext>
            </a:extLst>
          </p:cNvPr>
          <p:cNvSpPr txBox="1"/>
          <p:nvPr/>
        </p:nvSpPr>
        <p:spPr>
          <a:xfrm>
            <a:off x="6261007" y="4403210"/>
            <a:ext cx="954107" cy="369332"/>
          </a:xfrm>
          <a:prstGeom prst="rect">
            <a:avLst/>
          </a:prstGeom>
          <a:noFill/>
        </p:spPr>
        <p:txBody>
          <a:bodyPr wrap="none" rtlCol="0">
            <a:spAutoFit/>
          </a:bodyPr>
          <a:lstStyle/>
          <a:p>
            <a:r>
              <a:rPr lang="ja-JP" altLang="en-US" sz="1400" b="1" dirty="0">
                <a:solidFill>
                  <a:schemeClr val="tx2"/>
                </a:solidFill>
                <a:latin typeface="游ゴシック" panose="020B0400000000000000" pitchFamily="50" charset="-128"/>
                <a:ea typeface="游ゴシック" panose="020B0400000000000000" pitchFamily="50" charset="-128"/>
              </a:rPr>
              <a:t>カード</a:t>
            </a:r>
            <a:r>
              <a:rPr kumimoji="1" lang="ja-JP" altLang="en-US" b="1" dirty="0">
                <a:solidFill>
                  <a:schemeClr val="tx2"/>
                </a:solidFill>
                <a:latin typeface="游ゴシック" panose="020B0400000000000000" pitchFamily="50" charset="-128"/>
                <a:ea typeface="游ゴシック" panose="020B0400000000000000" pitchFamily="50" charset="-128"/>
              </a:rPr>
              <a:t>④</a:t>
            </a:r>
          </a:p>
        </p:txBody>
      </p:sp>
      <p:sp>
        <p:nvSpPr>
          <p:cNvPr id="22" name="テキスト ボックス 21">
            <a:extLst>
              <a:ext uri="{FF2B5EF4-FFF2-40B4-BE49-F238E27FC236}">
                <a16:creationId xmlns:a16="http://schemas.microsoft.com/office/drawing/2014/main" id="{0D3CB004-3604-4BD1-BEAE-D199DD31A9E0}"/>
              </a:ext>
            </a:extLst>
          </p:cNvPr>
          <p:cNvSpPr txBox="1"/>
          <p:nvPr/>
        </p:nvSpPr>
        <p:spPr>
          <a:xfrm>
            <a:off x="6209448" y="4676985"/>
            <a:ext cx="2698175" cy="523220"/>
          </a:xfrm>
          <a:prstGeom prst="rect">
            <a:avLst/>
          </a:prstGeom>
          <a:noFill/>
        </p:spPr>
        <p:txBody>
          <a:bodyPr wrap="none" rtlCol="0">
            <a:spAutoFit/>
          </a:bodyPr>
          <a:lstStyle/>
          <a:p>
            <a:r>
              <a:rPr kumimoji="1" lang="ja-JP" altLang="en-US" sz="2800" b="1" dirty="0">
                <a:solidFill>
                  <a:schemeClr val="accent4"/>
                </a:solidFill>
                <a:latin typeface="游ゴシック" panose="020B0400000000000000" pitchFamily="50" charset="-128"/>
                <a:ea typeface="游ゴシック" panose="020B0400000000000000" pitchFamily="50" charset="-128"/>
              </a:rPr>
              <a:t>カードの見出し</a:t>
            </a:r>
          </a:p>
        </p:txBody>
      </p:sp>
      <p:grpSp>
        <p:nvGrpSpPr>
          <p:cNvPr id="38" name="グループ化 37">
            <a:extLst>
              <a:ext uri="{FF2B5EF4-FFF2-40B4-BE49-F238E27FC236}">
                <a16:creationId xmlns:a16="http://schemas.microsoft.com/office/drawing/2014/main" id="{F763E3EA-C838-48BF-92C8-FD155CD72C61}"/>
              </a:ext>
            </a:extLst>
          </p:cNvPr>
          <p:cNvGrpSpPr/>
          <p:nvPr/>
        </p:nvGrpSpPr>
        <p:grpSpPr>
          <a:xfrm>
            <a:off x="5963376" y="5058404"/>
            <a:ext cx="595261" cy="523221"/>
            <a:chOff x="1572269" y="4816089"/>
            <a:chExt cx="938304" cy="840658"/>
          </a:xfrm>
        </p:grpSpPr>
        <p:sp>
          <p:nvSpPr>
            <p:cNvPr id="39" name="二等辺三角形 38">
              <a:extLst>
                <a:ext uri="{FF2B5EF4-FFF2-40B4-BE49-F238E27FC236}">
                  <a16:creationId xmlns:a16="http://schemas.microsoft.com/office/drawing/2014/main" id="{857E573D-CBEA-4840-BB8D-12A43C05AF2C}"/>
                </a:ext>
              </a:extLst>
            </p:cNvPr>
            <p:cNvSpPr/>
            <p:nvPr/>
          </p:nvSpPr>
          <p:spPr>
            <a:xfrm rot="4051206">
              <a:off x="1854270" y="5000443"/>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フリーフォーム: 図形 39">
              <a:extLst>
                <a:ext uri="{FF2B5EF4-FFF2-40B4-BE49-F238E27FC236}">
                  <a16:creationId xmlns:a16="http://schemas.microsoft.com/office/drawing/2014/main" id="{5EF6E50A-F8C0-4A0B-828C-3A1574F01379}"/>
                </a:ext>
              </a:extLst>
            </p:cNvPr>
            <p:cNvSpPr/>
            <p:nvPr/>
          </p:nvSpPr>
          <p:spPr>
            <a:xfrm rot="4134364">
              <a:off x="1636592" y="5135506"/>
              <a:ext cx="382670" cy="511315"/>
            </a:xfrm>
            <a:custGeom>
              <a:avLst/>
              <a:gdLst>
                <a:gd name="connsiteX0" fmla="*/ 75380 w 382670"/>
                <a:gd name="connsiteY0" fmla="*/ 0 h 511315"/>
                <a:gd name="connsiteX1" fmla="*/ 382670 w 382670"/>
                <a:gd name="connsiteY1" fmla="*/ 0 h 511315"/>
                <a:gd name="connsiteX2" fmla="*/ 378042 w 382670"/>
                <a:gd name="connsiteY2" fmla="*/ 97117 h 511315"/>
                <a:gd name="connsiteX3" fmla="*/ 283402 w 382670"/>
                <a:gd name="connsiteY3" fmla="*/ 439138 h 511315"/>
                <a:gd name="connsiteX4" fmla="*/ 241829 w 382670"/>
                <a:gd name="connsiteY4" fmla="*/ 511315 h 511315"/>
                <a:gd name="connsiteX5" fmla="*/ 0 w 382670"/>
                <a:gd name="connsiteY5" fmla="*/ 418030 h 511315"/>
                <a:gd name="connsiteX6" fmla="*/ 37613 w 382670"/>
                <a:gd name="connsiteY6" fmla="*/ 299636 h 511315"/>
                <a:gd name="connsiteX7" fmla="*/ 64463 w 382670"/>
                <a:gd name="connsiteY7" fmla="*/ 162145 h 51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670" h="511315">
                  <a:moveTo>
                    <a:pt x="75380" y="0"/>
                  </a:moveTo>
                  <a:lnTo>
                    <a:pt x="382670" y="0"/>
                  </a:lnTo>
                  <a:lnTo>
                    <a:pt x="378042" y="97117"/>
                  </a:lnTo>
                  <a:cubicBezTo>
                    <a:pt x="366549" y="217204"/>
                    <a:pt x="333933" y="332132"/>
                    <a:pt x="283402" y="439138"/>
                  </a:cubicBezTo>
                  <a:lnTo>
                    <a:pt x="241829" y="511315"/>
                  </a:lnTo>
                  <a:lnTo>
                    <a:pt x="0" y="418030"/>
                  </a:lnTo>
                  <a:lnTo>
                    <a:pt x="37613" y="299636"/>
                  </a:lnTo>
                  <a:cubicBezTo>
                    <a:pt x="49158" y="254569"/>
                    <a:pt x="58153" y="208701"/>
                    <a:pt x="64463"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grpSp>
      <p:grpSp>
        <p:nvGrpSpPr>
          <p:cNvPr id="41" name="グループ化 40">
            <a:extLst>
              <a:ext uri="{FF2B5EF4-FFF2-40B4-BE49-F238E27FC236}">
                <a16:creationId xmlns:a16="http://schemas.microsoft.com/office/drawing/2014/main" id="{98959377-C979-4DBC-91B0-EE8A4B495524}"/>
              </a:ext>
            </a:extLst>
          </p:cNvPr>
          <p:cNvGrpSpPr/>
          <p:nvPr/>
        </p:nvGrpSpPr>
        <p:grpSpPr>
          <a:xfrm rot="16200000">
            <a:off x="6871061" y="3852436"/>
            <a:ext cx="595261" cy="523221"/>
            <a:chOff x="1572269" y="4816089"/>
            <a:chExt cx="938304" cy="840658"/>
          </a:xfrm>
        </p:grpSpPr>
        <p:sp>
          <p:nvSpPr>
            <p:cNvPr id="42" name="二等辺三角形 41">
              <a:extLst>
                <a:ext uri="{FF2B5EF4-FFF2-40B4-BE49-F238E27FC236}">
                  <a16:creationId xmlns:a16="http://schemas.microsoft.com/office/drawing/2014/main" id="{D24E386F-2924-40CC-9E36-E7C432F87F61}"/>
                </a:ext>
              </a:extLst>
            </p:cNvPr>
            <p:cNvSpPr/>
            <p:nvPr/>
          </p:nvSpPr>
          <p:spPr>
            <a:xfrm rot="4051206">
              <a:off x="1854270" y="5000443"/>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フリーフォーム: 図形 42">
              <a:extLst>
                <a:ext uri="{FF2B5EF4-FFF2-40B4-BE49-F238E27FC236}">
                  <a16:creationId xmlns:a16="http://schemas.microsoft.com/office/drawing/2014/main" id="{01947CE4-9925-438C-87B9-4BD670E28BBC}"/>
                </a:ext>
              </a:extLst>
            </p:cNvPr>
            <p:cNvSpPr/>
            <p:nvPr/>
          </p:nvSpPr>
          <p:spPr>
            <a:xfrm rot="4134364">
              <a:off x="1636592" y="5135506"/>
              <a:ext cx="382670" cy="511315"/>
            </a:xfrm>
            <a:custGeom>
              <a:avLst/>
              <a:gdLst>
                <a:gd name="connsiteX0" fmla="*/ 75380 w 382670"/>
                <a:gd name="connsiteY0" fmla="*/ 0 h 511315"/>
                <a:gd name="connsiteX1" fmla="*/ 382670 w 382670"/>
                <a:gd name="connsiteY1" fmla="*/ 0 h 511315"/>
                <a:gd name="connsiteX2" fmla="*/ 378042 w 382670"/>
                <a:gd name="connsiteY2" fmla="*/ 97117 h 511315"/>
                <a:gd name="connsiteX3" fmla="*/ 283402 w 382670"/>
                <a:gd name="connsiteY3" fmla="*/ 439138 h 511315"/>
                <a:gd name="connsiteX4" fmla="*/ 241829 w 382670"/>
                <a:gd name="connsiteY4" fmla="*/ 511315 h 511315"/>
                <a:gd name="connsiteX5" fmla="*/ 0 w 382670"/>
                <a:gd name="connsiteY5" fmla="*/ 418030 h 511315"/>
                <a:gd name="connsiteX6" fmla="*/ 37613 w 382670"/>
                <a:gd name="connsiteY6" fmla="*/ 299636 h 511315"/>
                <a:gd name="connsiteX7" fmla="*/ 64463 w 382670"/>
                <a:gd name="connsiteY7" fmla="*/ 162145 h 51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670" h="511315">
                  <a:moveTo>
                    <a:pt x="75380" y="0"/>
                  </a:moveTo>
                  <a:lnTo>
                    <a:pt x="382670" y="0"/>
                  </a:lnTo>
                  <a:lnTo>
                    <a:pt x="378042" y="97117"/>
                  </a:lnTo>
                  <a:cubicBezTo>
                    <a:pt x="366549" y="217204"/>
                    <a:pt x="333933" y="332132"/>
                    <a:pt x="283402" y="439138"/>
                  </a:cubicBezTo>
                  <a:lnTo>
                    <a:pt x="241829" y="511315"/>
                  </a:lnTo>
                  <a:lnTo>
                    <a:pt x="0" y="418030"/>
                  </a:lnTo>
                  <a:lnTo>
                    <a:pt x="37613" y="299636"/>
                  </a:lnTo>
                  <a:cubicBezTo>
                    <a:pt x="49158" y="254569"/>
                    <a:pt x="58153" y="208701"/>
                    <a:pt x="64463"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grpSp>
      <p:grpSp>
        <p:nvGrpSpPr>
          <p:cNvPr id="44" name="グループ化 43">
            <a:extLst>
              <a:ext uri="{FF2B5EF4-FFF2-40B4-BE49-F238E27FC236}">
                <a16:creationId xmlns:a16="http://schemas.microsoft.com/office/drawing/2014/main" id="{3F72FAD5-5227-424C-B040-A021696E413C}"/>
              </a:ext>
            </a:extLst>
          </p:cNvPr>
          <p:cNvGrpSpPr/>
          <p:nvPr/>
        </p:nvGrpSpPr>
        <p:grpSpPr>
          <a:xfrm rot="10800000">
            <a:off x="5622654" y="3077138"/>
            <a:ext cx="595261" cy="523221"/>
            <a:chOff x="1572269" y="4816089"/>
            <a:chExt cx="938304" cy="840658"/>
          </a:xfrm>
        </p:grpSpPr>
        <p:sp>
          <p:nvSpPr>
            <p:cNvPr id="45" name="二等辺三角形 44">
              <a:extLst>
                <a:ext uri="{FF2B5EF4-FFF2-40B4-BE49-F238E27FC236}">
                  <a16:creationId xmlns:a16="http://schemas.microsoft.com/office/drawing/2014/main" id="{CC9CF80C-33A0-4CD9-A492-0F5FE96D7E9F}"/>
                </a:ext>
              </a:extLst>
            </p:cNvPr>
            <p:cNvSpPr/>
            <p:nvPr/>
          </p:nvSpPr>
          <p:spPr>
            <a:xfrm rot="4051206">
              <a:off x="1854270" y="5000443"/>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フリーフォーム: 図形 45">
              <a:extLst>
                <a:ext uri="{FF2B5EF4-FFF2-40B4-BE49-F238E27FC236}">
                  <a16:creationId xmlns:a16="http://schemas.microsoft.com/office/drawing/2014/main" id="{464BB2E2-722B-44B5-98C5-2E999D1E52E1}"/>
                </a:ext>
              </a:extLst>
            </p:cNvPr>
            <p:cNvSpPr/>
            <p:nvPr/>
          </p:nvSpPr>
          <p:spPr>
            <a:xfrm rot="4134364">
              <a:off x="1636592" y="5135506"/>
              <a:ext cx="382670" cy="511315"/>
            </a:xfrm>
            <a:custGeom>
              <a:avLst/>
              <a:gdLst>
                <a:gd name="connsiteX0" fmla="*/ 75380 w 382670"/>
                <a:gd name="connsiteY0" fmla="*/ 0 h 511315"/>
                <a:gd name="connsiteX1" fmla="*/ 382670 w 382670"/>
                <a:gd name="connsiteY1" fmla="*/ 0 h 511315"/>
                <a:gd name="connsiteX2" fmla="*/ 378042 w 382670"/>
                <a:gd name="connsiteY2" fmla="*/ 97117 h 511315"/>
                <a:gd name="connsiteX3" fmla="*/ 283402 w 382670"/>
                <a:gd name="connsiteY3" fmla="*/ 439138 h 511315"/>
                <a:gd name="connsiteX4" fmla="*/ 241829 w 382670"/>
                <a:gd name="connsiteY4" fmla="*/ 511315 h 511315"/>
                <a:gd name="connsiteX5" fmla="*/ 0 w 382670"/>
                <a:gd name="connsiteY5" fmla="*/ 418030 h 511315"/>
                <a:gd name="connsiteX6" fmla="*/ 37613 w 382670"/>
                <a:gd name="connsiteY6" fmla="*/ 299636 h 511315"/>
                <a:gd name="connsiteX7" fmla="*/ 64463 w 382670"/>
                <a:gd name="connsiteY7" fmla="*/ 162145 h 51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670" h="511315">
                  <a:moveTo>
                    <a:pt x="75380" y="0"/>
                  </a:moveTo>
                  <a:lnTo>
                    <a:pt x="382670" y="0"/>
                  </a:lnTo>
                  <a:lnTo>
                    <a:pt x="378042" y="97117"/>
                  </a:lnTo>
                  <a:cubicBezTo>
                    <a:pt x="366549" y="217204"/>
                    <a:pt x="333933" y="332132"/>
                    <a:pt x="283402" y="439138"/>
                  </a:cubicBezTo>
                  <a:lnTo>
                    <a:pt x="241829" y="511315"/>
                  </a:lnTo>
                  <a:lnTo>
                    <a:pt x="0" y="418030"/>
                  </a:lnTo>
                  <a:lnTo>
                    <a:pt x="37613" y="299636"/>
                  </a:lnTo>
                  <a:cubicBezTo>
                    <a:pt x="49158" y="254569"/>
                    <a:pt x="58153" y="208701"/>
                    <a:pt x="64463"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grpSp>
      <p:grpSp>
        <p:nvGrpSpPr>
          <p:cNvPr id="47" name="グループ化 46">
            <a:extLst>
              <a:ext uri="{FF2B5EF4-FFF2-40B4-BE49-F238E27FC236}">
                <a16:creationId xmlns:a16="http://schemas.microsoft.com/office/drawing/2014/main" id="{DF776DC2-B0C8-4C4B-870E-11E5094A648C}"/>
              </a:ext>
            </a:extLst>
          </p:cNvPr>
          <p:cNvGrpSpPr/>
          <p:nvPr/>
        </p:nvGrpSpPr>
        <p:grpSpPr>
          <a:xfrm rot="5400000">
            <a:off x="4798844" y="4214160"/>
            <a:ext cx="595261" cy="523221"/>
            <a:chOff x="1572269" y="4816089"/>
            <a:chExt cx="938304" cy="840658"/>
          </a:xfrm>
        </p:grpSpPr>
        <p:sp>
          <p:nvSpPr>
            <p:cNvPr id="48" name="二等辺三角形 47">
              <a:extLst>
                <a:ext uri="{FF2B5EF4-FFF2-40B4-BE49-F238E27FC236}">
                  <a16:creationId xmlns:a16="http://schemas.microsoft.com/office/drawing/2014/main" id="{B73EA7B5-2C86-4BC2-927B-676AE8EE2F83}"/>
                </a:ext>
              </a:extLst>
            </p:cNvPr>
            <p:cNvSpPr/>
            <p:nvPr/>
          </p:nvSpPr>
          <p:spPr>
            <a:xfrm rot="4051206">
              <a:off x="1854270" y="5000443"/>
              <a:ext cx="840658" cy="471949"/>
            </a:xfrm>
            <a:prstGeom prst="triangl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フリーフォーム: 図形 48">
              <a:extLst>
                <a:ext uri="{FF2B5EF4-FFF2-40B4-BE49-F238E27FC236}">
                  <a16:creationId xmlns:a16="http://schemas.microsoft.com/office/drawing/2014/main" id="{6394FB25-B87E-4AD3-80ED-6FD1473CADC2}"/>
                </a:ext>
              </a:extLst>
            </p:cNvPr>
            <p:cNvSpPr/>
            <p:nvPr/>
          </p:nvSpPr>
          <p:spPr>
            <a:xfrm rot="4134364">
              <a:off x="1636592" y="5135506"/>
              <a:ext cx="382670" cy="511315"/>
            </a:xfrm>
            <a:custGeom>
              <a:avLst/>
              <a:gdLst>
                <a:gd name="connsiteX0" fmla="*/ 75380 w 382670"/>
                <a:gd name="connsiteY0" fmla="*/ 0 h 511315"/>
                <a:gd name="connsiteX1" fmla="*/ 382670 w 382670"/>
                <a:gd name="connsiteY1" fmla="*/ 0 h 511315"/>
                <a:gd name="connsiteX2" fmla="*/ 378042 w 382670"/>
                <a:gd name="connsiteY2" fmla="*/ 97117 h 511315"/>
                <a:gd name="connsiteX3" fmla="*/ 283402 w 382670"/>
                <a:gd name="connsiteY3" fmla="*/ 439138 h 511315"/>
                <a:gd name="connsiteX4" fmla="*/ 241829 w 382670"/>
                <a:gd name="connsiteY4" fmla="*/ 511315 h 511315"/>
                <a:gd name="connsiteX5" fmla="*/ 0 w 382670"/>
                <a:gd name="connsiteY5" fmla="*/ 418030 h 511315"/>
                <a:gd name="connsiteX6" fmla="*/ 37613 w 382670"/>
                <a:gd name="connsiteY6" fmla="*/ 299636 h 511315"/>
                <a:gd name="connsiteX7" fmla="*/ 64463 w 382670"/>
                <a:gd name="connsiteY7" fmla="*/ 162145 h 51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2670" h="511315">
                  <a:moveTo>
                    <a:pt x="75380" y="0"/>
                  </a:moveTo>
                  <a:lnTo>
                    <a:pt x="382670" y="0"/>
                  </a:lnTo>
                  <a:lnTo>
                    <a:pt x="378042" y="97117"/>
                  </a:lnTo>
                  <a:cubicBezTo>
                    <a:pt x="366549" y="217204"/>
                    <a:pt x="333933" y="332132"/>
                    <a:pt x="283402" y="439138"/>
                  </a:cubicBezTo>
                  <a:lnTo>
                    <a:pt x="241829" y="511315"/>
                  </a:lnTo>
                  <a:lnTo>
                    <a:pt x="0" y="418030"/>
                  </a:lnTo>
                  <a:lnTo>
                    <a:pt x="37613" y="299636"/>
                  </a:lnTo>
                  <a:cubicBezTo>
                    <a:pt x="49158" y="254569"/>
                    <a:pt x="58153" y="208701"/>
                    <a:pt x="64463" y="162145"/>
                  </a:cubicBezTo>
                  <a:close/>
                </a:path>
              </a:pathLst>
            </a:cu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dirty="0"/>
            </a:p>
          </p:txBody>
        </p:sp>
      </p:grpSp>
    </p:spTree>
    <p:extLst>
      <p:ext uri="{BB962C8B-B14F-4D97-AF65-F5344CB8AC3E}">
        <p14:creationId xmlns:p14="http://schemas.microsoft.com/office/powerpoint/2010/main" val="199419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1C11A6-ABE0-F6AF-D6DF-DCD67973AC6A}"/>
              </a:ext>
            </a:extLst>
          </p:cNvPr>
          <p:cNvSpPr>
            <a:spLocks noGrp="1"/>
          </p:cNvSpPr>
          <p:nvPr>
            <p:ph type="title"/>
          </p:nvPr>
        </p:nvSpPr>
        <p:spPr/>
        <p:txBody>
          <a:bodyPr/>
          <a:lstStyle/>
          <a:p>
            <a:r>
              <a:rPr lang="ja-JP" altLang="en-US" dirty="0"/>
              <a:t>多数の直交した搬送波を用いるマルチキャリア方式</a:t>
            </a:r>
            <a:endParaRPr kumimoji="1" lang="ja-JP" altLang="en-US" dirty="0"/>
          </a:p>
        </p:txBody>
      </p:sp>
      <p:sp>
        <p:nvSpPr>
          <p:cNvPr id="3" name="コンテンツ プレースホルダー 2">
            <a:extLst>
              <a:ext uri="{FF2B5EF4-FFF2-40B4-BE49-F238E27FC236}">
                <a16:creationId xmlns:a16="http://schemas.microsoft.com/office/drawing/2014/main" id="{919321C7-B06B-02F6-2ADD-298000F452C5}"/>
              </a:ext>
            </a:extLst>
          </p:cNvPr>
          <p:cNvSpPr>
            <a:spLocks noGrp="1"/>
          </p:cNvSpPr>
          <p:nvPr>
            <p:ph idx="1"/>
          </p:nvPr>
        </p:nvSpPr>
        <p:spPr/>
        <p:txBody>
          <a:bodyPr>
            <a:normAutofit/>
          </a:bodyPr>
          <a:lstStyle/>
          <a:p>
            <a:r>
              <a:rPr kumimoji="1" lang="ja-JP" altLang="en-US" sz="3200" dirty="0"/>
              <a:t>変調に</a:t>
            </a:r>
            <a:r>
              <a:rPr kumimoji="1" lang="ja-JP" altLang="en-US" sz="3200" dirty="0">
                <a:solidFill>
                  <a:schemeClr val="accent2"/>
                </a:solidFill>
              </a:rPr>
              <a:t>逆離散フーリエ変換</a:t>
            </a:r>
            <a:r>
              <a:rPr kumimoji="1" lang="en-US" altLang="ja-JP" sz="3200" dirty="0">
                <a:solidFill>
                  <a:schemeClr val="accent2"/>
                </a:solidFill>
              </a:rPr>
              <a:t>(IDFT)</a:t>
            </a:r>
            <a:br>
              <a:rPr kumimoji="1" lang="en-US" altLang="ja-JP" sz="3200" dirty="0"/>
            </a:br>
            <a:r>
              <a:rPr kumimoji="1" lang="ja-JP" altLang="en-US" sz="3200" dirty="0"/>
              <a:t>復調に</a:t>
            </a:r>
            <a:r>
              <a:rPr kumimoji="1" lang="ja-JP" altLang="en-US" sz="3200" dirty="0">
                <a:solidFill>
                  <a:schemeClr val="accent2"/>
                </a:solidFill>
              </a:rPr>
              <a:t>離散フーリエ変換</a:t>
            </a:r>
            <a:r>
              <a:rPr kumimoji="1" lang="en-US" altLang="ja-JP" sz="3200" dirty="0">
                <a:solidFill>
                  <a:schemeClr val="accent2"/>
                </a:solidFill>
              </a:rPr>
              <a:t>(DFT)</a:t>
            </a:r>
          </a:p>
          <a:p>
            <a:endParaRPr kumimoji="1" lang="en-US" altLang="ja-JP" sz="3200" dirty="0">
              <a:solidFill>
                <a:schemeClr val="accent2"/>
              </a:solidFill>
            </a:endParaRPr>
          </a:p>
          <a:p>
            <a:r>
              <a:rPr lang="ja-JP" altLang="en-US" sz="3200" dirty="0">
                <a:solidFill>
                  <a:schemeClr val="accent2"/>
                </a:solidFill>
              </a:rPr>
              <a:t>三角関数の直交性</a:t>
            </a:r>
            <a:r>
              <a:rPr lang="ja-JP" altLang="en-US" sz="3200" dirty="0"/>
              <a:t>を利用</a:t>
            </a:r>
            <a:endParaRPr kumimoji="1" lang="en-US" altLang="ja-JP" sz="3200" dirty="0"/>
          </a:p>
        </p:txBody>
      </p:sp>
      <p:sp>
        <p:nvSpPr>
          <p:cNvPr id="4" name="テキスト プレースホルダー 3">
            <a:extLst>
              <a:ext uri="{FF2B5EF4-FFF2-40B4-BE49-F238E27FC236}">
                <a16:creationId xmlns:a16="http://schemas.microsoft.com/office/drawing/2014/main" id="{96E5AEA3-5088-871E-86C3-8D0E94839E93}"/>
              </a:ext>
            </a:extLst>
          </p:cNvPr>
          <p:cNvSpPr>
            <a:spLocks noGrp="1"/>
          </p:cNvSpPr>
          <p:nvPr>
            <p:ph type="body" sz="quarter" idx="11"/>
          </p:nvPr>
        </p:nvSpPr>
        <p:spPr/>
        <p:txBody>
          <a:bodyPr>
            <a:normAutofit fontScale="92500" lnSpcReduction="20000"/>
          </a:bodyPr>
          <a:lstStyle/>
          <a:p>
            <a:r>
              <a:rPr kumimoji="1" lang="ja-JP" altLang="en-US" dirty="0"/>
              <a:t>直交周波数分割多重</a:t>
            </a:r>
            <a:r>
              <a:rPr kumimoji="1" lang="en-US" altLang="ja-JP" dirty="0"/>
              <a:t>(OFDM)</a:t>
            </a:r>
            <a:endParaRPr kumimoji="1" lang="ja-JP" altLang="en-US" dirty="0"/>
          </a:p>
        </p:txBody>
      </p:sp>
    </p:spTree>
    <p:extLst>
      <p:ext uri="{BB962C8B-B14F-4D97-AF65-F5344CB8AC3E}">
        <p14:creationId xmlns:p14="http://schemas.microsoft.com/office/powerpoint/2010/main" val="363856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C49B0-3EFE-5D4B-0B54-2EFF84E4864C}"/>
            </a:ext>
          </a:extLst>
        </p:cNvPr>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D724A529-C8F9-8FA4-DCA5-34C28D0160CD}"/>
              </a:ext>
            </a:extLst>
          </p:cNvPr>
          <p:cNvSpPr>
            <a:spLocks noGrp="1"/>
          </p:cNvSpPr>
          <p:nvPr>
            <p:ph type="body" sz="quarter" idx="11"/>
          </p:nvPr>
        </p:nvSpPr>
        <p:spPr/>
        <p:txBody>
          <a:bodyPr>
            <a:normAutofit fontScale="92500" lnSpcReduction="20000"/>
          </a:bodyPr>
          <a:lstStyle/>
          <a:p>
            <a:r>
              <a:rPr lang="en-US" altLang="ja-JP" dirty="0"/>
              <a:t>OFDM</a:t>
            </a:r>
            <a:r>
              <a:rPr lang="ja-JP" altLang="en-US" dirty="0"/>
              <a:t>を用いた並列伝送</a:t>
            </a:r>
            <a:endParaRPr kumimoji="1" lang="ja-JP" altLang="en-US" dirty="0"/>
          </a:p>
        </p:txBody>
      </p:sp>
      <p:sp>
        <p:nvSpPr>
          <p:cNvPr id="3" name="テキスト ボックス 2">
            <a:extLst>
              <a:ext uri="{FF2B5EF4-FFF2-40B4-BE49-F238E27FC236}">
                <a16:creationId xmlns:a16="http://schemas.microsoft.com/office/drawing/2014/main" id="{C31D1B90-1B36-7C0E-8899-F3E880F028F6}"/>
              </a:ext>
            </a:extLst>
          </p:cNvPr>
          <p:cNvSpPr txBox="1"/>
          <p:nvPr/>
        </p:nvSpPr>
        <p:spPr>
          <a:xfrm>
            <a:off x="199285" y="1293358"/>
            <a:ext cx="3813865" cy="646331"/>
          </a:xfrm>
          <a:prstGeom prst="rect">
            <a:avLst/>
          </a:prstGeom>
          <a:noFill/>
        </p:spPr>
        <p:txBody>
          <a:bodyPr wrap="none" rtlCol="0">
            <a:spAutoFit/>
          </a:bodyPr>
          <a:lstStyle/>
          <a:p>
            <a:r>
              <a:rPr lang="ja-JP" altLang="en-US" sz="3600" b="1" dirty="0">
                <a:solidFill>
                  <a:schemeClr val="accent4"/>
                </a:solidFill>
                <a:latin typeface="+mj-ea"/>
                <a:ea typeface="+mj-ea"/>
              </a:rPr>
              <a:t>シングルキャリア</a:t>
            </a:r>
            <a:endParaRPr kumimoji="1" lang="ja-JP" altLang="en-US" sz="3600" b="1" dirty="0">
              <a:solidFill>
                <a:schemeClr val="accent4"/>
              </a:solidFill>
              <a:latin typeface="+mj-ea"/>
              <a:ea typeface="+mj-ea"/>
            </a:endParaRPr>
          </a:p>
        </p:txBody>
      </p:sp>
      <p:sp>
        <p:nvSpPr>
          <p:cNvPr id="5" name="テキスト ボックス 4">
            <a:extLst>
              <a:ext uri="{FF2B5EF4-FFF2-40B4-BE49-F238E27FC236}">
                <a16:creationId xmlns:a16="http://schemas.microsoft.com/office/drawing/2014/main" id="{D27344FA-008A-82B7-225B-E5E8A38B580B}"/>
              </a:ext>
            </a:extLst>
          </p:cNvPr>
          <p:cNvSpPr txBox="1"/>
          <p:nvPr/>
        </p:nvSpPr>
        <p:spPr>
          <a:xfrm>
            <a:off x="6128845" y="1293358"/>
            <a:ext cx="3360215" cy="646331"/>
          </a:xfrm>
          <a:prstGeom prst="rect">
            <a:avLst/>
          </a:prstGeom>
          <a:noFill/>
        </p:spPr>
        <p:txBody>
          <a:bodyPr wrap="none" rtlCol="0">
            <a:spAutoFit/>
          </a:bodyPr>
          <a:lstStyle/>
          <a:p>
            <a:r>
              <a:rPr lang="ja-JP" altLang="en-US" sz="3600" b="1" dirty="0">
                <a:solidFill>
                  <a:schemeClr val="accent4"/>
                </a:solidFill>
                <a:latin typeface="+mn-ea"/>
              </a:rPr>
              <a:t>マルチキャリア</a:t>
            </a:r>
            <a:endParaRPr kumimoji="1" lang="ja-JP" altLang="en-US" sz="3600" b="1" dirty="0">
              <a:solidFill>
                <a:schemeClr val="accent4"/>
              </a:solidFill>
              <a:latin typeface="+mn-ea"/>
            </a:endParaRPr>
          </a:p>
        </p:txBody>
      </p:sp>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573" y="1939689"/>
            <a:ext cx="6021299" cy="4515975"/>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26469" y="2066544"/>
            <a:ext cx="6194915" cy="4646186"/>
          </a:xfrm>
          <a:prstGeom prst="rect">
            <a:avLst/>
          </a:prstGeom>
        </p:spPr>
      </p:pic>
    </p:spTree>
    <p:extLst>
      <p:ext uri="{BB962C8B-B14F-4D97-AF65-F5344CB8AC3E}">
        <p14:creationId xmlns:p14="http://schemas.microsoft.com/office/powerpoint/2010/main" val="352188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A1CE454-C56B-4E5F-D6AA-064729B9C937}"/>
              </a:ext>
            </a:extLst>
          </p:cNvPr>
          <p:cNvSpPr>
            <a:spLocks noGrp="1"/>
          </p:cNvSpPr>
          <p:nvPr>
            <p:ph type="body" sz="quarter" idx="11"/>
          </p:nvPr>
        </p:nvSpPr>
        <p:spPr/>
        <p:txBody>
          <a:bodyPr>
            <a:normAutofit fontScale="92500" lnSpcReduction="20000"/>
          </a:bodyPr>
          <a:lstStyle/>
          <a:p>
            <a:r>
              <a:rPr kumimoji="1" lang="ja-JP" altLang="en-US" dirty="0"/>
              <a:t>高速フーリエ変換</a:t>
            </a:r>
            <a:r>
              <a:rPr kumimoji="1" lang="en-US" altLang="ja-JP" dirty="0"/>
              <a:t>(FFT)</a:t>
            </a:r>
            <a:r>
              <a:rPr kumimoji="1" lang="ja-JP" altLang="en-US" dirty="0"/>
              <a:t>①</a:t>
            </a:r>
          </a:p>
        </p:txBody>
      </p:sp>
      <p:sp>
        <p:nvSpPr>
          <p:cNvPr id="8" name="テキスト ボックス 7">
            <a:extLst>
              <a:ext uri="{FF2B5EF4-FFF2-40B4-BE49-F238E27FC236}">
                <a16:creationId xmlns:a16="http://schemas.microsoft.com/office/drawing/2014/main" id="{D7C792C6-980F-6A1E-256D-D6312579902C}"/>
              </a:ext>
            </a:extLst>
          </p:cNvPr>
          <p:cNvSpPr txBox="1"/>
          <p:nvPr/>
        </p:nvSpPr>
        <p:spPr>
          <a:xfrm>
            <a:off x="8794679" y="4643919"/>
            <a:ext cx="184731" cy="369332"/>
          </a:xfrm>
          <a:prstGeom prst="rect">
            <a:avLst/>
          </a:prstGeom>
          <a:noFill/>
        </p:spPr>
        <p:txBody>
          <a:bodyPr wrap="none" rtlCol="0">
            <a:spAutoFit/>
          </a:bodyPr>
          <a:lstStyle/>
          <a:p>
            <a:endParaRPr kumimoji="1" lang="ja-JP" altLang="en-US" dirty="0"/>
          </a:p>
        </p:txBody>
      </p:sp>
      <mc:AlternateContent xmlns:mc="http://schemas.openxmlformats.org/markup-compatibility/2006" xmlns:a14="http://schemas.microsoft.com/office/drawing/2010/main">
        <mc:Choice Requires="a14">
          <p:sp>
            <p:nvSpPr>
              <p:cNvPr id="23" name="コンテンツ プレースホルダー 2">
                <a:extLst>
                  <a:ext uri="{FF2B5EF4-FFF2-40B4-BE49-F238E27FC236}">
                    <a16:creationId xmlns:a16="http://schemas.microsoft.com/office/drawing/2014/main" id="{F9897FEE-5249-0250-A0A8-B3B75C88DC3F}"/>
                  </a:ext>
                </a:extLst>
              </p:cNvPr>
              <p:cNvSpPr txBox="1">
                <a:spLocks/>
              </p:cNvSpPr>
              <p:nvPr/>
            </p:nvSpPr>
            <p:spPr>
              <a:xfrm>
                <a:off x="405181" y="385610"/>
                <a:ext cx="11604568" cy="6410799"/>
              </a:xfrm>
              <a:prstGeom prst="rect">
                <a:avLst/>
              </a:prstGeom>
              <a:noFill/>
              <a:ln w="19050">
                <a:noFill/>
              </a:ln>
            </p:spPr>
            <p:txBody>
              <a:bodyPr vert="horz" lIns="91440" tIns="45720" rIns="91440" bIns="45720" rtlCol="0">
                <a:normAutofit fontScale="92500" lnSpcReduction="10000"/>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just">
                  <a:buNone/>
                </a:pPr>
                <a:r>
                  <a:rPr lang="ja-JP" altLang="en-US" sz="2200" dirty="0">
                    <a:ea typeface="ＭＳ 明朝" panose="02020609040205080304" pitchFamily="17" charset="-128"/>
                    <a:cs typeface="Times New Roman" panose="02020603050405020304" pitchFamily="18" charset="0"/>
                  </a:rPr>
                  <a:t>　</a:t>
                </a:r>
                <a14:m>
                  <m:oMath xmlns:m="http://schemas.openxmlformats.org/officeDocument/2006/math">
                    <m:r>
                      <a:rPr lang="ja-JP" altLang="en-US" sz="2200" i="1" smtClean="0">
                        <a:effectLst/>
                        <a:latin typeface="Cambria Math" panose="02040503050406030204" pitchFamily="18" charset="0"/>
                        <a:ea typeface="ＭＳ 明朝" panose="02020609040205080304" pitchFamily="17" charset="-128"/>
                        <a:cs typeface="Times New Roman" panose="02020603050405020304" pitchFamily="18" charset="0"/>
                      </a:rPr>
                      <m:t>　</m:t>
                    </m:r>
                    <m:r>
                      <a:rPr lang="ja-JP" altLang="en-US" sz="2200" i="1">
                        <a:latin typeface="Cambria Math" panose="02040503050406030204" pitchFamily="18" charset="0"/>
                        <a:ea typeface="ＭＳ 明朝" panose="02020609040205080304" pitchFamily="17" charset="-128"/>
                        <a:cs typeface="Times New Roman" panose="02020603050405020304" pitchFamily="18" charset="0"/>
                      </a:rPr>
                      <m:t>　</m:t>
                    </m:r>
                    <m:r>
                      <a:rPr lang="ja-JP" altLang="en-US" sz="2200" i="1" smtClean="0">
                        <a:latin typeface="Cambria Math" panose="02040503050406030204" pitchFamily="18" charset="0"/>
                        <a:ea typeface="ＭＳ 明朝" panose="02020609040205080304" pitchFamily="17" charset="-128"/>
                        <a:cs typeface="Times New Roman" panose="02020603050405020304" pitchFamily="18" charset="0"/>
                      </a:rPr>
                      <m:t>　</m:t>
                    </m:r>
                    <m:r>
                      <a:rPr lang="ja-JP" altLang="en-US" sz="2200" i="1">
                        <a:latin typeface="Cambria Math" panose="02040503050406030204" pitchFamily="18" charset="0"/>
                        <a:ea typeface="ＭＳ 明朝" panose="02020609040205080304" pitchFamily="17" charset="-128"/>
                        <a:cs typeface="Times New Roman" panose="02020603050405020304" pitchFamily="18" charset="0"/>
                      </a:rPr>
                      <m:t>　</m:t>
                    </m:r>
                  </m:oMath>
                </a14:m>
                <a:endParaRPr lang="en-US" altLang="ja-JP" sz="2200" b="0" dirty="0"/>
              </a:p>
              <a:p>
                <a:pPr marL="0" indent="0" algn="just">
                  <a:buNone/>
                </a:pPr>
                <a14:m>
                  <m:oMathPara xmlns:m="http://schemas.openxmlformats.org/officeDocument/2006/math">
                    <m:oMathParaPr>
                      <m:jc m:val="center"/>
                    </m:oMathParaPr>
                    <m:oMath xmlns:m="http://schemas.openxmlformats.org/officeDocument/2006/math">
                      <m:sSub>
                        <m:sSubPr>
                          <m:ctrlPr>
                            <a:rPr lang="ja-JP" altLang="ja-JP" sz="3900" i="1">
                              <a:latin typeface="Cambria Math" panose="02040503050406030204" pitchFamily="18" charset="0"/>
                            </a:rPr>
                          </m:ctrlPr>
                        </m:sSubPr>
                        <m:e>
                          <m:r>
                            <a:rPr lang="en-US" altLang="ja-JP" sz="3900" i="1">
                              <a:latin typeface="Cambria Math" panose="02040503050406030204" pitchFamily="18" charset="0"/>
                            </a:rPr>
                            <m:t>𝑋</m:t>
                          </m:r>
                        </m:e>
                        <m:sub>
                          <m:r>
                            <a:rPr lang="en-US" altLang="ja-JP" sz="3900" i="1">
                              <a:latin typeface="Cambria Math" panose="02040503050406030204" pitchFamily="18" charset="0"/>
                            </a:rPr>
                            <m:t>𝑘</m:t>
                          </m:r>
                        </m:sub>
                      </m:sSub>
                      <m:r>
                        <a:rPr lang="en-US" altLang="ja-JP" sz="3900" i="1">
                          <a:latin typeface="Cambria Math" panose="02040503050406030204" pitchFamily="18" charset="0"/>
                        </a:rPr>
                        <m:t>=</m:t>
                      </m:r>
                      <m:nary>
                        <m:naryPr>
                          <m:chr m:val="∑"/>
                          <m:limLoc m:val="undOvr"/>
                          <m:ctrlPr>
                            <a:rPr lang="ja-JP" altLang="ja-JP" sz="3900" i="1">
                              <a:latin typeface="Cambria Math" panose="02040503050406030204" pitchFamily="18" charset="0"/>
                            </a:rPr>
                          </m:ctrlPr>
                        </m:naryPr>
                        <m:sub>
                          <m:r>
                            <a:rPr lang="en-US" altLang="ja-JP" sz="3900" i="1">
                              <a:latin typeface="Cambria Math" panose="02040503050406030204" pitchFamily="18" charset="0"/>
                            </a:rPr>
                            <m:t>𝑛</m:t>
                          </m:r>
                          <m:r>
                            <a:rPr lang="en-US" altLang="ja-JP" sz="3900" i="1">
                              <a:latin typeface="Cambria Math" panose="02040503050406030204" pitchFamily="18" charset="0"/>
                            </a:rPr>
                            <m:t>=0</m:t>
                          </m:r>
                        </m:sub>
                        <m:sup>
                          <m:r>
                            <a:rPr lang="en-US" altLang="ja-JP" sz="3900" i="1">
                              <a:latin typeface="Cambria Math" panose="02040503050406030204" pitchFamily="18" charset="0"/>
                            </a:rPr>
                            <m:t>𝑁</m:t>
                          </m:r>
                          <m:r>
                            <a:rPr lang="en-US" altLang="ja-JP" sz="3900" i="1">
                              <a:latin typeface="Cambria Math" panose="02040503050406030204" pitchFamily="18" charset="0"/>
                            </a:rPr>
                            <m:t>−1</m:t>
                          </m:r>
                        </m:sup>
                        <m:e>
                          <m:sSub>
                            <m:sSubPr>
                              <m:ctrlPr>
                                <a:rPr lang="ja-JP" altLang="ja-JP" sz="3900" i="1">
                                  <a:latin typeface="Cambria Math" panose="02040503050406030204" pitchFamily="18" charset="0"/>
                                </a:rPr>
                              </m:ctrlPr>
                            </m:sSubPr>
                            <m:e>
                              <m:r>
                                <a:rPr lang="en-US" altLang="ja-JP" sz="3900" i="1">
                                  <a:latin typeface="Cambria Math" panose="02040503050406030204" pitchFamily="18" charset="0"/>
                                </a:rPr>
                                <m:t>𝑥</m:t>
                              </m:r>
                            </m:e>
                            <m:sub>
                              <m:r>
                                <a:rPr lang="en-US" altLang="ja-JP" sz="3900" i="1">
                                  <a:latin typeface="Cambria Math" panose="02040503050406030204" pitchFamily="18" charset="0"/>
                                </a:rPr>
                                <m:t>𝑛</m:t>
                              </m:r>
                            </m:sub>
                          </m:sSub>
                          <m:r>
                            <m:rPr>
                              <m:sty m:val="p"/>
                            </m:rPr>
                            <a:rPr lang="en-US" altLang="ja-JP" sz="3900" b="0" i="0" smtClean="0">
                              <a:latin typeface="Cambria Math" panose="02040503050406030204" pitchFamily="18" charset="0"/>
                            </a:rPr>
                            <m:t>exp</m:t>
                          </m:r>
                          <m:r>
                            <a:rPr lang="en-US" altLang="ja-JP" sz="3900" b="0" i="1" smtClean="0">
                              <a:latin typeface="Cambria Math" panose="02040503050406030204" pitchFamily="18" charset="0"/>
                            </a:rPr>
                            <m:t>[−</m:t>
                          </m:r>
                          <m:r>
                            <a:rPr lang="en-US" altLang="ja-JP" sz="3900" b="0" i="1" smtClean="0">
                              <a:latin typeface="Cambria Math" panose="02040503050406030204" pitchFamily="18" charset="0"/>
                            </a:rPr>
                            <m:t>𝑗</m:t>
                          </m:r>
                          <m:f>
                            <m:fPr>
                              <m:ctrlPr>
                                <a:rPr lang="en-US" altLang="ja-JP" sz="3900" b="0" i="1" smtClean="0">
                                  <a:latin typeface="Cambria Math" panose="02040503050406030204" pitchFamily="18" charset="0"/>
                                </a:rPr>
                              </m:ctrlPr>
                            </m:fPr>
                            <m:num>
                              <m:r>
                                <a:rPr lang="en-US" altLang="ja-JP" sz="3900" b="0" i="1" smtClean="0">
                                  <a:latin typeface="Cambria Math" panose="02040503050406030204" pitchFamily="18" charset="0"/>
                                </a:rPr>
                                <m:t>2</m:t>
                              </m:r>
                              <m:r>
                                <a:rPr lang="ja-JP" altLang="en-US" sz="3900" b="0" i="1" smtClean="0">
                                  <a:latin typeface="Cambria Math" panose="02040503050406030204" pitchFamily="18" charset="0"/>
                                </a:rPr>
                                <m:t>𝜋</m:t>
                              </m:r>
                            </m:num>
                            <m:den>
                              <m:r>
                                <a:rPr lang="en-US" altLang="ja-JP" sz="3900" b="0" i="1" smtClean="0">
                                  <a:latin typeface="Cambria Math" panose="02040503050406030204" pitchFamily="18" charset="0"/>
                                </a:rPr>
                                <m:t>𝑁</m:t>
                              </m:r>
                            </m:den>
                          </m:f>
                          <m:r>
                            <a:rPr lang="en-US" altLang="ja-JP" sz="3900" b="0" i="1" smtClean="0">
                              <a:latin typeface="Cambria Math" panose="02040503050406030204" pitchFamily="18" charset="0"/>
                            </a:rPr>
                            <m:t>𝑛𝑘</m:t>
                          </m:r>
                          <m:r>
                            <a:rPr lang="en-US" altLang="ja-JP" sz="3900" b="0" i="1" smtClean="0">
                              <a:latin typeface="Cambria Math" panose="02040503050406030204" pitchFamily="18" charset="0"/>
                            </a:rPr>
                            <m:t>]</m:t>
                          </m:r>
                        </m:e>
                      </m:nary>
                      <m:r>
                        <a:rPr lang="en-US" altLang="ja-JP" sz="3900">
                          <a:latin typeface="Cambria Math" panose="02040503050406030204" pitchFamily="18" charset="0"/>
                        </a:rPr>
                        <m:t>=</m:t>
                      </m:r>
                      <m:nary>
                        <m:naryPr>
                          <m:chr m:val="∑"/>
                          <m:limLoc m:val="undOvr"/>
                          <m:ctrlPr>
                            <a:rPr lang="ja-JP" altLang="ja-JP" sz="3900" i="1">
                              <a:latin typeface="Cambria Math" panose="02040503050406030204" pitchFamily="18" charset="0"/>
                            </a:rPr>
                          </m:ctrlPr>
                        </m:naryPr>
                        <m:sub>
                          <m:r>
                            <a:rPr lang="en-US" altLang="ja-JP" sz="3900" i="1">
                              <a:latin typeface="Cambria Math" panose="02040503050406030204" pitchFamily="18" charset="0"/>
                            </a:rPr>
                            <m:t>𝑛</m:t>
                          </m:r>
                          <m:r>
                            <a:rPr lang="en-US" altLang="ja-JP" sz="3900" i="1">
                              <a:latin typeface="Cambria Math" panose="02040503050406030204" pitchFamily="18" charset="0"/>
                            </a:rPr>
                            <m:t>=0</m:t>
                          </m:r>
                        </m:sub>
                        <m:sup>
                          <m:r>
                            <a:rPr lang="en-US" altLang="ja-JP" sz="3900" i="1">
                              <a:latin typeface="Cambria Math" panose="02040503050406030204" pitchFamily="18" charset="0"/>
                            </a:rPr>
                            <m:t>𝑁</m:t>
                          </m:r>
                          <m:r>
                            <a:rPr lang="en-US" altLang="ja-JP" sz="3900" i="1">
                              <a:latin typeface="Cambria Math" panose="02040503050406030204" pitchFamily="18" charset="0"/>
                            </a:rPr>
                            <m:t>−1</m:t>
                          </m:r>
                        </m:sup>
                        <m:e>
                          <m:sSub>
                            <m:sSubPr>
                              <m:ctrlPr>
                                <a:rPr lang="ja-JP" altLang="ja-JP" sz="3900" i="1">
                                  <a:latin typeface="Cambria Math" panose="02040503050406030204" pitchFamily="18" charset="0"/>
                                </a:rPr>
                              </m:ctrlPr>
                            </m:sSubPr>
                            <m:e>
                              <m:r>
                                <a:rPr lang="en-US" altLang="ja-JP" sz="3900" i="1">
                                  <a:latin typeface="Cambria Math" panose="02040503050406030204" pitchFamily="18" charset="0"/>
                                </a:rPr>
                                <m:t>𝑥</m:t>
                              </m:r>
                            </m:e>
                            <m:sub>
                              <m:r>
                                <a:rPr lang="en-US" altLang="ja-JP" sz="3900" i="1">
                                  <a:latin typeface="Cambria Math" panose="02040503050406030204" pitchFamily="18" charset="0"/>
                                </a:rPr>
                                <m:t>𝑛</m:t>
                              </m:r>
                            </m:sub>
                          </m:sSub>
                          <m:sSup>
                            <m:sSupPr>
                              <m:ctrlPr>
                                <a:rPr lang="ja-JP" altLang="ja-JP" sz="3900" i="1">
                                  <a:latin typeface="Cambria Math" panose="02040503050406030204" pitchFamily="18" charset="0"/>
                                </a:rPr>
                              </m:ctrlPr>
                            </m:sSupPr>
                            <m:e>
                              <m:r>
                                <a:rPr lang="en-US" altLang="ja-JP" sz="3900" i="1">
                                  <a:latin typeface="Cambria Math" panose="02040503050406030204" pitchFamily="18" charset="0"/>
                                </a:rPr>
                                <m:t>𝑊</m:t>
                              </m:r>
                            </m:e>
                            <m:sup>
                              <m:r>
                                <a:rPr lang="en-US" altLang="ja-JP" sz="3900" i="1">
                                  <a:latin typeface="Cambria Math" panose="02040503050406030204" pitchFamily="18" charset="0"/>
                                </a:rPr>
                                <m:t>𝑛𝑘</m:t>
                              </m:r>
                            </m:sup>
                          </m:sSup>
                        </m:e>
                      </m:nary>
                    </m:oMath>
                  </m:oMathPara>
                </a14:m>
                <a:endParaRPr lang="en-US" altLang="ja-JP" sz="3900" b="0" dirty="0"/>
              </a:p>
              <a:p>
                <a:pPr marL="0" indent="0" algn="just">
                  <a:buNone/>
                </a:pPr>
                <a:endParaRPr lang="en-US" altLang="ja-JP" sz="3900" i="1" dirty="0">
                  <a:effectLst/>
                  <a:latin typeface="Cambria Math" panose="02040503050406030204" pitchFamily="18" charset="0"/>
                  <a:ea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ja-JP" altLang="ja-JP" sz="3900" i="1" smtClean="0">
                              <a:effectLst/>
                              <a:latin typeface="Cambria Math" panose="02040503050406030204" pitchFamily="18" charset="0"/>
                              <a:ea typeface="Cambria Math" panose="02040503050406030204" pitchFamily="18" charset="0"/>
                            </a:rPr>
                          </m:ctrlPr>
                        </m:sSubPr>
                        <m:e>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𝑋</m:t>
                          </m:r>
                        </m:e>
                        <m:sub>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𝑘</m:t>
                          </m:r>
                        </m:sub>
                      </m:sSub>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m:t>
                      </m:r>
                      <m:nary>
                        <m:naryPr>
                          <m:chr m:val="∑"/>
                          <m:limLoc m:val="undOvr"/>
                          <m:ctrlPr>
                            <a:rPr lang="ja-JP" altLang="ja-JP" sz="3900" i="1">
                              <a:effectLst/>
                              <a:latin typeface="Cambria Math" panose="02040503050406030204" pitchFamily="18" charset="0"/>
                              <a:ea typeface="Cambria Math" panose="02040503050406030204" pitchFamily="18" charset="0"/>
                            </a:rPr>
                          </m:ctrlPr>
                        </m:naryPr>
                        <m:sub>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𝑛</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=0</m:t>
                          </m:r>
                        </m:sub>
                        <m:sup>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/2−1</m:t>
                          </m:r>
                        </m:sup>
                        <m:e>
                          <m:sSub>
                            <m:sSubPr>
                              <m:ctrlPr>
                                <a:rPr lang="ja-JP" altLang="ja-JP" sz="3900" i="1">
                                  <a:effectLst/>
                                  <a:latin typeface="Cambria Math" panose="02040503050406030204" pitchFamily="18" charset="0"/>
                                  <a:ea typeface="Cambria Math" panose="02040503050406030204" pitchFamily="18" charset="0"/>
                                </a:rPr>
                              </m:ctrlPr>
                            </m:sSubPr>
                            <m:e>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𝑥</m:t>
                              </m:r>
                            </m:e>
                            <m:sub>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2</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𝑛</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−1</m:t>
                              </m:r>
                            </m:sub>
                          </m:sSub>
                          <m:sSup>
                            <m:sSupPr>
                              <m:ctrlPr>
                                <a:rPr lang="ja-JP" altLang="ja-JP" sz="3900" i="1">
                                  <a:effectLst/>
                                  <a:latin typeface="Cambria Math" panose="02040503050406030204" pitchFamily="18" charset="0"/>
                                  <a:ea typeface="Cambria Math" panose="02040503050406030204" pitchFamily="18" charset="0"/>
                                </a:rPr>
                              </m:ctrlPr>
                            </m:sSupPr>
                            <m:e>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𝑊</m:t>
                              </m:r>
                            </m:e>
                            <m:sup>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2</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𝑛𝑘</m:t>
                              </m:r>
                            </m:sup>
                          </m:sSup>
                        </m:e>
                      </m:nary>
                      <m:r>
                        <a:rPr lang="en-US" altLang="ja-JP" sz="3900">
                          <a:effectLst/>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3900" i="1">
                              <a:effectLst/>
                              <a:latin typeface="Cambria Math" panose="02040503050406030204" pitchFamily="18" charset="0"/>
                              <a:ea typeface="Cambria Math" panose="02040503050406030204" pitchFamily="18" charset="0"/>
                            </a:rPr>
                          </m:ctrlPr>
                        </m:sSupPr>
                        <m:e>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𝑊</m:t>
                          </m:r>
                        </m:e>
                        <m:sup>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𝑘</m:t>
                          </m:r>
                        </m:sup>
                      </m:sSup>
                      <m:nary>
                        <m:naryPr>
                          <m:chr m:val="∑"/>
                          <m:limLoc m:val="undOvr"/>
                          <m:ctrlPr>
                            <a:rPr lang="ja-JP" altLang="ja-JP" sz="3900" i="1">
                              <a:effectLst/>
                              <a:latin typeface="Cambria Math" panose="02040503050406030204" pitchFamily="18" charset="0"/>
                              <a:ea typeface="Cambria Math" panose="02040503050406030204" pitchFamily="18" charset="0"/>
                            </a:rPr>
                          </m:ctrlPr>
                        </m:naryPr>
                        <m:sub>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𝑛</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=0</m:t>
                          </m:r>
                        </m:sub>
                        <m:sup>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𝑁</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/2−1</m:t>
                          </m:r>
                        </m:sup>
                        <m:e>
                          <m:sSub>
                            <m:sSubPr>
                              <m:ctrlPr>
                                <a:rPr lang="ja-JP" altLang="ja-JP" sz="3900" i="1">
                                  <a:effectLst/>
                                  <a:latin typeface="Cambria Math" panose="02040503050406030204" pitchFamily="18" charset="0"/>
                                  <a:ea typeface="Cambria Math" panose="02040503050406030204" pitchFamily="18" charset="0"/>
                                </a:rPr>
                              </m:ctrlPr>
                            </m:sSubPr>
                            <m:e>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𝑥</m:t>
                              </m:r>
                            </m:e>
                            <m:sub>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2</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𝑛</m:t>
                              </m:r>
                            </m:sub>
                          </m:sSub>
                          <m:sSup>
                            <m:sSupPr>
                              <m:ctrlPr>
                                <a:rPr lang="ja-JP" altLang="ja-JP" sz="3900" i="1">
                                  <a:effectLst/>
                                  <a:latin typeface="Cambria Math" panose="02040503050406030204" pitchFamily="18" charset="0"/>
                                  <a:ea typeface="Cambria Math" panose="02040503050406030204" pitchFamily="18" charset="0"/>
                                </a:rPr>
                              </m:ctrlPr>
                            </m:sSupPr>
                            <m:e>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𝑊</m:t>
                              </m:r>
                            </m:e>
                            <m:sup>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2</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𝑛𝑘</m:t>
                              </m:r>
                            </m:sup>
                          </m:sSup>
                        </m:e>
                      </m:nary>
                    </m:oMath>
                  </m:oMathPara>
                </a14:m>
                <a:endParaRPr lang="en-US" altLang="ja-JP" sz="3900" i="1" dirty="0">
                  <a:effectLst/>
                  <a:latin typeface="Cambria Math" panose="02040503050406030204" pitchFamily="18" charset="0"/>
                  <a:ea typeface="ＭＳ 明朝" panose="02020609040205080304" pitchFamily="17" charset="-128"/>
                  <a:cs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ja-JP" altLang="ja-JP" sz="3900" i="1">
                              <a:latin typeface="Cambria Math" panose="02040503050406030204" pitchFamily="18" charset="0"/>
                            </a:rPr>
                          </m:ctrlPr>
                        </m:sSubPr>
                        <m:e>
                          <m:r>
                            <a:rPr lang="en-US" altLang="ja-JP" sz="3900" i="1">
                              <a:latin typeface="Cambria Math" panose="02040503050406030204" pitchFamily="18" charset="0"/>
                            </a:rPr>
                            <m:t>𝑋</m:t>
                          </m:r>
                        </m:e>
                        <m:sub>
                          <m:r>
                            <a:rPr lang="en-US" altLang="ja-JP" sz="3900" i="1">
                              <a:latin typeface="Cambria Math" panose="02040503050406030204" pitchFamily="18" charset="0"/>
                            </a:rPr>
                            <m:t>𝑘</m:t>
                          </m:r>
                          <m:r>
                            <a:rPr lang="en-US" altLang="ja-JP" sz="3900" i="1">
                              <a:latin typeface="Cambria Math" panose="02040503050406030204" pitchFamily="18" charset="0"/>
                            </a:rPr>
                            <m:t>+</m:t>
                          </m:r>
                          <m:r>
                            <a:rPr lang="en-US" altLang="ja-JP" sz="3900" i="1">
                              <a:latin typeface="Cambria Math" panose="02040503050406030204" pitchFamily="18" charset="0"/>
                            </a:rPr>
                            <m:t>𝑁</m:t>
                          </m:r>
                          <m:r>
                            <a:rPr lang="en-US" altLang="ja-JP" sz="3900" i="1">
                              <a:latin typeface="Cambria Math" panose="02040503050406030204" pitchFamily="18" charset="0"/>
                            </a:rPr>
                            <m:t>/2</m:t>
                          </m:r>
                        </m:sub>
                      </m:sSub>
                      <m:r>
                        <a:rPr lang="en-US" altLang="ja-JP" sz="3900" i="1">
                          <a:latin typeface="Cambria Math" panose="02040503050406030204" pitchFamily="18" charset="0"/>
                        </a:rPr>
                        <m:t>=</m:t>
                      </m:r>
                      <m:nary>
                        <m:naryPr>
                          <m:chr m:val="∑"/>
                          <m:limLoc m:val="undOvr"/>
                          <m:ctrlPr>
                            <a:rPr lang="ja-JP" altLang="ja-JP" sz="3900" i="1">
                              <a:latin typeface="Cambria Math" panose="02040503050406030204" pitchFamily="18" charset="0"/>
                            </a:rPr>
                          </m:ctrlPr>
                        </m:naryPr>
                        <m:sub>
                          <m:r>
                            <a:rPr lang="en-US" altLang="ja-JP" sz="3900" i="1">
                              <a:latin typeface="Cambria Math" panose="02040503050406030204" pitchFamily="18" charset="0"/>
                            </a:rPr>
                            <m:t>𝑛</m:t>
                          </m:r>
                          <m:r>
                            <a:rPr lang="en-US" altLang="ja-JP" sz="3900" i="1">
                              <a:latin typeface="Cambria Math" panose="02040503050406030204" pitchFamily="18" charset="0"/>
                            </a:rPr>
                            <m:t>=0</m:t>
                          </m:r>
                        </m:sub>
                        <m:sup>
                          <m:r>
                            <a:rPr lang="en-US" altLang="ja-JP" sz="3900" i="1">
                              <a:latin typeface="Cambria Math" panose="02040503050406030204" pitchFamily="18" charset="0"/>
                            </a:rPr>
                            <m:t>𝑁</m:t>
                          </m:r>
                          <m:r>
                            <a:rPr lang="en-US" altLang="ja-JP" sz="3900" i="1">
                              <a:latin typeface="Cambria Math" panose="02040503050406030204" pitchFamily="18" charset="0"/>
                            </a:rPr>
                            <m:t>/2−1</m:t>
                          </m:r>
                        </m:sup>
                        <m:e>
                          <m:sSub>
                            <m:sSubPr>
                              <m:ctrlPr>
                                <a:rPr lang="ja-JP" altLang="ja-JP" sz="3900" i="1">
                                  <a:latin typeface="Cambria Math" panose="02040503050406030204" pitchFamily="18" charset="0"/>
                                </a:rPr>
                              </m:ctrlPr>
                            </m:sSubPr>
                            <m:e>
                              <m:r>
                                <a:rPr lang="en-US" altLang="ja-JP" sz="3900" i="1">
                                  <a:latin typeface="Cambria Math" panose="02040503050406030204" pitchFamily="18" charset="0"/>
                                </a:rPr>
                                <m:t>𝑥</m:t>
                              </m:r>
                            </m:e>
                            <m:sub>
                              <m:r>
                                <a:rPr lang="en-US" altLang="ja-JP" sz="3900" i="1">
                                  <a:latin typeface="Cambria Math" panose="02040503050406030204" pitchFamily="18" charset="0"/>
                                </a:rPr>
                                <m:t>2</m:t>
                              </m:r>
                              <m:r>
                                <a:rPr lang="en-US" altLang="ja-JP" sz="3900" i="1">
                                  <a:latin typeface="Cambria Math" panose="02040503050406030204" pitchFamily="18" charset="0"/>
                                </a:rPr>
                                <m:t>𝑛</m:t>
                              </m:r>
                              <m:r>
                                <a:rPr lang="en-US" altLang="ja-JP" sz="3900" i="1">
                                  <a:latin typeface="Cambria Math" panose="02040503050406030204" pitchFamily="18" charset="0"/>
                                </a:rPr>
                                <m:t>−1</m:t>
                              </m:r>
                            </m:sub>
                          </m:sSub>
                          <m:sSup>
                            <m:sSupPr>
                              <m:ctrlPr>
                                <a:rPr lang="ja-JP" altLang="ja-JP" sz="3900" i="1">
                                  <a:latin typeface="Cambria Math" panose="02040503050406030204" pitchFamily="18" charset="0"/>
                                </a:rPr>
                              </m:ctrlPr>
                            </m:sSupPr>
                            <m:e>
                              <m:r>
                                <a:rPr lang="en-US" altLang="ja-JP" sz="3900" i="1">
                                  <a:latin typeface="Cambria Math" panose="02040503050406030204" pitchFamily="18" charset="0"/>
                                </a:rPr>
                                <m:t>𝑊</m:t>
                              </m:r>
                            </m:e>
                            <m:sup>
                              <m:r>
                                <a:rPr lang="en-US" altLang="ja-JP" sz="3900" i="1">
                                  <a:latin typeface="Cambria Math" panose="02040503050406030204" pitchFamily="18" charset="0"/>
                                </a:rPr>
                                <m:t>2</m:t>
                              </m:r>
                              <m:r>
                                <a:rPr lang="en-US" altLang="ja-JP" sz="3900" i="1">
                                  <a:latin typeface="Cambria Math" panose="02040503050406030204" pitchFamily="18" charset="0"/>
                                </a:rPr>
                                <m:t>𝑛𝑘</m:t>
                              </m:r>
                            </m:sup>
                          </m:sSup>
                        </m:e>
                      </m:nary>
                      <m:r>
                        <a:rPr lang="en-US" altLang="ja-JP" sz="3900" i="1">
                          <a:latin typeface="Cambria Math" panose="02040503050406030204" pitchFamily="18" charset="0"/>
                        </a:rPr>
                        <m:t>−</m:t>
                      </m:r>
                      <m:sSup>
                        <m:sSupPr>
                          <m:ctrlPr>
                            <a:rPr lang="ja-JP" altLang="ja-JP" sz="3900" i="1">
                              <a:latin typeface="Cambria Math" panose="02040503050406030204" pitchFamily="18" charset="0"/>
                            </a:rPr>
                          </m:ctrlPr>
                        </m:sSupPr>
                        <m:e>
                          <m:r>
                            <a:rPr lang="en-US" altLang="ja-JP" sz="3900" i="1">
                              <a:latin typeface="Cambria Math" panose="02040503050406030204" pitchFamily="18" charset="0"/>
                            </a:rPr>
                            <m:t>𝑊</m:t>
                          </m:r>
                        </m:e>
                        <m:sup>
                          <m:r>
                            <a:rPr lang="en-US" altLang="ja-JP" sz="3900" i="1">
                              <a:latin typeface="Cambria Math" panose="02040503050406030204" pitchFamily="18" charset="0"/>
                            </a:rPr>
                            <m:t>𝑘</m:t>
                          </m:r>
                        </m:sup>
                      </m:sSup>
                      <m:nary>
                        <m:naryPr>
                          <m:chr m:val="∑"/>
                          <m:limLoc m:val="undOvr"/>
                          <m:ctrlPr>
                            <a:rPr lang="ja-JP" altLang="ja-JP" sz="3900" i="1">
                              <a:latin typeface="Cambria Math" panose="02040503050406030204" pitchFamily="18" charset="0"/>
                            </a:rPr>
                          </m:ctrlPr>
                        </m:naryPr>
                        <m:sub>
                          <m:r>
                            <a:rPr lang="en-US" altLang="ja-JP" sz="3900" i="1">
                              <a:latin typeface="Cambria Math" panose="02040503050406030204" pitchFamily="18" charset="0"/>
                            </a:rPr>
                            <m:t>𝑛</m:t>
                          </m:r>
                          <m:r>
                            <a:rPr lang="en-US" altLang="ja-JP" sz="3900" i="1">
                              <a:latin typeface="Cambria Math" panose="02040503050406030204" pitchFamily="18" charset="0"/>
                            </a:rPr>
                            <m:t>=0</m:t>
                          </m:r>
                        </m:sub>
                        <m:sup>
                          <m:r>
                            <a:rPr lang="en-US" altLang="ja-JP" sz="3900" i="1">
                              <a:latin typeface="Cambria Math" panose="02040503050406030204" pitchFamily="18" charset="0"/>
                            </a:rPr>
                            <m:t>𝑁</m:t>
                          </m:r>
                          <m:r>
                            <a:rPr lang="en-US" altLang="ja-JP" sz="3900" i="1">
                              <a:latin typeface="Cambria Math" panose="02040503050406030204" pitchFamily="18" charset="0"/>
                            </a:rPr>
                            <m:t>/2−1</m:t>
                          </m:r>
                        </m:sup>
                        <m:e>
                          <m:sSub>
                            <m:sSubPr>
                              <m:ctrlPr>
                                <a:rPr lang="ja-JP" altLang="ja-JP" sz="3900" i="1">
                                  <a:latin typeface="Cambria Math" panose="02040503050406030204" pitchFamily="18" charset="0"/>
                                </a:rPr>
                              </m:ctrlPr>
                            </m:sSubPr>
                            <m:e>
                              <m:r>
                                <a:rPr lang="en-US" altLang="ja-JP" sz="3900" i="1">
                                  <a:latin typeface="Cambria Math" panose="02040503050406030204" pitchFamily="18" charset="0"/>
                                </a:rPr>
                                <m:t>𝑥</m:t>
                              </m:r>
                            </m:e>
                            <m:sub>
                              <m:r>
                                <a:rPr lang="en-US" altLang="ja-JP" sz="3900" i="1">
                                  <a:latin typeface="Cambria Math" panose="02040503050406030204" pitchFamily="18" charset="0"/>
                                </a:rPr>
                                <m:t>2</m:t>
                              </m:r>
                              <m:r>
                                <a:rPr lang="en-US" altLang="ja-JP" sz="3900" i="1">
                                  <a:latin typeface="Cambria Math" panose="02040503050406030204" pitchFamily="18" charset="0"/>
                                </a:rPr>
                                <m:t>𝑛</m:t>
                              </m:r>
                            </m:sub>
                          </m:sSub>
                          <m:sSup>
                            <m:sSupPr>
                              <m:ctrlPr>
                                <a:rPr lang="ja-JP" altLang="ja-JP" sz="3900" i="1">
                                  <a:latin typeface="Cambria Math" panose="02040503050406030204" pitchFamily="18" charset="0"/>
                                </a:rPr>
                              </m:ctrlPr>
                            </m:sSupPr>
                            <m:e>
                              <m:r>
                                <a:rPr lang="en-US" altLang="ja-JP" sz="3900" i="1">
                                  <a:latin typeface="Cambria Math" panose="02040503050406030204" pitchFamily="18" charset="0"/>
                                </a:rPr>
                                <m:t>𝑊</m:t>
                              </m:r>
                            </m:e>
                            <m:sup>
                              <m:r>
                                <a:rPr lang="en-US" altLang="ja-JP" sz="3900" i="1">
                                  <a:latin typeface="Cambria Math" panose="02040503050406030204" pitchFamily="18" charset="0"/>
                                </a:rPr>
                                <m:t>2</m:t>
                              </m:r>
                              <m:r>
                                <a:rPr lang="en-US" altLang="ja-JP" sz="3900" i="1">
                                  <a:latin typeface="Cambria Math" panose="02040503050406030204" pitchFamily="18" charset="0"/>
                                </a:rPr>
                                <m:t>𝑛𝑘</m:t>
                              </m:r>
                            </m:sup>
                          </m:sSup>
                        </m:e>
                      </m:nary>
                      <m:r>
                        <a:rPr lang="en-US" altLang="ja-JP" sz="3900" i="1">
                          <a:latin typeface="Cambria Math" panose="02040503050406030204" pitchFamily="18" charset="0"/>
                        </a:rPr>
                        <m:t> </m:t>
                      </m:r>
                      <m:r>
                        <a:rPr lang="en-US" altLang="ja-JP" sz="3900" i="1">
                          <a:effectLst/>
                          <a:latin typeface="Cambria Math" panose="02040503050406030204" pitchFamily="18" charset="0"/>
                          <a:ea typeface="ＭＳ 明朝" panose="02020609040205080304" pitchFamily="17" charset="-128"/>
                          <a:cs typeface="Times New Roman" panose="02020603050405020304" pitchFamily="18" charset="0"/>
                        </a:rPr>
                        <m:t> </m:t>
                      </m:r>
                    </m:oMath>
                  </m:oMathPara>
                </a14:m>
                <a:endParaRPr lang="en-US" altLang="ja-JP" sz="3900" b="0" dirty="0"/>
              </a:p>
            </p:txBody>
          </p:sp>
        </mc:Choice>
        <mc:Fallback xmlns="">
          <p:sp>
            <p:nvSpPr>
              <p:cNvPr id="23" name="コンテンツ プレースホルダー 2">
                <a:extLst>
                  <a:ext uri="{FF2B5EF4-FFF2-40B4-BE49-F238E27FC236}">
                    <a16:creationId xmlns:a16="http://schemas.microsoft.com/office/drawing/2014/main" id="{F9897FEE-5249-0250-A0A8-B3B75C88DC3F}"/>
                  </a:ext>
                </a:extLst>
              </p:cNvPr>
              <p:cNvSpPr txBox="1">
                <a:spLocks noRot="1" noChangeAspect="1" noMove="1" noResize="1" noEditPoints="1" noAdjustHandles="1" noChangeArrowheads="1" noChangeShapeType="1" noTextEdit="1"/>
              </p:cNvSpPr>
              <p:nvPr/>
            </p:nvSpPr>
            <p:spPr>
              <a:xfrm>
                <a:off x="405181" y="385610"/>
                <a:ext cx="11604568" cy="6410799"/>
              </a:xfrm>
              <a:prstGeom prst="rect">
                <a:avLst/>
              </a:prstGeom>
              <a:blipFill>
                <a:blip r:embed="rId3"/>
                <a:stretch>
                  <a:fillRect/>
                </a:stretch>
              </a:blipFill>
              <a:ln w="19050">
                <a:noFill/>
              </a:ln>
            </p:spPr>
            <p:txBody>
              <a:bodyPr/>
              <a:lstStyle/>
              <a:p>
                <a:r>
                  <a:rPr lang="ja-JP" altLang="en-US">
                    <a:noFill/>
                  </a:rPr>
                  <a:t> </a:t>
                </a:r>
              </a:p>
            </p:txBody>
          </p:sp>
        </mc:Fallback>
      </mc:AlternateContent>
      <p:sp>
        <p:nvSpPr>
          <p:cNvPr id="30" name="矢印: 下 29">
            <a:extLst>
              <a:ext uri="{FF2B5EF4-FFF2-40B4-BE49-F238E27FC236}">
                <a16:creationId xmlns:a16="http://schemas.microsoft.com/office/drawing/2014/main" id="{FFFA1F85-6358-55D1-5354-34A833B34D73}"/>
              </a:ext>
            </a:extLst>
          </p:cNvPr>
          <p:cNvSpPr/>
          <p:nvPr/>
        </p:nvSpPr>
        <p:spPr>
          <a:xfrm>
            <a:off x="4995900" y="2644578"/>
            <a:ext cx="1537904" cy="830142"/>
          </a:xfrm>
          <a:prstGeom prst="downArrow">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solidFill>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6A9AEA1-CCF0-6409-9FB6-D47873E7E5B1}"/>
                  </a:ext>
                </a:extLst>
              </p:cNvPr>
              <p:cNvSpPr txBox="1"/>
              <p:nvPr/>
            </p:nvSpPr>
            <p:spPr>
              <a:xfrm>
                <a:off x="1123747" y="2798039"/>
                <a:ext cx="3774850" cy="523220"/>
              </a:xfrm>
              <a:prstGeom prst="rect">
                <a:avLst/>
              </a:prstGeom>
              <a:noFill/>
              <a:ln w="19050">
                <a:noFill/>
              </a:ln>
            </p:spPr>
            <p:txBody>
              <a:bodyPr wrap="square">
                <a:spAutoFit/>
              </a:bodyPr>
              <a:lstStyle/>
              <a:p>
                <a:pPr marL="0" indent="0" algn="just">
                  <a:buNone/>
                </a:pPr>
                <a14:m>
                  <m:oMath xmlns:m="http://schemas.openxmlformats.org/officeDocument/2006/math">
                    <m:sSub>
                      <m:sSubPr>
                        <m:ctrlPr>
                          <a:rPr lang="en-US" altLang="ja-JP" sz="2800" b="1" i="1" smtClean="0">
                            <a:solidFill>
                              <a:schemeClr val="accent2"/>
                            </a:solidFill>
                            <a:latin typeface="Cambria Math" panose="02040503050406030204" pitchFamily="18" charset="0"/>
                          </a:rPr>
                        </m:ctrlPr>
                      </m:sSubPr>
                      <m:e>
                        <m:r>
                          <a:rPr lang="en-US" altLang="ja-JP" sz="2800" b="1" i="1" smtClean="0">
                            <a:solidFill>
                              <a:schemeClr val="accent2"/>
                            </a:solidFill>
                            <a:latin typeface="Cambria Math" panose="02040503050406030204" pitchFamily="18" charset="0"/>
                          </a:rPr>
                          <m:t>𝒙</m:t>
                        </m:r>
                      </m:e>
                      <m:sub>
                        <m:r>
                          <a:rPr lang="en-US" altLang="ja-JP" sz="2800" b="1" i="1" smtClean="0">
                            <a:solidFill>
                              <a:schemeClr val="accent2"/>
                            </a:solidFill>
                            <a:latin typeface="Cambria Math" panose="02040503050406030204" pitchFamily="18" charset="0"/>
                          </a:rPr>
                          <m:t>𝒏</m:t>
                        </m:r>
                      </m:sub>
                    </m:sSub>
                    <m:r>
                      <a:rPr lang="ja-JP" altLang="en-US" sz="2800" b="1" i="1">
                        <a:solidFill>
                          <a:schemeClr val="accent2"/>
                        </a:solidFill>
                        <a:latin typeface="Cambria Math" panose="02040503050406030204" pitchFamily="18" charset="0"/>
                      </a:rPr>
                      <m:t>を</m:t>
                    </m:r>
                  </m:oMath>
                </a14:m>
                <a:r>
                  <a:rPr lang="ja-JP" altLang="en-US" sz="2800" b="1" dirty="0">
                    <a:solidFill>
                      <a:schemeClr val="accent2"/>
                    </a:solidFill>
                  </a:rPr>
                  <a:t>奇数と偶数で分解</a:t>
                </a:r>
                <a:endParaRPr lang="en-US" altLang="ja-JP" sz="2800" b="1" dirty="0">
                  <a:solidFill>
                    <a:schemeClr val="accent2"/>
                  </a:solidFill>
                </a:endParaRPr>
              </a:p>
            </p:txBody>
          </p:sp>
        </mc:Choice>
        <mc:Fallback xmlns="">
          <p:sp>
            <p:nvSpPr>
              <p:cNvPr id="32" name="テキスト ボックス 31">
                <a:extLst>
                  <a:ext uri="{FF2B5EF4-FFF2-40B4-BE49-F238E27FC236}">
                    <a16:creationId xmlns:a16="http://schemas.microsoft.com/office/drawing/2014/main" id="{C6A9AEA1-CCF0-6409-9FB6-D47873E7E5B1}"/>
                  </a:ext>
                </a:extLst>
              </p:cNvPr>
              <p:cNvSpPr txBox="1">
                <a:spLocks noRot="1" noChangeAspect="1" noMove="1" noResize="1" noEditPoints="1" noAdjustHandles="1" noChangeArrowheads="1" noChangeShapeType="1" noTextEdit="1"/>
              </p:cNvSpPr>
              <p:nvPr/>
            </p:nvSpPr>
            <p:spPr>
              <a:xfrm>
                <a:off x="1123747" y="2798039"/>
                <a:ext cx="3774850" cy="523220"/>
              </a:xfrm>
              <a:prstGeom prst="rect">
                <a:avLst/>
              </a:prstGeom>
              <a:blipFill>
                <a:blip r:embed="rId4"/>
                <a:stretch>
                  <a:fillRect t="-11628" r="-2258" b="-32558"/>
                </a:stretch>
              </a:blipFill>
              <a:ln w="19050">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60327" y="2291551"/>
                <a:ext cx="2719014" cy="1299458"/>
              </a:xfrm>
              <a:prstGeom prst="rect">
                <a:avLst/>
              </a:prstGeom>
              <a:ln w="19050">
                <a:solidFill>
                  <a:schemeClr val="accent4"/>
                </a:solidFill>
              </a:ln>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ja-JP" sz="3200">
                          <a:latin typeface="Cambria Math" panose="02040503050406030204" pitchFamily="18" charset="0"/>
                          <a:ea typeface="ＭＳ 明朝" panose="02020609040205080304" pitchFamily="17" charset="-128"/>
                          <a:cs typeface="Times New Roman" panose="02020603050405020304" pitchFamily="18" charset="0"/>
                        </a:rPr>
                        <m:t>W</m:t>
                      </m:r>
                      <m:r>
                        <a:rPr lang="en-US" altLang="ja-JP" sz="3200">
                          <a:latin typeface="Cambria Math" panose="02040503050406030204" pitchFamily="18" charset="0"/>
                          <a:ea typeface="ＭＳ 明朝" panose="02020609040205080304" pitchFamily="17" charset="-128"/>
                          <a:cs typeface="Times New Roman" panose="02020603050405020304" pitchFamily="18" charset="0"/>
                        </a:rPr>
                        <m:t>≡</m:t>
                      </m:r>
                      <m:sSup>
                        <m:sSupPr>
                          <m:ctrlPr>
                            <a:rPr lang="ja-JP" altLang="ja-JP" sz="3200" i="1">
                              <a:latin typeface="Cambria Math" panose="02040503050406030204" pitchFamily="18" charset="0"/>
                              <a:ea typeface="Cambria Math" panose="02040503050406030204" pitchFamily="18" charset="0"/>
                            </a:rPr>
                          </m:ctrlPr>
                        </m:sSupPr>
                        <m:e>
                          <m:r>
                            <a:rPr lang="en-US" altLang="ja-JP" sz="3200" i="1">
                              <a:latin typeface="Cambria Math" panose="02040503050406030204" pitchFamily="18" charset="0"/>
                              <a:ea typeface="ＭＳ 明朝" panose="02020609040205080304" pitchFamily="17" charset="-128"/>
                              <a:cs typeface="Times New Roman" panose="02020603050405020304" pitchFamily="18" charset="0"/>
                            </a:rPr>
                            <m:t>𝑒</m:t>
                          </m:r>
                        </m:e>
                        <m:sup>
                          <m:r>
                            <a:rPr lang="en-US" altLang="ja-JP" sz="3200" i="1">
                              <a:latin typeface="Cambria Math" panose="02040503050406030204" pitchFamily="18" charset="0"/>
                              <a:ea typeface="ＭＳ 明朝" panose="02020609040205080304" pitchFamily="17" charset="-128"/>
                              <a:cs typeface="Times New Roman" panose="02020603050405020304" pitchFamily="18" charset="0"/>
                            </a:rPr>
                            <m:t>−</m:t>
                          </m:r>
                          <m:r>
                            <a:rPr lang="en-US" altLang="ja-JP" sz="3200" i="1">
                              <a:latin typeface="Cambria Math" panose="02040503050406030204" pitchFamily="18" charset="0"/>
                              <a:ea typeface="ＭＳ 明朝" panose="02020609040205080304" pitchFamily="17" charset="-128"/>
                              <a:cs typeface="Times New Roman" panose="02020603050405020304" pitchFamily="18" charset="0"/>
                            </a:rPr>
                            <m:t>𝑗</m:t>
                          </m:r>
                          <m:f>
                            <m:fPr>
                              <m:ctrlPr>
                                <a:rPr lang="ja-JP" altLang="ja-JP" sz="3200" i="1">
                                  <a:latin typeface="Cambria Math" panose="02040503050406030204" pitchFamily="18" charset="0"/>
                                  <a:ea typeface="Cambria Math" panose="02040503050406030204" pitchFamily="18" charset="0"/>
                                </a:rPr>
                              </m:ctrlPr>
                            </m:fPr>
                            <m:num>
                              <m:r>
                                <a:rPr lang="en-US" altLang="ja-JP" sz="3200" i="1">
                                  <a:latin typeface="Cambria Math" panose="02040503050406030204" pitchFamily="18" charset="0"/>
                                  <a:ea typeface="ＭＳ 明朝" panose="02020609040205080304" pitchFamily="17" charset="-128"/>
                                  <a:cs typeface="Times New Roman" panose="02020603050405020304" pitchFamily="18" charset="0"/>
                                </a:rPr>
                                <m:t>2</m:t>
                              </m:r>
                              <m:r>
                                <a:rPr lang="en-US" altLang="ja-JP" sz="3200" i="1">
                                  <a:latin typeface="Cambria Math" panose="02040503050406030204" pitchFamily="18" charset="0"/>
                                  <a:ea typeface="ＭＳ 明朝" panose="02020609040205080304" pitchFamily="17" charset="-128"/>
                                  <a:cs typeface="Times New Roman" panose="02020603050405020304" pitchFamily="18" charset="0"/>
                                </a:rPr>
                                <m:t>𝜋</m:t>
                              </m:r>
                            </m:num>
                            <m:den>
                              <m:r>
                                <a:rPr lang="en-US" altLang="ja-JP" sz="3200" i="1">
                                  <a:latin typeface="Cambria Math" panose="02040503050406030204" pitchFamily="18" charset="0"/>
                                  <a:ea typeface="ＭＳ 明朝" panose="02020609040205080304" pitchFamily="17" charset="-128"/>
                                  <a:cs typeface="Times New Roman" panose="02020603050405020304" pitchFamily="18" charset="0"/>
                                </a:rPr>
                                <m:t>𝑁</m:t>
                              </m:r>
                            </m:den>
                          </m:f>
                        </m:sup>
                      </m:sSup>
                    </m:oMath>
                  </m:oMathPara>
                </a14:m>
                <a:endParaRPr lang="en-US" altLang="ja-JP" sz="3200" dirty="0">
                  <a:ea typeface="ＭＳ 明朝" panose="02020609040205080304" pitchFamily="17" charset="-128"/>
                  <a:cs typeface="Times New Roman" panose="02020603050405020304" pitchFamily="18" charset="0"/>
                </a:endParaRPr>
              </a:p>
              <a:p>
                <a:r>
                  <a:rPr lang="en-US" altLang="ja-JP" sz="3200" dirty="0"/>
                  <a:t>W</a:t>
                </a:r>
                <a:r>
                  <a:rPr lang="ja-JP" altLang="en-US" sz="3200" dirty="0"/>
                  <a:t>は回転因子</a:t>
                </a:r>
              </a:p>
            </p:txBody>
          </p:sp>
        </mc:Choice>
        <mc:Fallback xmlns="">
          <p:sp>
            <p:nvSpPr>
              <p:cNvPr id="5" name="正方形/長方形 4"/>
              <p:cNvSpPr>
                <a:spLocks noRot="1" noChangeAspect="1" noMove="1" noResize="1" noEditPoints="1" noAdjustHandles="1" noChangeArrowheads="1" noChangeShapeType="1" noTextEdit="1"/>
              </p:cNvSpPr>
              <p:nvPr/>
            </p:nvSpPr>
            <p:spPr>
              <a:xfrm>
                <a:off x="9160327" y="2291551"/>
                <a:ext cx="2719014" cy="1299458"/>
              </a:xfrm>
              <a:prstGeom prst="rect">
                <a:avLst/>
              </a:prstGeom>
              <a:blipFill>
                <a:blip r:embed="rId5"/>
                <a:stretch>
                  <a:fillRect l="-5568" r="-1114" b="-13889"/>
                </a:stretch>
              </a:blipFill>
              <a:ln w="19050">
                <a:solidFill>
                  <a:schemeClr val="accent4"/>
                </a:solidFill>
              </a:ln>
            </p:spPr>
            <p:txBody>
              <a:bodyPr/>
              <a:lstStyle/>
              <a:p>
                <a:r>
                  <a:rPr lang="ja-JP" altLang="en-US">
                    <a:noFill/>
                  </a:rPr>
                  <a:t> </a:t>
                </a:r>
              </a:p>
            </p:txBody>
          </p:sp>
        </mc:Fallback>
      </mc:AlternateContent>
      <p:sp>
        <p:nvSpPr>
          <p:cNvPr id="2" name="テキスト ボックス 1">
            <a:extLst>
              <a:ext uri="{FF2B5EF4-FFF2-40B4-BE49-F238E27FC236}">
                <a16:creationId xmlns:a16="http://schemas.microsoft.com/office/drawing/2014/main" id="{AC03EF29-7941-3483-2DFC-6FCE78B4DA75}"/>
              </a:ext>
            </a:extLst>
          </p:cNvPr>
          <p:cNvSpPr txBox="1"/>
          <p:nvPr/>
        </p:nvSpPr>
        <p:spPr>
          <a:xfrm>
            <a:off x="79022" y="1408186"/>
            <a:ext cx="2020105" cy="646331"/>
          </a:xfrm>
          <a:prstGeom prst="rect">
            <a:avLst/>
          </a:prstGeom>
          <a:noFill/>
          <a:ln w="19050">
            <a:solidFill>
              <a:schemeClr val="accent4"/>
            </a:solidFill>
          </a:ln>
        </p:spPr>
        <p:txBody>
          <a:bodyPr wrap="none" rtlCol="0">
            <a:spAutoFit/>
          </a:bodyPr>
          <a:lstStyle/>
          <a:p>
            <a:r>
              <a:rPr kumimoji="1" lang="en-US" altLang="ja-JP" sz="3600" dirty="0">
                <a:latin typeface="+mn-ea"/>
              </a:rPr>
              <a:t>DFT</a:t>
            </a:r>
            <a:r>
              <a:rPr kumimoji="1" lang="ja-JP" altLang="en-US" sz="3600" dirty="0">
                <a:latin typeface="+mn-ea"/>
              </a:rPr>
              <a:t>の式</a:t>
            </a:r>
          </a:p>
        </p:txBody>
      </p:sp>
    </p:spTree>
    <p:extLst>
      <p:ext uri="{BB962C8B-B14F-4D97-AF65-F5344CB8AC3E}">
        <p14:creationId xmlns:p14="http://schemas.microsoft.com/office/powerpoint/2010/main" val="47747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0A1CE454-C56B-4E5F-D6AA-064729B9C937}"/>
              </a:ext>
            </a:extLst>
          </p:cNvPr>
          <p:cNvSpPr>
            <a:spLocks noGrp="1"/>
          </p:cNvSpPr>
          <p:nvPr>
            <p:ph type="body" sz="quarter" idx="11"/>
          </p:nvPr>
        </p:nvSpPr>
        <p:spPr/>
        <p:txBody>
          <a:bodyPr>
            <a:normAutofit fontScale="92500" lnSpcReduction="20000"/>
          </a:bodyPr>
          <a:lstStyle/>
          <a:p>
            <a:r>
              <a:rPr kumimoji="1" lang="ja-JP" altLang="en-US" dirty="0"/>
              <a:t>高速フーリエ変換</a:t>
            </a:r>
            <a:r>
              <a:rPr kumimoji="1" lang="en-US" altLang="ja-JP" dirty="0"/>
              <a:t>(FFT)</a:t>
            </a:r>
            <a:r>
              <a:rPr lang="ja-JP" altLang="en-US" dirty="0"/>
              <a:t>②</a:t>
            </a:r>
            <a:endParaRPr kumimoji="1" lang="ja-JP" altLang="en-US" dirty="0"/>
          </a:p>
        </p:txBody>
      </p:sp>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9BCBD8AB-C7DC-62C9-761B-0350ED7D3CB6}"/>
                  </a:ext>
                </a:extLst>
              </p:cNvPr>
              <p:cNvSpPr txBox="1">
                <a:spLocks/>
              </p:cNvSpPr>
              <p:nvPr/>
            </p:nvSpPr>
            <p:spPr>
              <a:xfrm>
                <a:off x="6384174" y="1792617"/>
                <a:ext cx="4899466" cy="3012139"/>
              </a:xfrm>
              <a:prstGeom prst="rect">
                <a:avLst/>
              </a:prstGeom>
              <a:solidFill>
                <a:srgbClr val="FFFFFF"/>
              </a:solidFill>
              <a:ln w="19050">
                <a:solidFill>
                  <a:schemeClr val="accent4"/>
                </a:solidFill>
              </a:ln>
            </p:spPr>
            <p:txBody>
              <a:bodyPr vert="horz" lIns="91440" tIns="45720" rIns="91440" bIns="45720" rtlCol="0">
                <a:noAutofit/>
              </a:bodyPr>
              <a:lstStyle>
                <a:lvl1pPr marL="457200" indent="-457200" algn="l" defTabSz="914400" rtl="0" eaLnBrk="1" latinLnBrk="0" hangingPunct="1">
                  <a:lnSpc>
                    <a:spcPct val="110000"/>
                  </a:lnSpc>
                  <a:spcBef>
                    <a:spcPts val="1800"/>
                  </a:spcBef>
                  <a:buClr>
                    <a:schemeClr val="accent4"/>
                  </a:buClr>
                  <a:buFont typeface="Wingdings" panose="05000000000000000000" pitchFamily="2" charset="2"/>
                  <a:buChar char="l"/>
                  <a:defRPr kumimoji="1" sz="2800" b="1" kern="1200">
                    <a:solidFill>
                      <a:schemeClr val="tx1"/>
                    </a:solidFill>
                    <a:latin typeface="游ゴシック" panose="020B0400000000000000" pitchFamily="50" charset="-128"/>
                    <a:ea typeface="游ゴシック" panose="020B0400000000000000" pitchFamily="50" charset="-128"/>
                    <a:cs typeface="+mn-cs"/>
                  </a:defRPr>
                </a:lvl1pPr>
                <a:lvl2pPr marL="800100" marR="0" indent="-342900" algn="l" defTabSz="914400" rtl="0" eaLnBrk="1" fontAlgn="auto" latinLnBrk="0" hangingPunct="1">
                  <a:lnSpc>
                    <a:spcPct val="110000"/>
                  </a:lnSpc>
                  <a:spcBef>
                    <a:spcPts val="0"/>
                  </a:spcBef>
                  <a:spcAft>
                    <a:spcPts val="0"/>
                  </a:spcAft>
                  <a:buClrTx/>
                  <a:buSzTx/>
                  <a:buFont typeface="Wingdings" panose="05000000000000000000" pitchFamily="2" charset="2"/>
                  <a:buChar char="l"/>
                  <a:tabLst/>
                  <a:defRPr kumimoji="1" sz="2400" kern="1200">
                    <a:solidFill>
                      <a:schemeClr val="tx2"/>
                    </a:solidFill>
                    <a:latin typeface="游ゴシック Medium" panose="020B0500000000000000" pitchFamily="50" charset="-128"/>
                    <a:ea typeface="游ゴシック Medium" panose="020B0500000000000000" pitchFamily="50" charset="-128"/>
                    <a:cs typeface="+mn-cs"/>
                  </a:defRPr>
                </a:lvl2pPr>
                <a:lvl3pPr marL="1252538" indent="-338138" algn="l" defTabSz="914400" rtl="0" eaLnBrk="1" latinLnBrk="0" hangingPunct="1">
                  <a:lnSpc>
                    <a:spcPct val="110000"/>
                  </a:lnSpc>
                  <a:spcBef>
                    <a:spcPts val="0"/>
                  </a:spcBef>
                  <a:buFont typeface="Wingdings" panose="05000000000000000000" pitchFamily="2" charset="2"/>
                  <a:buChar char="l"/>
                  <a:defRPr kumimoji="1" sz="2000" kern="1200">
                    <a:solidFill>
                      <a:schemeClr val="tx2"/>
                    </a:solidFill>
                    <a:latin typeface="+mn-lt"/>
                    <a:ea typeface="+mn-ea"/>
                    <a:cs typeface="+mn-cs"/>
                  </a:defRPr>
                </a:lvl3pPr>
                <a:lvl4pPr marL="1706563" indent="-3349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4pPr>
                <a:lvl5pPr marL="2151063" indent="-322263" algn="l" defTabSz="914400" rtl="0" eaLnBrk="1" latinLnBrk="0" hangingPunct="1">
                  <a:lnSpc>
                    <a:spcPct val="110000"/>
                  </a:lnSpc>
                  <a:spcBef>
                    <a:spcPts val="0"/>
                  </a:spcBef>
                  <a:buFont typeface="Wingdings" panose="05000000000000000000" pitchFamily="2" charset="2"/>
                  <a:buChar char="l"/>
                  <a:defRPr kumimoji="1"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3200" b="0" dirty="0"/>
                  <a:t>DFT</a:t>
                </a:r>
                <a:r>
                  <a:rPr lang="ja-JP" altLang="en-US" sz="3200" b="0" dirty="0"/>
                  <a:t>の計算量：</a:t>
                </a:r>
                <a14:m>
                  <m:oMath xmlns:m="http://schemas.openxmlformats.org/officeDocument/2006/math">
                    <m:r>
                      <a:rPr lang="ja-JP" altLang="en-US" sz="3200" b="0" i="1" smtClean="0">
                        <a:latin typeface="Cambria Math" panose="02040503050406030204" pitchFamily="18" charset="0"/>
                      </a:rPr>
                      <m:t>𝛰</m:t>
                    </m:r>
                    <m:d>
                      <m:dPr>
                        <m:ctrlPr>
                          <a:rPr lang="en-US" altLang="ja-JP" sz="3200" b="0" i="1" smtClean="0">
                            <a:latin typeface="Cambria Math" panose="02040503050406030204" pitchFamily="18" charset="0"/>
                          </a:rPr>
                        </m:ctrlPr>
                      </m:dPr>
                      <m:e>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𝑁</m:t>
                            </m:r>
                          </m:e>
                          <m:sup>
                            <m:r>
                              <a:rPr lang="en-US" altLang="ja-JP" sz="3200" b="0" i="1" smtClean="0">
                                <a:latin typeface="Cambria Math" panose="02040503050406030204" pitchFamily="18" charset="0"/>
                              </a:rPr>
                              <m:t>2</m:t>
                            </m:r>
                          </m:sup>
                        </m:sSup>
                      </m:e>
                    </m:d>
                  </m:oMath>
                </a14:m>
                <a:endParaRPr lang="en-US" altLang="ja-JP" sz="3200" b="0" dirty="0"/>
              </a:p>
              <a:p>
                <a:pPr marL="0" indent="0">
                  <a:buNone/>
                </a:pPr>
                <a:r>
                  <a:rPr lang="en-US" altLang="ja-JP" sz="3200" b="0" dirty="0"/>
                  <a:t>FFT</a:t>
                </a:r>
                <a:r>
                  <a:rPr lang="ja-JP" altLang="en-US" sz="3200" b="0" dirty="0"/>
                  <a:t>の計算量：</a:t>
                </a:r>
                <a14:m>
                  <m:oMath xmlns:m="http://schemas.openxmlformats.org/officeDocument/2006/math">
                    <m:r>
                      <a:rPr lang="ja-JP" altLang="en-US" sz="3200" b="0" i="1" smtClean="0">
                        <a:latin typeface="Cambria Math" panose="02040503050406030204" pitchFamily="18" charset="0"/>
                      </a:rPr>
                      <m:t>𝛰</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𝑁𝑙𝑜𝑔𝑁</m:t>
                        </m:r>
                      </m:e>
                    </m:d>
                  </m:oMath>
                </a14:m>
                <a:endParaRPr lang="en-US" altLang="ja-JP" sz="3200" b="0" dirty="0"/>
              </a:p>
              <a:p>
                <a:pPr marL="0" indent="0">
                  <a:buNone/>
                </a:pPr>
                <a:r>
                  <a:rPr lang="en-US" altLang="ja-JP" sz="3200" b="0" dirty="0"/>
                  <a:t>N=1024</a:t>
                </a:r>
                <a:r>
                  <a:rPr lang="ja-JP" altLang="en-US" sz="3200" b="0" dirty="0"/>
                  <a:t>のとき、</a:t>
                </a:r>
                <a:endParaRPr lang="en-US" altLang="ja-JP" sz="3200" b="0" dirty="0"/>
              </a:p>
              <a:p>
                <a:pPr marL="0" indent="0">
                  <a:buNone/>
                </a:pPr>
                <a:r>
                  <a:rPr lang="ja-JP" altLang="en-US" sz="3200" dirty="0"/>
                  <a:t>演算回数に</a:t>
                </a:r>
                <a:r>
                  <a:rPr lang="ja-JP" altLang="en-US" sz="3200" dirty="0">
                    <a:solidFill>
                      <a:schemeClr val="accent2"/>
                    </a:solidFill>
                  </a:rPr>
                  <a:t>約</a:t>
                </a:r>
                <a:r>
                  <a:rPr lang="en-US" altLang="ja-JP" sz="3200" dirty="0">
                    <a:solidFill>
                      <a:schemeClr val="accent2"/>
                    </a:solidFill>
                  </a:rPr>
                  <a:t>100</a:t>
                </a:r>
                <a:r>
                  <a:rPr lang="ja-JP" altLang="en-US" sz="3200" dirty="0">
                    <a:solidFill>
                      <a:schemeClr val="accent2"/>
                    </a:solidFill>
                  </a:rPr>
                  <a:t>倍</a:t>
                </a:r>
                <a:r>
                  <a:rPr lang="ja-JP" altLang="en-US" sz="3200" dirty="0"/>
                  <a:t>の差</a:t>
                </a:r>
                <a:endParaRPr lang="en-US" altLang="ja-JP" sz="3200" dirty="0"/>
              </a:p>
            </p:txBody>
          </p:sp>
        </mc:Choice>
        <mc:Fallback xmlns="">
          <p:sp>
            <p:nvSpPr>
              <p:cNvPr id="6" name="コンテンツ プレースホルダー 2">
                <a:extLst>
                  <a:ext uri="{FF2B5EF4-FFF2-40B4-BE49-F238E27FC236}">
                    <a16:creationId xmlns:a16="http://schemas.microsoft.com/office/drawing/2014/main" id="{9BCBD8AB-C7DC-62C9-761B-0350ED7D3CB6}"/>
                  </a:ext>
                </a:extLst>
              </p:cNvPr>
              <p:cNvSpPr txBox="1">
                <a:spLocks noRot="1" noChangeAspect="1" noMove="1" noResize="1" noEditPoints="1" noAdjustHandles="1" noChangeArrowheads="1" noChangeShapeType="1" noTextEdit="1"/>
              </p:cNvSpPr>
              <p:nvPr/>
            </p:nvSpPr>
            <p:spPr>
              <a:xfrm>
                <a:off x="6384174" y="1792617"/>
                <a:ext cx="4899466" cy="3012139"/>
              </a:xfrm>
              <a:prstGeom prst="rect">
                <a:avLst/>
              </a:prstGeom>
              <a:blipFill>
                <a:blip r:embed="rId3"/>
                <a:stretch>
                  <a:fillRect l="-2974" t="-1408" b="-2817"/>
                </a:stretch>
              </a:blipFill>
              <a:ln w="19050">
                <a:solidFill>
                  <a:schemeClr val="accent4"/>
                </a:solidFill>
              </a:ln>
            </p:spPr>
            <p:txBody>
              <a:bodyPr/>
              <a:lstStyle/>
              <a:p>
                <a:r>
                  <a:rPr lang="ja-JP" altLang="en-US">
                    <a:noFill/>
                  </a:rPr>
                  <a:t> </a:t>
                </a:r>
              </a:p>
            </p:txBody>
          </p:sp>
        </mc:Fallback>
      </mc:AlternateContent>
      <p:sp>
        <p:nvSpPr>
          <p:cNvPr id="5" name="テキスト ボックス 4"/>
          <p:cNvSpPr txBox="1"/>
          <p:nvPr/>
        </p:nvSpPr>
        <p:spPr>
          <a:xfrm>
            <a:off x="2167341" y="6076906"/>
            <a:ext cx="1980029" cy="523220"/>
          </a:xfrm>
          <a:prstGeom prst="rect">
            <a:avLst/>
          </a:prstGeom>
          <a:noFill/>
        </p:spPr>
        <p:txBody>
          <a:bodyPr wrap="none" rtlCol="0">
            <a:spAutoFit/>
          </a:bodyPr>
          <a:lstStyle/>
          <a:p>
            <a:r>
              <a:rPr lang="ja-JP" altLang="en-US" sz="2800" dirty="0"/>
              <a:t>分割統治法</a:t>
            </a:r>
            <a:endParaRPr kumimoji="1" lang="ja-JP" altLang="en-US" sz="2800" dirty="0"/>
          </a:p>
        </p:txBody>
      </p:sp>
      <p:pic>
        <p:nvPicPr>
          <p:cNvPr id="4098" name="Picture 2">
            <a:extLst>
              <a:ext uri="{FF2B5EF4-FFF2-40B4-BE49-F238E27FC236}">
                <a16:creationId xmlns:a16="http://schemas.microsoft.com/office/drawing/2014/main" id="{88EA9C29-5718-6079-4988-16D4A487F7B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8359" y="1008981"/>
            <a:ext cx="4769951" cy="506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326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2B61A5A0-94BF-4998-8B9C-2A7D26AFF253}"/>
              </a:ext>
            </a:extLst>
          </p:cNvPr>
          <p:cNvSpPr>
            <a:spLocks noGrp="1"/>
          </p:cNvSpPr>
          <p:nvPr>
            <p:ph type="body" sz="quarter" idx="11"/>
          </p:nvPr>
        </p:nvSpPr>
        <p:spPr/>
        <p:txBody>
          <a:bodyPr>
            <a:normAutofit fontScale="92500" lnSpcReduction="20000"/>
          </a:bodyPr>
          <a:lstStyle/>
          <a:p>
            <a:r>
              <a:rPr lang="ja-JP" altLang="en-US" dirty="0"/>
              <a:t>ハードウェア</a:t>
            </a:r>
            <a:r>
              <a:rPr kumimoji="1" lang="ja-JP" altLang="en-US" dirty="0"/>
              <a:t>の検討</a:t>
            </a:r>
          </a:p>
        </p:txBody>
      </p:sp>
      <p:graphicFrame>
        <p:nvGraphicFramePr>
          <p:cNvPr id="16" name="表 15">
            <a:extLst>
              <a:ext uri="{FF2B5EF4-FFF2-40B4-BE49-F238E27FC236}">
                <a16:creationId xmlns:a16="http://schemas.microsoft.com/office/drawing/2014/main" id="{E0CD852F-F887-7329-1501-5DACB3EF1164}"/>
              </a:ext>
            </a:extLst>
          </p:cNvPr>
          <p:cNvGraphicFramePr>
            <a:graphicFrameLocks noGrp="1"/>
          </p:cNvGraphicFramePr>
          <p:nvPr>
            <p:extLst>
              <p:ext uri="{D42A27DB-BD31-4B8C-83A1-F6EECF244321}">
                <p14:modId xmlns:p14="http://schemas.microsoft.com/office/powerpoint/2010/main" val="3831130512"/>
              </p:ext>
            </p:extLst>
          </p:nvPr>
        </p:nvGraphicFramePr>
        <p:xfrm>
          <a:off x="411798" y="1957596"/>
          <a:ext cx="11368404" cy="4053840"/>
        </p:xfrm>
        <a:graphic>
          <a:graphicData uri="http://schemas.openxmlformats.org/drawingml/2006/table">
            <a:tbl>
              <a:tblPr firstRow="1" bandRow="1">
                <a:tableStyleId>{00A15C55-8517-42AA-B614-E9B94910E393}</a:tableStyleId>
              </a:tblPr>
              <a:tblGrid>
                <a:gridCol w="3706670">
                  <a:extLst>
                    <a:ext uri="{9D8B030D-6E8A-4147-A177-3AD203B41FA5}">
                      <a16:colId xmlns:a16="http://schemas.microsoft.com/office/drawing/2014/main" val="3164677243"/>
                    </a:ext>
                  </a:extLst>
                </a:gridCol>
                <a:gridCol w="2517423">
                  <a:extLst>
                    <a:ext uri="{9D8B030D-6E8A-4147-A177-3AD203B41FA5}">
                      <a16:colId xmlns:a16="http://schemas.microsoft.com/office/drawing/2014/main" val="3251913817"/>
                    </a:ext>
                  </a:extLst>
                </a:gridCol>
                <a:gridCol w="2528711">
                  <a:extLst>
                    <a:ext uri="{9D8B030D-6E8A-4147-A177-3AD203B41FA5}">
                      <a16:colId xmlns:a16="http://schemas.microsoft.com/office/drawing/2014/main" val="673956239"/>
                    </a:ext>
                  </a:extLst>
                </a:gridCol>
                <a:gridCol w="2615600">
                  <a:extLst>
                    <a:ext uri="{9D8B030D-6E8A-4147-A177-3AD203B41FA5}">
                      <a16:colId xmlns:a16="http://schemas.microsoft.com/office/drawing/2014/main" val="2842733426"/>
                    </a:ext>
                  </a:extLst>
                </a:gridCol>
              </a:tblGrid>
              <a:tr h="415425">
                <a:tc>
                  <a:txBody>
                    <a:bodyPr/>
                    <a:lstStyle/>
                    <a:p>
                      <a:endParaRPr kumimoji="1" lang="ja-JP" altLang="en-US" sz="3200" dirty="0"/>
                    </a:p>
                  </a:txBody>
                  <a:tcPr/>
                </a:tc>
                <a:tc>
                  <a:txBody>
                    <a:bodyPr/>
                    <a:lstStyle/>
                    <a:p>
                      <a:r>
                        <a:rPr kumimoji="1" lang="en-US" altLang="ja-JP" sz="3200" dirty="0"/>
                        <a:t>PC(SBC)</a:t>
                      </a:r>
                      <a:endParaRPr kumimoji="1" lang="ja-JP" altLang="en-US" sz="3200" dirty="0"/>
                    </a:p>
                  </a:txBody>
                  <a:tcPr/>
                </a:tc>
                <a:tc>
                  <a:txBody>
                    <a:bodyPr/>
                    <a:lstStyle/>
                    <a:p>
                      <a:r>
                        <a:rPr kumimoji="1" lang="ja-JP" altLang="en-US" sz="3200" dirty="0"/>
                        <a:t>マイコン</a:t>
                      </a:r>
                    </a:p>
                  </a:txBody>
                  <a:tcPr/>
                </a:tc>
                <a:tc>
                  <a:txBody>
                    <a:bodyPr/>
                    <a:lstStyle/>
                    <a:p>
                      <a:r>
                        <a:rPr kumimoji="1" lang="en-US" altLang="ja-JP" sz="3200" dirty="0"/>
                        <a:t>FPGA</a:t>
                      </a:r>
                      <a:endParaRPr kumimoji="1" lang="ja-JP" altLang="en-US" sz="3200" dirty="0"/>
                    </a:p>
                  </a:txBody>
                  <a:tcPr/>
                </a:tc>
                <a:extLst>
                  <a:ext uri="{0D108BD9-81ED-4DB2-BD59-A6C34878D82A}">
                    <a16:rowId xmlns:a16="http://schemas.microsoft.com/office/drawing/2014/main" val="1398361975"/>
                  </a:ext>
                </a:extLst>
              </a:tr>
              <a:tr h="415425">
                <a:tc>
                  <a:txBody>
                    <a:bodyPr/>
                    <a:lstStyle/>
                    <a:p>
                      <a:r>
                        <a:rPr kumimoji="1" lang="ja-JP" altLang="en-US" sz="3200" dirty="0"/>
                        <a:t>消費電力</a:t>
                      </a:r>
                    </a:p>
                  </a:txBody>
                  <a:tcPr/>
                </a:tc>
                <a:tc>
                  <a:txBody>
                    <a:bodyPr/>
                    <a:lstStyle/>
                    <a:p>
                      <a:r>
                        <a:rPr kumimoji="1" lang="ja-JP" altLang="en-US" sz="3200" dirty="0"/>
                        <a:t>高</a:t>
                      </a:r>
                    </a:p>
                  </a:txBody>
                  <a:tcPr/>
                </a:tc>
                <a:tc>
                  <a:txBody>
                    <a:bodyPr/>
                    <a:lstStyle/>
                    <a:p>
                      <a:r>
                        <a:rPr kumimoji="1" lang="ja-JP" altLang="en-US" sz="3200" dirty="0"/>
                        <a:t>低</a:t>
                      </a:r>
                    </a:p>
                  </a:txBody>
                  <a:tcPr/>
                </a:tc>
                <a:tc>
                  <a:txBody>
                    <a:bodyPr/>
                    <a:lstStyle/>
                    <a:p>
                      <a:r>
                        <a:rPr kumimoji="1" lang="ja-JP" altLang="en-US" sz="3200" dirty="0"/>
                        <a:t>低</a:t>
                      </a:r>
                    </a:p>
                  </a:txBody>
                  <a:tcPr/>
                </a:tc>
                <a:extLst>
                  <a:ext uri="{0D108BD9-81ED-4DB2-BD59-A6C34878D82A}">
                    <a16:rowId xmlns:a16="http://schemas.microsoft.com/office/drawing/2014/main" val="2097883650"/>
                  </a:ext>
                </a:extLst>
              </a:tr>
              <a:tr h="415425">
                <a:tc>
                  <a:txBody>
                    <a:bodyPr/>
                    <a:lstStyle/>
                    <a:p>
                      <a:r>
                        <a:rPr kumimoji="1" lang="ja-JP" altLang="en-US" sz="3200" dirty="0"/>
                        <a:t>クロック周波数</a:t>
                      </a:r>
                      <a:endParaRPr kumimoji="1" lang="en-US" altLang="ja-JP" sz="3200" dirty="0"/>
                    </a:p>
                  </a:txBody>
                  <a:tcPr/>
                </a:tc>
                <a:tc>
                  <a:txBody>
                    <a:bodyPr/>
                    <a:lstStyle/>
                    <a:p>
                      <a:r>
                        <a:rPr kumimoji="1" lang="ja-JP" altLang="en-US" sz="3200" dirty="0"/>
                        <a:t>高</a:t>
                      </a:r>
                    </a:p>
                  </a:txBody>
                  <a:tcPr/>
                </a:tc>
                <a:tc>
                  <a:txBody>
                    <a:bodyPr/>
                    <a:lstStyle/>
                    <a:p>
                      <a:r>
                        <a:rPr kumimoji="1" lang="ja-JP" altLang="en-US" sz="3200" dirty="0"/>
                        <a:t>低</a:t>
                      </a:r>
                    </a:p>
                  </a:txBody>
                  <a:tcPr/>
                </a:tc>
                <a:tc>
                  <a:txBody>
                    <a:bodyPr/>
                    <a:lstStyle/>
                    <a:p>
                      <a:r>
                        <a:rPr kumimoji="1" lang="ja-JP" altLang="en-US" sz="3200" dirty="0"/>
                        <a:t>低</a:t>
                      </a:r>
                    </a:p>
                  </a:txBody>
                  <a:tcPr/>
                </a:tc>
                <a:extLst>
                  <a:ext uri="{0D108BD9-81ED-4DB2-BD59-A6C34878D82A}">
                    <a16:rowId xmlns:a16="http://schemas.microsoft.com/office/drawing/2014/main" val="252509073"/>
                  </a:ext>
                </a:extLst>
              </a:tr>
              <a:tr h="415425">
                <a:tc>
                  <a:txBody>
                    <a:bodyPr/>
                    <a:lstStyle/>
                    <a:p>
                      <a:r>
                        <a:rPr kumimoji="1" lang="ja-JP" altLang="en-US" sz="3200" dirty="0"/>
                        <a:t>リアルタイム処理</a:t>
                      </a:r>
                    </a:p>
                  </a:txBody>
                  <a:tcPr/>
                </a:tc>
                <a:tc>
                  <a:txBody>
                    <a:bodyPr/>
                    <a:lstStyle/>
                    <a:p>
                      <a:r>
                        <a:rPr kumimoji="1" lang="ja-JP" altLang="en-US" sz="3200" dirty="0"/>
                        <a:t>苦手</a:t>
                      </a:r>
                    </a:p>
                  </a:txBody>
                  <a:tcPr/>
                </a:tc>
                <a:tc>
                  <a:txBody>
                    <a:bodyPr/>
                    <a:lstStyle/>
                    <a:p>
                      <a:r>
                        <a:rPr kumimoji="1" lang="ja-JP" altLang="en-US" sz="3200" dirty="0"/>
                        <a:t>普通</a:t>
                      </a:r>
                    </a:p>
                  </a:txBody>
                  <a:tcPr/>
                </a:tc>
                <a:tc>
                  <a:txBody>
                    <a:bodyPr/>
                    <a:lstStyle/>
                    <a:p>
                      <a:r>
                        <a:rPr kumimoji="1" lang="ja-JP" altLang="en-US" sz="3200" dirty="0"/>
                        <a:t>得意</a:t>
                      </a:r>
                    </a:p>
                  </a:txBody>
                  <a:tcPr/>
                </a:tc>
                <a:extLst>
                  <a:ext uri="{0D108BD9-81ED-4DB2-BD59-A6C34878D82A}">
                    <a16:rowId xmlns:a16="http://schemas.microsoft.com/office/drawing/2014/main" val="3569155215"/>
                  </a:ext>
                </a:extLst>
              </a:tr>
              <a:tr h="415425">
                <a:tc>
                  <a:txBody>
                    <a:bodyPr/>
                    <a:lstStyle/>
                    <a:p>
                      <a:r>
                        <a:rPr kumimoji="1" lang="ja-JP" altLang="en-US" sz="3200" dirty="0"/>
                        <a:t>開発難易度</a:t>
                      </a:r>
                    </a:p>
                  </a:txBody>
                  <a:tcPr/>
                </a:tc>
                <a:tc>
                  <a:txBody>
                    <a:bodyPr/>
                    <a:lstStyle/>
                    <a:p>
                      <a:r>
                        <a:rPr kumimoji="1" lang="ja-JP" altLang="en-US" sz="3200" dirty="0"/>
                        <a:t>低</a:t>
                      </a:r>
                      <a:endParaRPr kumimoji="1" lang="en-US" altLang="ja-JP" sz="3200" dirty="0"/>
                    </a:p>
                  </a:txBody>
                  <a:tcPr/>
                </a:tc>
                <a:tc>
                  <a:txBody>
                    <a:bodyPr/>
                    <a:lstStyle/>
                    <a:p>
                      <a:r>
                        <a:rPr kumimoji="1" lang="ja-JP" altLang="en-US" sz="3200" dirty="0"/>
                        <a:t>中</a:t>
                      </a:r>
                      <a:endParaRPr kumimoji="1" lang="en-US" altLang="ja-JP" sz="3200" dirty="0"/>
                    </a:p>
                  </a:txBody>
                  <a:tcPr/>
                </a:tc>
                <a:tc>
                  <a:txBody>
                    <a:bodyPr/>
                    <a:lstStyle/>
                    <a:p>
                      <a:r>
                        <a:rPr kumimoji="1" lang="ja-JP" altLang="en-US" sz="3200" dirty="0"/>
                        <a:t>高</a:t>
                      </a:r>
                      <a:endParaRPr kumimoji="1" lang="en-US" altLang="ja-JP" sz="3200" dirty="0"/>
                    </a:p>
                  </a:txBody>
                  <a:tcPr/>
                </a:tc>
                <a:extLst>
                  <a:ext uri="{0D108BD9-81ED-4DB2-BD59-A6C34878D82A}">
                    <a16:rowId xmlns:a16="http://schemas.microsoft.com/office/drawing/2014/main" val="2960183751"/>
                  </a:ext>
                </a:extLst>
              </a:tr>
              <a:tr h="415425">
                <a:tc>
                  <a:txBody>
                    <a:bodyPr/>
                    <a:lstStyle/>
                    <a:p>
                      <a:r>
                        <a:rPr kumimoji="1" lang="ja-JP" altLang="en-US" sz="3200" dirty="0"/>
                        <a:t>処理方式</a:t>
                      </a:r>
                    </a:p>
                  </a:txBody>
                  <a:tcPr/>
                </a:tc>
                <a:tc>
                  <a:txBody>
                    <a:bodyPr/>
                    <a:lstStyle/>
                    <a:p>
                      <a:r>
                        <a:rPr kumimoji="1" lang="ja-JP" altLang="en-US" sz="3200" dirty="0"/>
                        <a:t>逐次処理</a:t>
                      </a:r>
                    </a:p>
                  </a:txBody>
                  <a:tcPr/>
                </a:tc>
                <a:tc>
                  <a:txBody>
                    <a:bodyPr/>
                    <a:lstStyle/>
                    <a:p>
                      <a:r>
                        <a:rPr kumimoji="1" lang="ja-JP" altLang="en-US" sz="3200" dirty="0"/>
                        <a:t>逐次処理</a:t>
                      </a:r>
                    </a:p>
                  </a:txBody>
                  <a:tcPr/>
                </a:tc>
                <a:tc>
                  <a:txBody>
                    <a:bodyPr/>
                    <a:lstStyle/>
                    <a:p>
                      <a:r>
                        <a:rPr kumimoji="1" lang="ja-JP" altLang="en-US" sz="3200" dirty="0"/>
                        <a:t>並列処理</a:t>
                      </a:r>
                    </a:p>
                  </a:txBody>
                  <a:tcPr/>
                </a:tc>
                <a:extLst>
                  <a:ext uri="{0D108BD9-81ED-4DB2-BD59-A6C34878D82A}">
                    <a16:rowId xmlns:a16="http://schemas.microsoft.com/office/drawing/2014/main" val="21185571"/>
                  </a:ext>
                </a:extLst>
              </a:tr>
              <a:tr h="415425">
                <a:tc>
                  <a:txBody>
                    <a:bodyPr/>
                    <a:lstStyle/>
                    <a:p>
                      <a:r>
                        <a:rPr kumimoji="1" lang="ja-JP" altLang="en-US" sz="3200" dirty="0"/>
                        <a:t>価格</a:t>
                      </a:r>
                    </a:p>
                  </a:txBody>
                  <a:tcPr/>
                </a:tc>
                <a:tc>
                  <a:txBody>
                    <a:bodyPr/>
                    <a:lstStyle/>
                    <a:p>
                      <a:r>
                        <a:rPr kumimoji="1" lang="ja-JP" altLang="en-US" sz="3200" dirty="0"/>
                        <a:t>高</a:t>
                      </a:r>
                    </a:p>
                  </a:txBody>
                  <a:tcPr/>
                </a:tc>
                <a:tc>
                  <a:txBody>
                    <a:bodyPr/>
                    <a:lstStyle/>
                    <a:p>
                      <a:r>
                        <a:rPr kumimoji="1" lang="ja-JP" altLang="en-US" sz="3200" dirty="0"/>
                        <a:t>低</a:t>
                      </a:r>
                    </a:p>
                  </a:txBody>
                  <a:tcPr/>
                </a:tc>
                <a:tc>
                  <a:txBody>
                    <a:bodyPr/>
                    <a:lstStyle/>
                    <a:p>
                      <a:r>
                        <a:rPr kumimoji="1" lang="ja-JP" altLang="en-US" sz="3200" dirty="0"/>
                        <a:t>中</a:t>
                      </a:r>
                    </a:p>
                  </a:txBody>
                  <a:tcPr/>
                </a:tc>
                <a:extLst>
                  <a:ext uri="{0D108BD9-81ED-4DB2-BD59-A6C34878D82A}">
                    <a16:rowId xmlns:a16="http://schemas.microsoft.com/office/drawing/2014/main" val="4009823062"/>
                  </a:ext>
                </a:extLst>
              </a:tr>
            </a:tbl>
          </a:graphicData>
        </a:graphic>
      </p:graphicFrame>
      <p:sp>
        <p:nvSpPr>
          <p:cNvPr id="2" name="テキスト ボックス 1"/>
          <p:cNvSpPr txBox="1"/>
          <p:nvPr/>
        </p:nvSpPr>
        <p:spPr>
          <a:xfrm>
            <a:off x="4118674" y="1146756"/>
            <a:ext cx="2396810" cy="769441"/>
          </a:xfrm>
          <a:prstGeom prst="rect">
            <a:avLst/>
          </a:prstGeom>
          <a:noFill/>
        </p:spPr>
        <p:txBody>
          <a:bodyPr wrap="none" rtlCol="0">
            <a:spAutoFit/>
          </a:bodyPr>
          <a:lstStyle/>
          <a:p>
            <a:r>
              <a:rPr kumimoji="1" lang="ja-JP" altLang="en-US" sz="4400" b="1" dirty="0">
                <a:solidFill>
                  <a:schemeClr val="accent2"/>
                </a:solidFill>
              </a:rPr>
              <a:t>先行研究</a:t>
            </a:r>
          </a:p>
        </p:txBody>
      </p:sp>
      <p:sp>
        <p:nvSpPr>
          <p:cNvPr id="5" name="正方形/長方形 4"/>
          <p:cNvSpPr/>
          <p:nvPr/>
        </p:nvSpPr>
        <p:spPr>
          <a:xfrm>
            <a:off x="9358712" y="1171689"/>
            <a:ext cx="1843774" cy="769441"/>
          </a:xfrm>
          <a:prstGeom prst="rect">
            <a:avLst/>
          </a:prstGeom>
        </p:spPr>
        <p:txBody>
          <a:bodyPr wrap="none">
            <a:spAutoFit/>
          </a:bodyPr>
          <a:lstStyle/>
          <a:p>
            <a:pPr lvl="0"/>
            <a:r>
              <a:rPr lang="ja-JP" altLang="en-US" sz="4400" b="1" dirty="0">
                <a:solidFill>
                  <a:srgbClr val="C03936"/>
                </a:solidFill>
              </a:rPr>
              <a:t>本研究</a:t>
            </a:r>
          </a:p>
        </p:txBody>
      </p:sp>
    </p:spTree>
    <p:extLst>
      <p:ext uri="{BB962C8B-B14F-4D97-AF65-F5344CB8AC3E}">
        <p14:creationId xmlns:p14="http://schemas.microsoft.com/office/powerpoint/2010/main" val="1352494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CF21B7A4-899F-3660-856B-7FC22569D2D6}"/>
              </a:ext>
            </a:extLst>
          </p:cNvPr>
          <p:cNvSpPr>
            <a:spLocks noGrp="1"/>
          </p:cNvSpPr>
          <p:nvPr>
            <p:ph type="body" sz="quarter" idx="11"/>
          </p:nvPr>
        </p:nvSpPr>
        <p:spPr/>
        <p:txBody>
          <a:bodyPr>
            <a:normAutofit fontScale="92500" lnSpcReduction="20000"/>
          </a:bodyPr>
          <a:lstStyle/>
          <a:p>
            <a:r>
              <a:rPr kumimoji="1" lang="ja-JP" altLang="en-US" dirty="0"/>
              <a:t>信号仕様①</a:t>
            </a:r>
          </a:p>
        </p:txBody>
      </p:sp>
      <p:graphicFrame>
        <p:nvGraphicFramePr>
          <p:cNvPr id="6" name="表 5">
            <a:extLst>
              <a:ext uri="{FF2B5EF4-FFF2-40B4-BE49-F238E27FC236}">
                <a16:creationId xmlns:a16="http://schemas.microsoft.com/office/drawing/2014/main" id="{7885A8A4-8800-C18A-8ECD-C7A382A4883F}"/>
              </a:ext>
            </a:extLst>
          </p:cNvPr>
          <p:cNvGraphicFramePr>
            <a:graphicFrameLocks noGrp="1"/>
          </p:cNvGraphicFramePr>
          <p:nvPr>
            <p:extLst>
              <p:ext uri="{D42A27DB-BD31-4B8C-83A1-F6EECF244321}">
                <p14:modId xmlns:p14="http://schemas.microsoft.com/office/powerpoint/2010/main" val="1458336715"/>
              </p:ext>
            </p:extLst>
          </p:nvPr>
        </p:nvGraphicFramePr>
        <p:xfrm>
          <a:off x="1280160" y="1956816"/>
          <a:ext cx="8796528" cy="4535669"/>
        </p:xfrm>
        <a:graphic>
          <a:graphicData uri="http://schemas.openxmlformats.org/drawingml/2006/table">
            <a:tbl>
              <a:tblPr firstRow="1" bandRow="1">
                <a:tableStyleId>{1E171933-4619-4E11-9A3F-F7608DF75F80}</a:tableStyleId>
              </a:tblPr>
              <a:tblGrid>
                <a:gridCol w="3731554">
                  <a:extLst>
                    <a:ext uri="{9D8B030D-6E8A-4147-A177-3AD203B41FA5}">
                      <a16:colId xmlns:a16="http://schemas.microsoft.com/office/drawing/2014/main" val="1078425985"/>
                    </a:ext>
                  </a:extLst>
                </a:gridCol>
                <a:gridCol w="5064974">
                  <a:extLst>
                    <a:ext uri="{9D8B030D-6E8A-4147-A177-3AD203B41FA5}">
                      <a16:colId xmlns:a16="http://schemas.microsoft.com/office/drawing/2014/main" val="3463469271"/>
                    </a:ext>
                  </a:extLst>
                </a:gridCol>
              </a:tblGrid>
              <a:tr h="573269">
                <a:tc>
                  <a:txBody>
                    <a:bodyPr/>
                    <a:lstStyle/>
                    <a:p>
                      <a:endParaRPr kumimoji="1" lang="ja-JP" altLang="en-US" sz="2400" b="0" dirty="0"/>
                    </a:p>
                  </a:txBody>
                  <a:tcPr/>
                </a:tc>
                <a:tc>
                  <a:txBody>
                    <a:bodyPr/>
                    <a:lstStyle/>
                    <a:p>
                      <a:endParaRPr kumimoji="1" lang="ja-JP" altLang="en-US" sz="2400" b="0" dirty="0"/>
                    </a:p>
                  </a:txBody>
                  <a:tcPr/>
                </a:tc>
                <a:extLst>
                  <a:ext uri="{0D108BD9-81ED-4DB2-BD59-A6C34878D82A}">
                    <a16:rowId xmlns:a16="http://schemas.microsoft.com/office/drawing/2014/main" val="1999220553"/>
                  </a:ext>
                </a:extLst>
              </a:tr>
              <a:tr h="573269">
                <a:tc>
                  <a:txBody>
                    <a:bodyPr/>
                    <a:lstStyle/>
                    <a:p>
                      <a:r>
                        <a:rPr kumimoji="1" lang="ja-JP" altLang="en-US" sz="3200" dirty="0"/>
                        <a:t>変調方式</a:t>
                      </a:r>
                      <a:endParaRPr kumimoji="1" lang="ja-JP" altLang="en-US" sz="3200" b="0" dirty="0"/>
                    </a:p>
                  </a:txBody>
                  <a:tcPr/>
                </a:tc>
                <a:tc>
                  <a:txBody>
                    <a:bodyPr/>
                    <a:lstStyle/>
                    <a:p>
                      <a:r>
                        <a:rPr kumimoji="1" lang="en-US" altLang="ja-JP" sz="3200" dirty="0"/>
                        <a:t>BPSK/OFDM</a:t>
                      </a:r>
                      <a:endParaRPr kumimoji="1" lang="ja-JP" altLang="en-US" sz="3200" b="0" dirty="0"/>
                    </a:p>
                  </a:txBody>
                  <a:tcPr/>
                </a:tc>
                <a:extLst>
                  <a:ext uri="{0D108BD9-81ED-4DB2-BD59-A6C34878D82A}">
                    <a16:rowId xmlns:a16="http://schemas.microsoft.com/office/drawing/2014/main" val="2531581056"/>
                  </a:ext>
                </a:extLst>
              </a:tr>
              <a:tr h="573269">
                <a:tc>
                  <a:txBody>
                    <a:bodyPr/>
                    <a:lstStyle/>
                    <a:p>
                      <a:r>
                        <a:rPr kumimoji="1" lang="ja-JP" altLang="en-US" sz="3200" dirty="0"/>
                        <a:t>帯域幅</a:t>
                      </a:r>
                    </a:p>
                  </a:txBody>
                  <a:tcPr/>
                </a:tc>
                <a:tc>
                  <a:txBody>
                    <a:bodyPr/>
                    <a:lstStyle/>
                    <a:p>
                      <a:r>
                        <a:rPr kumimoji="1" lang="en-US" altLang="ja-JP" sz="3200" dirty="0"/>
                        <a:t>984.375Hz~5671.875Hz</a:t>
                      </a:r>
                      <a:endParaRPr kumimoji="1" lang="ja-JP" altLang="en-US" sz="3200" dirty="0"/>
                    </a:p>
                  </a:txBody>
                  <a:tcPr/>
                </a:tc>
                <a:extLst>
                  <a:ext uri="{0D108BD9-81ED-4DB2-BD59-A6C34878D82A}">
                    <a16:rowId xmlns:a16="http://schemas.microsoft.com/office/drawing/2014/main" val="1924139494"/>
                  </a:ext>
                </a:extLst>
              </a:tr>
              <a:tr h="573269">
                <a:tc>
                  <a:txBody>
                    <a:bodyPr/>
                    <a:lstStyle/>
                    <a:p>
                      <a:r>
                        <a:rPr kumimoji="1" lang="ja-JP" altLang="en-US" sz="3200" dirty="0"/>
                        <a:t>サブキャリア間隔</a:t>
                      </a:r>
                    </a:p>
                  </a:txBody>
                  <a:tcPr/>
                </a:tc>
                <a:tc>
                  <a:txBody>
                    <a:bodyPr/>
                    <a:lstStyle/>
                    <a:p>
                      <a:r>
                        <a:rPr kumimoji="1" lang="en-US" altLang="ja-JP" sz="3200" dirty="0"/>
                        <a:t>46.875Hz</a:t>
                      </a:r>
                      <a:endParaRPr kumimoji="1" lang="ja-JP" altLang="en-US" sz="3200" dirty="0"/>
                    </a:p>
                  </a:txBody>
                  <a:tcPr/>
                </a:tc>
                <a:extLst>
                  <a:ext uri="{0D108BD9-81ED-4DB2-BD59-A6C34878D82A}">
                    <a16:rowId xmlns:a16="http://schemas.microsoft.com/office/drawing/2014/main" val="3816155862"/>
                  </a:ext>
                </a:extLst>
              </a:tr>
              <a:tr h="573269">
                <a:tc>
                  <a:txBody>
                    <a:bodyPr/>
                    <a:lstStyle/>
                    <a:p>
                      <a:r>
                        <a:rPr kumimoji="1" lang="ja-JP" altLang="en-US" sz="3200" dirty="0"/>
                        <a:t>サブキャリア数</a:t>
                      </a:r>
                    </a:p>
                  </a:txBody>
                  <a:tcPr/>
                </a:tc>
                <a:tc>
                  <a:txBody>
                    <a:bodyPr/>
                    <a:lstStyle/>
                    <a:p>
                      <a:r>
                        <a:rPr kumimoji="1" lang="en-US" altLang="ja-JP" sz="3200" dirty="0"/>
                        <a:t>101(</a:t>
                      </a:r>
                      <a:r>
                        <a:rPr kumimoji="1" lang="ja-JP" altLang="en-US" sz="3200" dirty="0"/>
                        <a:t>パイロット信号含む</a:t>
                      </a:r>
                      <a:r>
                        <a:rPr kumimoji="1" lang="en-US" altLang="ja-JP" sz="3200" dirty="0"/>
                        <a:t>)</a:t>
                      </a:r>
                      <a:endParaRPr kumimoji="1" lang="ja-JP" altLang="en-US" sz="3200" dirty="0"/>
                    </a:p>
                  </a:txBody>
                  <a:tcPr/>
                </a:tc>
                <a:extLst>
                  <a:ext uri="{0D108BD9-81ED-4DB2-BD59-A6C34878D82A}">
                    <a16:rowId xmlns:a16="http://schemas.microsoft.com/office/drawing/2014/main" val="4103509474"/>
                  </a:ext>
                </a:extLst>
              </a:tr>
              <a:tr h="5732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3200" dirty="0"/>
                        <a:t>1</a:t>
                      </a:r>
                      <a:r>
                        <a:rPr kumimoji="1" lang="ja-JP" altLang="en-US" sz="3200" dirty="0"/>
                        <a:t>シンボルの時間</a:t>
                      </a:r>
                      <a:endParaRPr kumimoji="1" lang="en-US" altLang="ja-JP" sz="3200" dirty="0"/>
                    </a:p>
                  </a:txBody>
                  <a:tcPr/>
                </a:tc>
                <a:tc>
                  <a:txBody>
                    <a:bodyPr/>
                    <a:lstStyle/>
                    <a:p>
                      <a:r>
                        <a:rPr kumimoji="1" lang="en-US" altLang="ja-JP" sz="3200" dirty="0"/>
                        <a:t>21.3ms</a:t>
                      </a:r>
                      <a:endParaRPr kumimoji="1" lang="ja-JP" altLang="en-US" sz="3200" dirty="0"/>
                    </a:p>
                  </a:txBody>
                  <a:tcPr/>
                </a:tc>
                <a:extLst>
                  <a:ext uri="{0D108BD9-81ED-4DB2-BD59-A6C34878D82A}">
                    <a16:rowId xmlns:a16="http://schemas.microsoft.com/office/drawing/2014/main" val="2856210098"/>
                  </a:ext>
                </a:extLst>
              </a:tr>
              <a:tr h="573269">
                <a:tc>
                  <a:txBody>
                    <a:bodyPr/>
                    <a:lstStyle/>
                    <a:p>
                      <a:r>
                        <a:rPr kumimoji="1" lang="ja-JP" altLang="en-US" sz="3200" dirty="0"/>
                        <a:t>データ量</a:t>
                      </a:r>
                    </a:p>
                  </a:txBody>
                  <a:tcPr/>
                </a:tc>
                <a:tc>
                  <a:txBody>
                    <a:bodyPr/>
                    <a:lstStyle/>
                    <a:p>
                      <a:r>
                        <a:rPr kumimoji="1" lang="en-US" altLang="ja-JP" sz="3200" dirty="0"/>
                        <a:t>12</a:t>
                      </a:r>
                      <a:r>
                        <a:rPr kumimoji="1" lang="ja-JP" altLang="en-US" sz="3200" dirty="0"/>
                        <a:t>バイト</a:t>
                      </a:r>
                      <a:endParaRPr kumimoji="1" lang="en-US" altLang="ja-JP" sz="3200" dirty="0"/>
                    </a:p>
                    <a:p>
                      <a:r>
                        <a:rPr kumimoji="1" lang="ja-JP" altLang="en-US" sz="3200" dirty="0"/>
                        <a:t>最初と最後は</a:t>
                      </a:r>
                      <a:r>
                        <a:rPr kumimoji="1" lang="en-US" altLang="ja-JP" sz="3200" dirty="0"/>
                        <a:t>0x55</a:t>
                      </a:r>
                      <a:endParaRPr kumimoji="1" lang="ja-JP" altLang="en-US" sz="3200" dirty="0"/>
                    </a:p>
                  </a:txBody>
                  <a:tcPr/>
                </a:tc>
                <a:extLst>
                  <a:ext uri="{0D108BD9-81ED-4DB2-BD59-A6C34878D82A}">
                    <a16:rowId xmlns:a16="http://schemas.microsoft.com/office/drawing/2014/main" val="1005562697"/>
                  </a:ext>
                </a:extLst>
              </a:tr>
            </a:tbl>
          </a:graphicData>
        </a:graphic>
      </p:graphicFrame>
      <p:sp>
        <p:nvSpPr>
          <p:cNvPr id="2" name="テキスト ボックス 1"/>
          <p:cNvSpPr txBox="1"/>
          <p:nvPr/>
        </p:nvSpPr>
        <p:spPr>
          <a:xfrm>
            <a:off x="438912" y="1828800"/>
            <a:ext cx="10040111" cy="697111"/>
          </a:xfrm>
          <a:prstGeom prst="rect">
            <a:avLst/>
          </a:prstGeom>
          <a:solidFill>
            <a:schemeClr val="bg1"/>
          </a:solidFill>
        </p:spPr>
        <p:txBody>
          <a:bodyPr wrap="square" rtlCol="0">
            <a:spAutoFit/>
          </a:bodyPr>
          <a:lstStyle/>
          <a:p>
            <a:endParaRPr kumimoji="1" lang="ja-JP" altLang="en-US" dirty="0"/>
          </a:p>
        </p:txBody>
      </p:sp>
      <p:sp>
        <p:nvSpPr>
          <p:cNvPr id="3" name="テキスト ボックス 2">
            <a:extLst>
              <a:ext uri="{FF2B5EF4-FFF2-40B4-BE49-F238E27FC236}">
                <a16:creationId xmlns:a16="http://schemas.microsoft.com/office/drawing/2014/main" id="{E94046CD-8BA9-2A6B-371A-BC16EC68320C}"/>
              </a:ext>
            </a:extLst>
          </p:cNvPr>
          <p:cNvSpPr txBox="1"/>
          <p:nvPr/>
        </p:nvSpPr>
        <p:spPr>
          <a:xfrm>
            <a:off x="2871559" y="1182469"/>
            <a:ext cx="6082114" cy="646331"/>
          </a:xfrm>
          <a:prstGeom prst="rect">
            <a:avLst/>
          </a:prstGeom>
          <a:noFill/>
        </p:spPr>
        <p:txBody>
          <a:bodyPr wrap="none" rtlCol="0">
            <a:spAutoFit/>
          </a:bodyPr>
          <a:lstStyle/>
          <a:p>
            <a:r>
              <a:rPr kumimoji="1" lang="ja-JP" altLang="en-US" sz="3600" b="1" dirty="0">
                <a:latin typeface="+mj-ea"/>
                <a:ea typeface="+mj-ea"/>
              </a:rPr>
              <a:t>条件は先行研究</a:t>
            </a:r>
            <a:r>
              <a:rPr lang="ja-JP" altLang="en-US" sz="3600" b="1" dirty="0">
                <a:latin typeface="+mj-ea"/>
                <a:ea typeface="+mj-ea"/>
              </a:rPr>
              <a:t>をもとに決定</a:t>
            </a:r>
            <a:endParaRPr kumimoji="1" lang="ja-JP" altLang="en-US" sz="3600" b="1" dirty="0">
              <a:latin typeface="+mj-ea"/>
              <a:ea typeface="+mj-ea"/>
            </a:endParaRPr>
          </a:p>
        </p:txBody>
      </p:sp>
    </p:spTree>
    <p:extLst>
      <p:ext uri="{BB962C8B-B14F-4D97-AF65-F5344CB8AC3E}">
        <p14:creationId xmlns:p14="http://schemas.microsoft.com/office/powerpoint/2010/main" val="846745141"/>
      </p:ext>
    </p:extLst>
  </p:cSld>
  <p:clrMapOvr>
    <a:masterClrMapping/>
  </p:clrMapOvr>
</p:sld>
</file>

<file path=ppt/theme/theme1.xml><?xml version="1.0" encoding="utf-8"?>
<a:theme xmlns:a="http://schemas.openxmlformats.org/drawingml/2006/main" name="研究発表スライドマスタ">
  <a:themeElements>
    <a:clrScheme name="ユーザー定義 8">
      <a:dk1>
        <a:srgbClr val="4D4D4D"/>
      </a:dk1>
      <a:lt1>
        <a:srgbClr val="F8F8F8"/>
      </a:lt1>
      <a:dk2>
        <a:srgbClr val="7F7F7F"/>
      </a:dk2>
      <a:lt2>
        <a:srgbClr val="B2B2B2"/>
      </a:lt2>
      <a:accent1>
        <a:srgbClr val="2E5B96"/>
      </a:accent1>
      <a:accent2>
        <a:srgbClr val="C03936"/>
      </a:accent2>
      <a:accent3>
        <a:srgbClr val="ED7D31"/>
      </a:accent3>
      <a:accent4>
        <a:srgbClr val="3E9288"/>
      </a:accent4>
      <a:accent5>
        <a:srgbClr val="4747C1"/>
      </a:accent5>
      <a:accent6>
        <a:srgbClr val="70AD47"/>
      </a:accent6>
      <a:hlink>
        <a:srgbClr val="0563C1"/>
      </a:hlink>
      <a:folHlink>
        <a:srgbClr val="954F72"/>
      </a:folHlink>
    </a:clrScheme>
    <a:fontScheme name="ユーザー定義 2">
      <a:majorFont>
        <a:latin typeface="Segoe UI"/>
        <a:ea typeface="游ゴシック Medium"/>
        <a:cs typeface=""/>
      </a:majorFont>
      <a:minorFont>
        <a:latin typeface="Segoe UI"/>
        <a:ea typeface="游ゴシック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研究発表用テンプレート2022版.potx" id="{6306135A-614C-4776-A803-91994B10B76C}" vid="{3B8C9F31-E626-4709-A765-E9EDF381CB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7783413B678BA4F83764129A5DB4607" ma:contentTypeVersion="0" ma:contentTypeDescription="新しいドキュメントを作成します。" ma:contentTypeScope="" ma:versionID="36bbfa3e05015206d9e02241ed477da6">
  <xsd:schema xmlns:xsd="http://www.w3.org/2001/XMLSchema" xmlns:xs="http://www.w3.org/2001/XMLSchema" xmlns:p="http://schemas.microsoft.com/office/2006/metadata/properties" targetNamespace="http://schemas.microsoft.com/office/2006/metadata/properties" ma:root="true" ma:fieldsID="bfa5fc393d419cfd9816b88a984ff78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FD21F3-24CC-4605-A5CE-D678D2531AFB}">
  <ds:schemaRefs>
    <ds:schemaRef ds:uri="http://schemas.microsoft.com/sharepoint/v3/contenttype/forms"/>
  </ds:schemaRefs>
</ds:datastoreItem>
</file>

<file path=customXml/itemProps2.xml><?xml version="1.0" encoding="utf-8"?>
<ds:datastoreItem xmlns:ds="http://schemas.openxmlformats.org/officeDocument/2006/customXml" ds:itemID="{2B33ED81-A378-482E-B710-0D21A32023B2}">
  <ds:schemaRefs>
    <ds:schemaRef ds:uri="http://www.w3.org/XML/1998/namespace"/>
    <ds:schemaRef ds:uri="http://purl.org/dc/elements/1.1/"/>
    <ds:schemaRef ds:uri="http://schemas.microsoft.com/office/infopath/2007/PartnerControls"/>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s>
</ds:datastoreItem>
</file>

<file path=customXml/itemProps3.xml><?xml version="1.0" encoding="utf-8"?>
<ds:datastoreItem xmlns:ds="http://schemas.openxmlformats.org/officeDocument/2006/customXml" ds:itemID="{BE74453E-F96D-478A-A3EE-1788D5BE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研究発表用テンプレート2022版</Template>
  <TotalTime>4984</TotalTime>
  <Words>1639</Words>
  <Application>Microsoft Office PowerPoint</Application>
  <PresentationFormat>ワイド画面</PresentationFormat>
  <Paragraphs>356</Paragraphs>
  <Slides>36</Slides>
  <Notes>18</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36</vt:i4>
      </vt:variant>
    </vt:vector>
  </HeadingPairs>
  <TitlesOfParts>
    <vt:vector size="44" baseType="lpstr">
      <vt:lpstr>ＭＳ 明朝</vt:lpstr>
      <vt:lpstr>游ゴシック</vt:lpstr>
      <vt:lpstr>游ゴシック Medium</vt:lpstr>
      <vt:lpstr>Arial</vt:lpstr>
      <vt:lpstr>Cambria Math</vt:lpstr>
      <vt:lpstr>Segoe UI</vt:lpstr>
      <vt:lpstr>Wingdings</vt:lpstr>
      <vt:lpstr>研究発表スライドマスタ</vt:lpstr>
      <vt:lpstr>FPGAを用いた OFDM復調器の製作</vt:lpstr>
      <vt:lpstr>PowerPoint プレゼンテーション</vt:lpstr>
      <vt:lpstr>PowerPoint プレゼンテーション</vt:lpstr>
      <vt:lpstr>多数の直交した搬送波を用いるマルチキャリア方式</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シンボル時間の約3~14%で演算可能</vt:lpstr>
      <vt:lpstr>PowerPoint プレゼンテーション</vt:lpstr>
      <vt:lpstr>PowerPoint プレゼンテーション</vt:lpstr>
      <vt:lpstr>PowerPoint プレゼンテーション</vt:lpstr>
      <vt:lpstr>ご清聴ありがとうございました</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秋月電子通商で購入</vt:lpstr>
      <vt:lpstr>PowerPoint プレゼンテーション</vt:lpstr>
      <vt:lpstr>裏スライド終了</vt:lpstr>
      <vt:lpstr>PowerPoint プレゼンテーション</vt:lpstr>
      <vt:lpstr>寸法や色は場合に応じて調整しましょう</vt:lpstr>
      <vt:lpstr>PowerPoint プレゼンテーション</vt:lpstr>
      <vt:lpstr>３つあることが一目でわかる</vt:lpstr>
      <vt:lpstr>順序関係がある場合は並列よりこちらが良い</vt:lpstr>
      <vt:lpstr>カードの間隔やアスペクト比は適宜調整</vt:lpstr>
      <vt:lpstr>循環がある場合はこんな感じが良い</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FPGAを用いた OFDM復調器の製作</dc:title>
  <dc:creator>山口雄大</dc:creator>
  <cp:lastModifiedBy>山口雄大</cp:lastModifiedBy>
  <cp:revision>172</cp:revision>
  <dcterms:created xsi:type="dcterms:W3CDTF">2025-02-23T04:45:11Z</dcterms:created>
  <dcterms:modified xsi:type="dcterms:W3CDTF">2025-03-02T08:10:19Z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0x010100E7783413B678BA4F83764129A5DB4607</vt:lpwstr>
  </property>
</Properties>
</file>