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07" r:id="rId2"/>
    <p:sldId id="308" r:id="rId3"/>
  </p:sldIdLst>
  <p:sldSz cx="6858000" cy="9906000" type="A4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34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2B800"/>
    <a:srgbClr val="FF9966"/>
    <a:srgbClr val="CC6600"/>
    <a:srgbClr val="C89800"/>
    <a:srgbClr val="E2089F"/>
    <a:srgbClr val="85156A"/>
    <a:srgbClr val="011381"/>
    <a:srgbClr val="0653D0"/>
    <a:srgbClr val="07A5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8" autoAdjust="0"/>
    <p:restoredTop sz="94660"/>
  </p:normalViewPr>
  <p:slideViewPr>
    <p:cSldViewPr>
      <p:cViewPr varScale="1">
        <p:scale>
          <a:sx n="58" d="100"/>
          <a:sy n="58" d="100"/>
        </p:scale>
        <p:origin x="2722" y="38"/>
      </p:cViewPr>
      <p:guideLst>
        <p:guide orient="horz" pos="3120"/>
        <p:guide pos="34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883AC-D97D-4A22-8721-7089A15878CD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33488"/>
            <a:ext cx="23034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87B5C-8AC3-4CD1-B7FC-785C3CB68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9169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2A75-EFF1-45BB-8A3A-6B7C950356CE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0715-C802-4A8D-84A2-9522B0F14C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39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2A75-EFF1-45BB-8A3A-6B7C950356CE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0715-C802-4A8D-84A2-9522B0F14C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22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2A75-EFF1-45BB-8A3A-6B7C950356CE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0715-C802-4A8D-84A2-9522B0F14C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34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2A75-EFF1-45BB-8A3A-6B7C950356CE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0715-C802-4A8D-84A2-9522B0F14C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99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2A75-EFF1-45BB-8A3A-6B7C950356CE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0715-C802-4A8D-84A2-9522B0F14C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3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2A75-EFF1-45BB-8A3A-6B7C950356CE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0715-C802-4A8D-84A2-9522B0F14C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69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2A75-EFF1-45BB-8A3A-6B7C950356CE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0715-C802-4A8D-84A2-9522B0F14C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05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2A75-EFF1-45BB-8A3A-6B7C950356CE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0715-C802-4A8D-84A2-9522B0F14C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15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2A75-EFF1-45BB-8A3A-6B7C950356CE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0715-C802-4A8D-84A2-9522B0F14C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75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2A75-EFF1-45BB-8A3A-6B7C950356CE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0715-C802-4A8D-84A2-9522B0F14C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14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2A75-EFF1-45BB-8A3A-6B7C950356CE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0715-C802-4A8D-84A2-9522B0F14C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59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92A75-EFF1-45BB-8A3A-6B7C950356CE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F0715-C802-4A8D-84A2-9522B0F14C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2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事業所種別影">
            <a:extLst>
              <a:ext uri="{FF2B5EF4-FFF2-40B4-BE49-F238E27FC236}">
                <a16:creationId xmlns:a16="http://schemas.microsoft.com/office/drawing/2014/main" id="{02A8E7EA-643F-4650-AC9A-2ABF4F339EFF}"/>
              </a:ext>
            </a:extLst>
          </p:cNvPr>
          <p:cNvSpPr/>
          <p:nvPr/>
        </p:nvSpPr>
        <p:spPr>
          <a:xfrm>
            <a:off x="3176692" y="1123443"/>
            <a:ext cx="837915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2" name="事業所種別影">
            <a:extLst>
              <a:ext uri="{FF2B5EF4-FFF2-40B4-BE49-F238E27FC236}">
                <a16:creationId xmlns:a16="http://schemas.microsoft.com/office/drawing/2014/main" id="{44D3D0CC-1782-476F-84ED-C305732FC8C1}"/>
              </a:ext>
            </a:extLst>
          </p:cNvPr>
          <p:cNvSpPr/>
          <p:nvPr/>
        </p:nvSpPr>
        <p:spPr>
          <a:xfrm>
            <a:off x="2270924" y="1123443"/>
            <a:ext cx="837915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7" name="事業所種別影">
            <a:extLst>
              <a:ext uri="{FF2B5EF4-FFF2-40B4-BE49-F238E27FC236}">
                <a16:creationId xmlns:a16="http://schemas.microsoft.com/office/drawing/2014/main" id="{37C71058-34ED-4D3D-ADE8-39AE2BF8AD06}"/>
              </a:ext>
            </a:extLst>
          </p:cNvPr>
          <p:cNvSpPr/>
          <p:nvPr/>
        </p:nvSpPr>
        <p:spPr>
          <a:xfrm>
            <a:off x="1355917" y="1123443"/>
            <a:ext cx="837915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8" name="事業所種別影">
            <a:extLst>
              <a:ext uri="{FF2B5EF4-FFF2-40B4-BE49-F238E27FC236}">
                <a16:creationId xmlns:a16="http://schemas.microsoft.com/office/drawing/2014/main" id="{F160EE5A-DDEF-4F84-BCA1-A650E36AEA05}"/>
              </a:ext>
            </a:extLst>
          </p:cNvPr>
          <p:cNvSpPr/>
          <p:nvPr/>
        </p:nvSpPr>
        <p:spPr>
          <a:xfrm>
            <a:off x="456388" y="1123443"/>
            <a:ext cx="837915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0" name="障害者種別影">
            <a:extLst>
              <a:ext uri="{FF2B5EF4-FFF2-40B4-BE49-F238E27FC236}">
                <a16:creationId xmlns:a16="http://schemas.microsoft.com/office/drawing/2014/main" id="{CD0E2836-67B1-4C74-8974-D61E98AC980E}"/>
              </a:ext>
            </a:extLst>
          </p:cNvPr>
          <p:cNvSpPr/>
          <p:nvPr/>
        </p:nvSpPr>
        <p:spPr>
          <a:xfrm>
            <a:off x="458999" y="709291"/>
            <a:ext cx="837915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9" name="障害者種別影">
            <a:extLst>
              <a:ext uri="{FF2B5EF4-FFF2-40B4-BE49-F238E27FC236}">
                <a16:creationId xmlns:a16="http://schemas.microsoft.com/office/drawing/2014/main" id="{3E43112A-7AD6-4311-ABFD-CCC049A9FC21}"/>
              </a:ext>
            </a:extLst>
          </p:cNvPr>
          <p:cNvSpPr/>
          <p:nvPr/>
        </p:nvSpPr>
        <p:spPr>
          <a:xfrm>
            <a:off x="1358690" y="709291"/>
            <a:ext cx="837915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7" name="障害者種別影">
            <a:extLst>
              <a:ext uri="{FF2B5EF4-FFF2-40B4-BE49-F238E27FC236}">
                <a16:creationId xmlns:a16="http://schemas.microsoft.com/office/drawing/2014/main" id="{9CFA5691-E392-4FB5-8311-604C56EFB69F}"/>
              </a:ext>
            </a:extLst>
          </p:cNvPr>
          <p:cNvSpPr/>
          <p:nvPr/>
        </p:nvSpPr>
        <p:spPr>
          <a:xfrm>
            <a:off x="2258999" y="709291"/>
            <a:ext cx="837915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5" name="障害者種別影">
            <a:extLst>
              <a:ext uri="{FF2B5EF4-FFF2-40B4-BE49-F238E27FC236}">
                <a16:creationId xmlns:a16="http://schemas.microsoft.com/office/drawing/2014/main" id="{C7FFDC41-7FBE-4776-9C48-D5EC8E7AA531}"/>
              </a:ext>
            </a:extLst>
          </p:cNvPr>
          <p:cNvSpPr/>
          <p:nvPr/>
        </p:nvSpPr>
        <p:spPr>
          <a:xfrm>
            <a:off x="3159000" y="709291"/>
            <a:ext cx="837915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3" name="障害者種別影">
            <a:extLst>
              <a:ext uri="{FF2B5EF4-FFF2-40B4-BE49-F238E27FC236}">
                <a16:creationId xmlns:a16="http://schemas.microsoft.com/office/drawing/2014/main" id="{38410D4A-62B5-4887-87AA-CB761D26C338}"/>
              </a:ext>
            </a:extLst>
          </p:cNvPr>
          <p:cNvSpPr/>
          <p:nvPr/>
        </p:nvSpPr>
        <p:spPr>
          <a:xfrm>
            <a:off x="4059000" y="714894"/>
            <a:ext cx="837915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3" name="四角形: 角を丸くする 112">
            <a:extLst>
              <a:ext uri="{FF2B5EF4-FFF2-40B4-BE49-F238E27FC236}">
                <a16:creationId xmlns:a16="http://schemas.microsoft.com/office/drawing/2014/main" id="{10A35516-0935-4704-87F8-ABB4805AE676}"/>
              </a:ext>
            </a:extLst>
          </p:cNvPr>
          <p:cNvSpPr/>
          <p:nvPr/>
        </p:nvSpPr>
        <p:spPr>
          <a:xfrm>
            <a:off x="437909" y="4570585"/>
            <a:ext cx="6006091" cy="535124"/>
          </a:xfrm>
          <a:prstGeom prst="roundRect">
            <a:avLst/>
          </a:prstGeom>
          <a:solidFill>
            <a:srgbClr val="F3C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9" name="図 68" descr="アイコン&#10;&#10;自動的に生成された説明">
            <a:extLst>
              <a:ext uri="{FF2B5EF4-FFF2-40B4-BE49-F238E27FC236}">
                <a16:creationId xmlns:a16="http://schemas.microsoft.com/office/drawing/2014/main" id="{8ED27539-CF60-495A-9B07-44B47640F9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38" y="8297203"/>
            <a:ext cx="675000" cy="677349"/>
          </a:xfrm>
          <a:prstGeom prst="rect">
            <a:avLst/>
          </a:prstGeom>
        </p:spPr>
      </p:pic>
      <p:pic>
        <p:nvPicPr>
          <p:cNvPr id="70" name="図 69" descr="アイコン&#10;&#10;自動的に生成された説明">
            <a:extLst>
              <a:ext uri="{FF2B5EF4-FFF2-40B4-BE49-F238E27FC236}">
                <a16:creationId xmlns:a16="http://schemas.microsoft.com/office/drawing/2014/main" id="{9AF685FE-6D46-41FB-A81F-AAAC9DACFCC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240" y="8119939"/>
            <a:ext cx="675000" cy="677349"/>
          </a:xfrm>
          <a:prstGeom prst="rect">
            <a:avLst/>
          </a:prstGeom>
        </p:spPr>
      </p:pic>
      <p:pic>
        <p:nvPicPr>
          <p:cNvPr id="71" name="図 70" descr="アイコン&#10;&#10;自動的に生成された説明">
            <a:extLst>
              <a:ext uri="{FF2B5EF4-FFF2-40B4-BE49-F238E27FC236}">
                <a16:creationId xmlns:a16="http://schemas.microsoft.com/office/drawing/2014/main" id="{84F2870A-4674-421D-A8AE-F2BB2B4180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069" y="9101103"/>
            <a:ext cx="675000" cy="677349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1CFDB8F-01E3-4949-A9D7-A8CCDD7CA4DD}"/>
              </a:ext>
            </a:extLst>
          </p:cNvPr>
          <p:cNvSpPr/>
          <p:nvPr/>
        </p:nvSpPr>
        <p:spPr>
          <a:xfrm>
            <a:off x="437909" y="107795"/>
            <a:ext cx="5968738" cy="488458"/>
          </a:xfrm>
          <a:prstGeom prst="roundRect">
            <a:avLst/>
          </a:prstGeom>
          <a:solidFill>
            <a:srgbClr val="F3C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事業所名">
            <a:extLst>
              <a:ext uri="{FF2B5EF4-FFF2-40B4-BE49-F238E27FC236}">
                <a16:creationId xmlns:a16="http://schemas.microsoft.com/office/drawing/2014/main" id="{5237A961-EC31-4651-8393-047EE0A9237B}"/>
              </a:ext>
            </a:extLst>
          </p:cNvPr>
          <p:cNvSpPr txBox="1"/>
          <p:nvPr/>
        </p:nvSpPr>
        <p:spPr>
          <a:xfrm>
            <a:off x="515587" y="154147"/>
            <a:ext cx="5841135" cy="441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60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ワークセンター</a:t>
            </a:r>
            <a:r>
              <a:rPr lang="en-US" altLang="ja-JP" sz="160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JIN</a:t>
            </a:r>
            <a:endParaRPr lang="ja-JP" altLang="en-US" sz="1600" i="0" dirty="0"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2" name="画像1">
            <a:extLst>
              <a:ext uri="{FF2B5EF4-FFF2-40B4-BE49-F238E27FC236}">
                <a16:creationId xmlns:a16="http://schemas.microsoft.com/office/drawing/2014/main" id="{666BD88F-40B2-451F-AF2A-D5741C3D0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335" y="1705204"/>
            <a:ext cx="3463111" cy="26280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8" name="一言メッセージ">
            <a:extLst>
              <a:ext uri="{FF2B5EF4-FFF2-40B4-BE49-F238E27FC236}">
                <a16:creationId xmlns:a16="http://schemas.microsoft.com/office/drawing/2014/main" id="{BE75D312-E5D9-4419-A840-A0562139E644}"/>
              </a:ext>
            </a:extLst>
          </p:cNvPr>
          <p:cNvSpPr txBox="1"/>
          <p:nvPr/>
        </p:nvSpPr>
        <p:spPr>
          <a:xfrm>
            <a:off x="374621" y="2118674"/>
            <a:ext cx="23793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ワークセンター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JIN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では、カフェと内職の仕事がある就労継続Ｂ型になります。
楽しく働きたい方や生活リズムを整えたい方が多く、個人のリズムに合わせた通所が可能です。
体験利用、見学は平日であれば、随時受け付けておりますので、お気軽にお尋ねください。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E5062B52-60B2-49B3-988F-8DBAD28B3EAF}"/>
              </a:ext>
            </a:extLst>
          </p:cNvPr>
          <p:cNvSpPr/>
          <p:nvPr/>
        </p:nvSpPr>
        <p:spPr>
          <a:xfrm>
            <a:off x="437909" y="7222191"/>
            <a:ext cx="6006091" cy="535124"/>
          </a:xfrm>
          <a:prstGeom prst="roundRect">
            <a:avLst/>
          </a:prstGeom>
          <a:solidFill>
            <a:srgbClr val="F3C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活動タイトル">
            <a:extLst>
              <a:ext uri="{FF2B5EF4-FFF2-40B4-BE49-F238E27FC236}">
                <a16:creationId xmlns:a16="http://schemas.microsoft.com/office/drawing/2014/main" id="{EDEE3E4F-AF36-4733-9D5C-BEF74A10B3FD}"/>
              </a:ext>
            </a:extLst>
          </p:cNvPr>
          <p:cNvSpPr txBox="1"/>
          <p:nvPr/>
        </p:nvSpPr>
        <p:spPr>
          <a:xfrm>
            <a:off x="1204668" y="4633866"/>
            <a:ext cx="4611163" cy="46166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ja-JP" altLang="en-US" sz="160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楽しく働くことで毎日の安定を目指します！</a:t>
            </a:r>
          </a:p>
        </p:txBody>
      </p:sp>
      <p:sp>
        <p:nvSpPr>
          <p:cNvPr id="30" name="活動内容">
            <a:extLst>
              <a:ext uri="{FF2B5EF4-FFF2-40B4-BE49-F238E27FC236}">
                <a16:creationId xmlns:a16="http://schemas.microsoft.com/office/drawing/2014/main" id="{0ADE485E-AA5A-41A0-810F-B7BEB8F93F7C}"/>
              </a:ext>
            </a:extLst>
          </p:cNvPr>
          <p:cNvSpPr txBox="1">
            <a:spLocks noChangeAspect="1"/>
          </p:cNvSpPr>
          <p:nvPr/>
        </p:nvSpPr>
        <p:spPr>
          <a:xfrm>
            <a:off x="2920395" y="5268000"/>
            <a:ext cx="35686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階では、スパイスカレーを中心としたカフェを運営しております。２階では、内職が中心の仕事になります。内職の種類は、簡単な梱包の仕事、軽量、裁縫、ＰＣデータ入力等内職の種類は多くあります。また、仕事だけではなく、イベントに参加して販売の仕事をしたり、社会見学や旅行に行く事もあります。
仕事だけではなく、遊ぶことも大切にしております。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事業所名2">
            <a:extLst>
              <a:ext uri="{FF2B5EF4-FFF2-40B4-BE49-F238E27FC236}">
                <a16:creationId xmlns:a16="http://schemas.microsoft.com/office/drawing/2014/main" id="{86075E94-8568-4EB6-B79F-A34998001CC2}"/>
              </a:ext>
            </a:extLst>
          </p:cNvPr>
          <p:cNvSpPr txBox="1"/>
          <p:nvPr/>
        </p:nvSpPr>
        <p:spPr>
          <a:xfrm>
            <a:off x="695757" y="7968000"/>
            <a:ext cx="25420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ワークセンター</a:t>
            </a:r>
            <a:r>
              <a:rPr lang="en-US" altLang="ja-JP" sz="90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JIN</a:t>
            </a:r>
            <a:endParaRPr lang="ja-JP" altLang="en-US" sz="900" i="0" dirty="0"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郵便番号">
            <a:extLst>
              <a:ext uri="{FF2B5EF4-FFF2-40B4-BE49-F238E27FC236}">
                <a16:creationId xmlns:a16="http://schemas.microsoft.com/office/drawing/2014/main" id="{992EDA51-1E48-4167-BF6A-62327C45A1CE}"/>
              </a:ext>
            </a:extLst>
          </p:cNvPr>
          <p:cNvSpPr txBox="1"/>
          <p:nvPr/>
        </p:nvSpPr>
        <p:spPr>
          <a:xfrm>
            <a:off x="818999" y="8238000"/>
            <a:ext cx="840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b="0" i="0" dirty="0">
                <a:solidFill>
                  <a:srgbClr val="202124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534-0021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8" name="事業所名アイコン" descr="アイコン&#10;&#10;自動的に生成された説明">
            <a:extLst>
              <a:ext uri="{FF2B5EF4-FFF2-40B4-BE49-F238E27FC236}">
                <a16:creationId xmlns:a16="http://schemas.microsoft.com/office/drawing/2014/main" id="{D4CC66AE-1EAC-4822-9074-8B3965678299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89" y="7968000"/>
            <a:ext cx="248149" cy="248362"/>
          </a:xfrm>
          <a:prstGeom prst="rect">
            <a:avLst/>
          </a:prstGeom>
        </p:spPr>
      </p:pic>
      <p:pic>
        <p:nvPicPr>
          <p:cNvPr id="19" name="電話番号アイコン" descr="アイコン&#10;&#10;自動的に生成された説明">
            <a:extLst>
              <a:ext uri="{FF2B5EF4-FFF2-40B4-BE49-F238E27FC236}">
                <a16:creationId xmlns:a16="http://schemas.microsoft.com/office/drawing/2014/main" id="{FC522D34-5187-4E3C-A752-63483EFDE204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356" y="8000780"/>
            <a:ext cx="164432" cy="164618"/>
          </a:xfrm>
          <a:prstGeom prst="rect">
            <a:avLst/>
          </a:prstGeom>
        </p:spPr>
      </p:pic>
      <p:pic>
        <p:nvPicPr>
          <p:cNvPr id="32" name="最寄り駅アイコン" descr="アイコン&#10;&#10;自動的に生成された説明">
            <a:extLst>
              <a:ext uri="{FF2B5EF4-FFF2-40B4-BE49-F238E27FC236}">
                <a16:creationId xmlns:a16="http://schemas.microsoft.com/office/drawing/2014/main" id="{6070374F-C579-48A7-8B2B-F9C604782562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98714" y="8617348"/>
            <a:ext cx="205716" cy="209178"/>
          </a:xfrm>
          <a:prstGeom prst="rect">
            <a:avLst/>
          </a:prstGeom>
        </p:spPr>
      </p:pic>
      <p:pic>
        <p:nvPicPr>
          <p:cNvPr id="37" name="メールアドレスアイコン" descr="アイコン&#10;&#10;自動的に生成された説明">
            <a:extLst>
              <a:ext uri="{FF2B5EF4-FFF2-40B4-BE49-F238E27FC236}">
                <a16:creationId xmlns:a16="http://schemas.microsoft.com/office/drawing/2014/main" id="{0071615D-C480-40CA-BA31-2E01613E4483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19356" y="8310275"/>
            <a:ext cx="164432" cy="164618"/>
          </a:xfrm>
          <a:prstGeom prst="rect">
            <a:avLst/>
          </a:prstGeom>
        </p:spPr>
      </p:pic>
      <p:pic>
        <p:nvPicPr>
          <p:cNvPr id="7" name="ＱRコード" descr="QR コード&#10;&#10;自動的に生成された説明">
            <a:extLst>
              <a:ext uri="{FF2B5EF4-FFF2-40B4-BE49-F238E27FC236}">
                <a16:creationId xmlns:a16="http://schemas.microsoft.com/office/drawing/2014/main" id="{E7CE9438-AA16-4532-A470-59E30E92DB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013" y="686620"/>
            <a:ext cx="864000" cy="864000"/>
          </a:xfrm>
          <a:prstGeom prst="rect">
            <a:avLst/>
          </a:prstGeom>
        </p:spPr>
      </p:pic>
      <p:pic>
        <p:nvPicPr>
          <p:cNvPr id="17" name="画像2" descr="人, テーブル, 女性, 木製 が含まれている画像&#10;&#10;自動的に生成された説明">
            <a:extLst>
              <a:ext uri="{FF2B5EF4-FFF2-40B4-BE49-F238E27FC236}">
                <a16:creationId xmlns:a16="http://schemas.microsoft.com/office/drawing/2014/main" id="{94B10889-FA4E-4073-9A57-532316EB4E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99" y="5312326"/>
            <a:ext cx="2454277" cy="1685264"/>
          </a:xfrm>
          <a:prstGeom prst="rect">
            <a:avLst/>
          </a:prstGeom>
        </p:spPr>
      </p:pic>
      <p:sp>
        <p:nvSpPr>
          <p:cNvPr id="4" name="建物名">
            <a:extLst>
              <a:ext uri="{FF2B5EF4-FFF2-40B4-BE49-F238E27FC236}">
                <a16:creationId xmlns:a16="http://schemas.microsoft.com/office/drawing/2014/main" id="{3D6CED62-58A8-4385-B9E1-AD241A53DC82}"/>
              </a:ext>
            </a:extLst>
          </p:cNvPr>
          <p:cNvSpPr txBox="1"/>
          <p:nvPr/>
        </p:nvSpPr>
        <p:spPr>
          <a:xfrm>
            <a:off x="695757" y="8599915"/>
            <a:ext cx="22950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パルハイツ</a:t>
            </a:r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1F2F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電話番号">
            <a:extLst>
              <a:ext uri="{FF2B5EF4-FFF2-40B4-BE49-F238E27FC236}">
                <a16:creationId xmlns:a16="http://schemas.microsoft.com/office/drawing/2014/main" id="{27C20BE0-BDB7-4960-B364-6BC41A91BC55}"/>
              </a:ext>
            </a:extLst>
          </p:cNvPr>
          <p:cNvSpPr txBox="1"/>
          <p:nvPr/>
        </p:nvSpPr>
        <p:spPr>
          <a:xfrm>
            <a:off x="3968999" y="7952284"/>
            <a:ext cx="1300079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06-6180-4751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メールアドレス">
            <a:extLst>
              <a:ext uri="{FF2B5EF4-FFF2-40B4-BE49-F238E27FC236}">
                <a16:creationId xmlns:a16="http://schemas.microsoft.com/office/drawing/2014/main" id="{315F7CDA-68C2-4107-90F7-021AF6FCC638}"/>
              </a:ext>
            </a:extLst>
          </p:cNvPr>
          <p:cNvSpPr txBox="1"/>
          <p:nvPr/>
        </p:nvSpPr>
        <p:spPr>
          <a:xfrm>
            <a:off x="3968999" y="8277168"/>
            <a:ext cx="2268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sinseikai111@gmail.com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最寄り駅">
            <a:extLst>
              <a:ext uri="{FF2B5EF4-FFF2-40B4-BE49-F238E27FC236}">
                <a16:creationId xmlns:a16="http://schemas.microsoft.com/office/drawing/2014/main" id="{26AF3CF6-4591-48B4-9551-A852D1C5D71A}"/>
              </a:ext>
            </a:extLst>
          </p:cNvPr>
          <p:cNvSpPr txBox="1"/>
          <p:nvPr/>
        </p:nvSpPr>
        <p:spPr>
          <a:xfrm>
            <a:off x="3969000" y="8598000"/>
            <a:ext cx="238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大阪メトロ谷町線「都島駅」１番出口より徒歩２分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住所">
            <a:extLst>
              <a:ext uri="{FF2B5EF4-FFF2-40B4-BE49-F238E27FC236}">
                <a16:creationId xmlns:a16="http://schemas.microsoft.com/office/drawing/2014/main" id="{3B007AAA-DF5D-40FA-A978-07934F14BFA6}"/>
              </a:ext>
            </a:extLst>
          </p:cNvPr>
          <p:cNvSpPr txBox="1"/>
          <p:nvPr/>
        </p:nvSpPr>
        <p:spPr>
          <a:xfrm>
            <a:off x="695757" y="8414083"/>
            <a:ext cx="26605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b="0" i="0" dirty="0">
                <a:solidFill>
                  <a:srgbClr val="202124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大阪市都島区都島本通</a:t>
            </a:r>
            <a:r>
              <a:rPr lang="en-US" altLang="zh-TW" sz="900" b="0" i="0" dirty="0">
                <a:solidFill>
                  <a:srgbClr val="202124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3-16-3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送迎範囲：(ラベル)">
            <a:extLst>
              <a:ext uri="{FF2B5EF4-FFF2-40B4-BE49-F238E27FC236}">
                <a16:creationId xmlns:a16="http://schemas.microsoft.com/office/drawing/2014/main" id="{3D17E1D1-63C8-422A-B129-28B77C406359}"/>
              </a:ext>
            </a:extLst>
          </p:cNvPr>
          <p:cNvSpPr txBox="1"/>
          <p:nvPr/>
        </p:nvSpPr>
        <p:spPr>
          <a:xfrm>
            <a:off x="3969000" y="9353668"/>
            <a:ext cx="776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送迎範囲：</a:t>
            </a:r>
          </a:p>
        </p:txBody>
      </p:sp>
      <p:pic>
        <p:nvPicPr>
          <p:cNvPr id="31" name="送迎範囲アイコン" descr="アイコン&#10;&#10;自動的に生成された説明">
            <a:extLst>
              <a:ext uri="{FF2B5EF4-FFF2-40B4-BE49-F238E27FC236}">
                <a16:creationId xmlns:a16="http://schemas.microsoft.com/office/drawing/2014/main" id="{62BB32B5-C157-4D29-A387-29786A3FFB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999" y="9338676"/>
            <a:ext cx="295147" cy="295147"/>
          </a:xfrm>
          <a:prstGeom prst="rect">
            <a:avLst/>
          </a:prstGeom>
        </p:spPr>
      </p:pic>
      <p:pic>
        <p:nvPicPr>
          <p:cNvPr id="23" name="サービス提供時刻アイコン" descr="アイコン&#10;&#10;自動的に生成された説明">
            <a:extLst>
              <a:ext uri="{FF2B5EF4-FFF2-40B4-BE49-F238E27FC236}">
                <a16:creationId xmlns:a16="http://schemas.microsoft.com/office/drawing/2014/main" id="{BC72032A-1FCC-4891-97DA-5A2032C92C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89" y="8868000"/>
            <a:ext cx="248362" cy="252474"/>
          </a:xfrm>
          <a:prstGeom prst="rect">
            <a:avLst/>
          </a:prstGeom>
        </p:spPr>
      </p:pic>
      <p:pic>
        <p:nvPicPr>
          <p:cNvPr id="26" name="開所日アイコン" descr="アイコン&#10;&#10;自動的に生成された説明">
            <a:extLst>
              <a:ext uri="{FF2B5EF4-FFF2-40B4-BE49-F238E27FC236}">
                <a16:creationId xmlns:a16="http://schemas.microsoft.com/office/drawing/2014/main" id="{0E41B778-0577-4AC9-A1BF-13CC1EBE01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89" y="9291238"/>
            <a:ext cx="248362" cy="271039"/>
          </a:xfrm>
          <a:prstGeom prst="rect">
            <a:avLst/>
          </a:prstGeom>
        </p:spPr>
      </p:pic>
      <p:sp>
        <p:nvSpPr>
          <p:cNvPr id="35" name="開所日：(ラベル)">
            <a:extLst>
              <a:ext uri="{FF2B5EF4-FFF2-40B4-BE49-F238E27FC236}">
                <a16:creationId xmlns:a16="http://schemas.microsoft.com/office/drawing/2014/main" id="{4AEF8C90-69D0-4554-82AD-EF76FA8CC7F0}"/>
              </a:ext>
            </a:extLst>
          </p:cNvPr>
          <p:cNvSpPr txBox="1"/>
          <p:nvPr/>
        </p:nvSpPr>
        <p:spPr>
          <a:xfrm>
            <a:off x="695757" y="9357168"/>
            <a:ext cx="652206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900" dirty="0">
                <a:solidFill>
                  <a:srgbClr val="1B224C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開所日</a:t>
            </a:r>
            <a:r>
              <a:rPr lang="ja-JP" altLang="en-US" sz="900" b="0" i="0" dirty="0">
                <a:solidFill>
                  <a:srgbClr val="1B224C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38" name="開始時刻">
            <a:extLst>
              <a:ext uri="{FF2B5EF4-FFF2-40B4-BE49-F238E27FC236}">
                <a16:creationId xmlns:a16="http://schemas.microsoft.com/office/drawing/2014/main" id="{7029FD5A-59E6-45C8-B95D-ED81A22C56BB}"/>
              </a:ext>
            </a:extLst>
          </p:cNvPr>
          <p:cNvSpPr txBox="1"/>
          <p:nvPr/>
        </p:nvSpPr>
        <p:spPr>
          <a:xfrm>
            <a:off x="1763999" y="8881086"/>
            <a:ext cx="675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00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サービス提供時間(ラベル)">
            <a:extLst>
              <a:ext uri="{FF2B5EF4-FFF2-40B4-BE49-F238E27FC236}">
                <a16:creationId xmlns:a16="http://schemas.microsoft.com/office/drawing/2014/main" id="{6A814D47-9805-4B45-A2FA-5E99B2FD8813}"/>
              </a:ext>
            </a:extLst>
          </p:cNvPr>
          <p:cNvSpPr txBox="1"/>
          <p:nvPr/>
        </p:nvSpPr>
        <p:spPr>
          <a:xfrm>
            <a:off x="695757" y="8881086"/>
            <a:ext cx="1236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サービス提供時間：</a:t>
            </a:r>
            <a:endParaRPr kumimoji="1" lang="ja-JP" altLang="en-US" sz="900" dirty="0"/>
          </a:p>
        </p:txBody>
      </p:sp>
      <p:sp>
        <p:nvSpPr>
          <p:cNvPr id="2" name="送迎範囲">
            <a:extLst>
              <a:ext uri="{FF2B5EF4-FFF2-40B4-BE49-F238E27FC236}">
                <a16:creationId xmlns:a16="http://schemas.microsoft.com/office/drawing/2014/main" id="{28706347-F6FC-40C9-96A6-453F91FF25E3}"/>
              </a:ext>
            </a:extLst>
          </p:cNvPr>
          <p:cNvSpPr txBox="1"/>
          <p:nvPr/>
        </p:nvSpPr>
        <p:spPr>
          <a:xfrm>
            <a:off x="4532909" y="9353668"/>
            <a:ext cx="1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都島区　旭区　内ああああああああああああ</a:t>
            </a:r>
          </a:p>
        </p:txBody>
      </p:sp>
      <p:sp>
        <p:nvSpPr>
          <p:cNvPr id="45" name="郵便番号(〒)">
            <a:extLst>
              <a:ext uri="{FF2B5EF4-FFF2-40B4-BE49-F238E27FC236}">
                <a16:creationId xmlns:a16="http://schemas.microsoft.com/office/drawing/2014/main" id="{6C2F6B4D-2651-483F-A68A-04984142EAF9}"/>
              </a:ext>
            </a:extLst>
          </p:cNvPr>
          <p:cNvSpPr txBox="1"/>
          <p:nvPr/>
        </p:nvSpPr>
        <p:spPr>
          <a:xfrm>
            <a:off x="695757" y="8238000"/>
            <a:ext cx="2473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〒</a:t>
            </a:r>
          </a:p>
        </p:txBody>
      </p:sp>
      <p:sp>
        <p:nvSpPr>
          <p:cNvPr id="46" name="終了時刻">
            <a:extLst>
              <a:ext uri="{FF2B5EF4-FFF2-40B4-BE49-F238E27FC236}">
                <a16:creationId xmlns:a16="http://schemas.microsoft.com/office/drawing/2014/main" id="{718ACC3F-43FB-4BC9-A903-3A1F7A80CFC4}"/>
              </a:ext>
            </a:extLst>
          </p:cNvPr>
          <p:cNvSpPr txBox="1"/>
          <p:nvPr/>
        </p:nvSpPr>
        <p:spPr>
          <a:xfrm>
            <a:off x="2438999" y="8881086"/>
            <a:ext cx="639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00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サービス提供時刻(~)">
            <a:extLst>
              <a:ext uri="{FF2B5EF4-FFF2-40B4-BE49-F238E27FC236}">
                <a16:creationId xmlns:a16="http://schemas.microsoft.com/office/drawing/2014/main" id="{9F2E8A4B-EE8A-4D93-9A1D-4BE320B1E4B3}"/>
              </a:ext>
            </a:extLst>
          </p:cNvPr>
          <p:cNvSpPr txBox="1"/>
          <p:nvPr/>
        </p:nvSpPr>
        <p:spPr>
          <a:xfrm>
            <a:off x="2248935" y="8898187"/>
            <a:ext cx="2745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3261AC5F-4B11-49C8-B464-7AAA9854B3DB}"/>
              </a:ext>
            </a:extLst>
          </p:cNvPr>
          <p:cNvSpPr/>
          <p:nvPr/>
        </p:nvSpPr>
        <p:spPr>
          <a:xfrm>
            <a:off x="418275" y="1623000"/>
            <a:ext cx="2335724" cy="374628"/>
          </a:xfrm>
          <a:prstGeom prst="roundRect">
            <a:avLst/>
          </a:prstGeom>
          <a:solidFill>
            <a:srgbClr val="F3C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&quot;お気軽にご相談ください&quot;">
            <a:extLst>
              <a:ext uri="{FF2B5EF4-FFF2-40B4-BE49-F238E27FC236}">
                <a16:creationId xmlns:a16="http://schemas.microsoft.com/office/drawing/2014/main" id="{A70F9776-F368-4244-ADC9-D833E601E63F}"/>
              </a:ext>
            </a:extLst>
          </p:cNvPr>
          <p:cNvSpPr txBox="1"/>
          <p:nvPr/>
        </p:nvSpPr>
        <p:spPr>
          <a:xfrm>
            <a:off x="555586" y="1683592"/>
            <a:ext cx="2061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☆お気軽にご相談下さい☆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例外時刻">
            <a:extLst>
              <a:ext uri="{FF2B5EF4-FFF2-40B4-BE49-F238E27FC236}">
                <a16:creationId xmlns:a16="http://schemas.microsoft.com/office/drawing/2014/main" id="{0A59B98E-8459-48E4-9C78-AFABB646EA50}"/>
              </a:ext>
            </a:extLst>
          </p:cNvPr>
          <p:cNvSpPr txBox="1"/>
          <p:nvPr/>
        </p:nvSpPr>
        <p:spPr>
          <a:xfrm>
            <a:off x="695757" y="9038453"/>
            <a:ext cx="1026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/>
              <a:t>＊例外時刻あり</a:t>
            </a:r>
          </a:p>
        </p:txBody>
      </p:sp>
      <p:sp>
        <p:nvSpPr>
          <p:cNvPr id="3" name="開所曜日">
            <a:extLst>
              <a:ext uri="{FF2B5EF4-FFF2-40B4-BE49-F238E27FC236}">
                <a16:creationId xmlns:a16="http://schemas.microsoft.com/office/drawing/2014/main" id="{4E42EBC4-10EE-4D79-B32B-C5724BA29CDF}"/>
              </a:ext>
            </a:extLst>
          </p:cNvPr>
          <p:cNvSpPr txBox="1"/>
          <p:nvPr/>
        </p:nvSpPr>
        <p:spPr>
          <a:xfrm>
            <a:off x="1313998" y="9357168"/>
            <a:ext cx="203355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 sz="900" dirty="0"/>
              <a:t>月</a:t>
            </a:r>
            <a:r>
              <a:rPr kumimoji="1" lang="en-US" altLang="ja-JP" sz="900" dirty="0"/>
              <a:t>, </a:t>
            </a:r>
            <a:r>
              <a:rPr kumimoji="1" lang="ja-JP" altLang="en-US" sz="900" dirty="0"/>
              <a:t>火</a:t>
            </a:r>
            <a:r>
              <a:rPr kumimoji="1" lang="en-US" altLang="ja-JP" sz="900" dirty="0"/>
              <a:t>, </a:t>
            </a:r>
            <a:r>
              <a:rPr kumimoji="1" lang="ja-JP" altLang="en-US" sz="900" dirty="0"/>
              <a:t>水</a:t>
            </a:r>
            <a:r>
              <a:rPr kumimoji="1" lang="en-US" altLang="ja-JP" sz="900" dirty="0"/>
              <a:t>, </a:t>
            </a:r>
            <a:r>
              <a:rPr kumimoji="1" lang="ja-JP" altLang="en-US" sz="900" dirty="0"/>
              <a:t>木</a:t>
            </a:r>
            <a:r>
              <a:rPr kumimoji="1" lang="en-US" altLang="ja-JP" sz="900" dirty="0"/>
              <a:t>, </a:t>
            </a:r>
            <a:r>
              <a:rPr kumimoji="1" lang="ja-JP" altLang="en-US" sz="900" dirty="0"/>
              <a:t>金</a:t>
            </a:r>
            <a:endParaRPr kumimoji="1" lang="en-US" altLang="ja-JP" sz="900" dirty="0"/>
          </a:p>
        </p:txBody>
      </p:sp>
      <p:sp>
        <p:nvSpPr>
          <p:cNvPr id="72" name="最寄り駅2">
            <a:extLst>
              <a:ext uri="{FF2B5EF4-FFF2-40B4-BE49-F238E27FC236}">
                <a16:creationId xmlns:a16="http://schemas.microsoft.com/office/drawing/2014/main" id="{9ACA126E-5535-4146-9029-3113FB5A2676}"/>
              </a:ext>
            </a:extLst>
          </p:cNvPr>
          <p:cNvSpPr txBox="1"/>
          <p:nvPr/>
        </p:nvSpPr>
        <p:spPr>
          <a:xfrm>
            <a:off x="3969000" y="8907168"/>
            <a:ext cx="238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大阪メトロ谷町線「都島駅」１番出口より徒歩２分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事業所種別1">
            <a:extLst>
              <a:ext uri="{FF2B5EF4-FFF2-40B4-BE49-F238E27FC236}">
                <a16:creationId xmlns:a16="http://schemas.microsoft.com/office/drawing/2014/main" id="{41CDE9F5-9861-4171-984A-C6B276BA0EA6}"/>
              </a:ext>
            </a:extLst>
          </p:cNvPr>
          <p:cNvSpPr/>
          <p:nvPr/>
        </p:nvSpPr>
        <p:spPr>
          <a:xfrm>
            <a:off x="459000" y="1123443"/>
            <a:ext cx="837915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自立支援</a:t>
            </a:r>
          </a:p>
        </p:txBody>
      </p:sp>
      <p:sp>
        <p:nvSpPr>
          <p:cNvPr id="91" name="障害者種別1">
            <a:extLst>
              <a:ext uri="{FF2B5EF4-FFF2-40B4-BE49-F238E27FC236}">
                <a16:creationId xmlns:a16="http://schemas.microsoft.com/office/drawing/2014/main" id="{675EE195-8F12-4BDA-A95F-30F5CAC26EF1}"/>
              </a:ext>
            </a:extLst>
          </p:cNvPr>
          <p:cNvSpPr/>
          <p:nvPr/>
        </p:nvSpPr>
        <p:spPr>
          <a:xfrm>
            <a:off x="459000" y="714894"/>
            <a:ext cx="837915" cy="360000"/>
          </a:xfrm>
          <a:prstGeom prst="roundRect">
            <a:avLst/>
          </a:prstGeom>
          <a:solidFill>
            <a:srgbClr val="BEE39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身体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D29AEB4-C258-46D2-8AC1-F55B2ACD2D75}"/>
              </a:ext>
            </a:extLst>
          </p:cNvPr>
          <p:cNvSpPr txBox="1"/>
          <p:nvPr/>
        </p:nvSpPr>
        <p:spPr>
          <a:xfrm>
            <a:off x="1920179" y="7328739"/>
            <a:ext cx="3021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事業所情報</a:t>
            </a:r>
          </a:p>
        </p:txBody>
      </p:sp>
      <p:sp>
        <p:nvSpPr>
          <p:cNvPr id="74" name="事業所種別2">
            <a:extLst>
              <a:ext uri="{FF2B5EF4-FFF2-40B4-BE49-F238E27FC236}">
                <a16:creationId xmlns:a16="http://schemas.microsoft.com/office/drawing/2014/main" id="{658CA123-A215-48B0-961F-613A5CCE618A}"/>
              </a:ext>
            </a:extLst>
          </p:cNvPr>
          <p:cNvSpPr/>
          <p:nvPr/>
        </p:nvSpPr>
        <p:spPr>
          <a:xfrm>
            <a:off x="1353305" y="1123443"/>
            <a:ext cx="837915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就労</a:t>
            </a:r>
            <a:r>
              <a:rPr kumimoji="1" lang="en-US" altLang="ja-JP" sz="12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</a:t>
            </a:r>
            <a:r>
              <a:rPr kumimoji="1" lang="ja-JP" altLang="en-US" sz="12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型</a:t>
            </a:r>
          </a:p>
        </p:txBody>
      </p:sp>
      <p:sp>
        <p:nvSpPr>
          <p:cNvPr id="83" name="事業所種別3">
            <a:extLst>
              <a:ext uri="{FF2B5EF4-FFF2-40B4-BE49-F238E27FC236}">
                <a16:creationId xmlns:a16="http://schemas.microsoft.com/office/drawing/2014/main" id="{D0C03496-B32A-4C04-8D59-54526DDA1B22}"/>
              </a:ext>
            </a:extLst>
          </p:cNvPr>
          <p:cNvSpPr/>
          <p:nvPr/>
        </p:nvSpPr>
        <p:spPr>
          <a:xfrm>
            <a:off x="2270925" y="1123443"/>
            <a:ext cx="837915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就労</a:t>
            </a:r>
            <a:r>
              <a:rPr kumimoji="1" lang="en-US" altLang="ja-JP" sz="12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</a:t>
            </a:r>
            <a:r>
              <a:rPr kumimoji="1" lang="ja-JP" altLang="en-US" sz="12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型</a:t>
            </a:r>
          </a:p>
        </p:txBody>
      </p:sp>
      <p:sp>
        <p:nvSpPr>
          <p:cNvPr id="84" name="事業所種別4">
            <a:extLst>
              <a:ext uri="{FF2B5EF4-FFF2-40B4-BE49-F238E27FC236}">
                <a16:creationId xmlns:a16="http://schemas.microsoft.com/office/drawing/2014/main" id="{B52BB947-0D75-488A-9235-6B42C1FE1068}"/>
              </a:ext>
            </a:extLst>
          </p:cNvPr>
          <p:cNvSpPr/>
          <p:nvPr/>
        </p:nvSpPr>
        <p:spPr>
          <a:xfrm>
            <a:off x="3176693" y="1123443"/>
            <a:ext cx="837915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生活介護</a:t>
            </a:r>
          </a:p>
        </p:txBody>
      </p:sp>
      <p:sp>
        <p:nvSpPr>
          <p:cNvPr id="76" name="医療アイコン(枠)">
            <a:extLst>
              <a:ext uri="{FF2B5EF4-FFF2-40B4-BE49-F238E27FC236}">
                <a16:creationId xmlns:a16="http://schemas.microsoft.com/office/drawing/2014/main" id="{42D9AE46-AB92-4491-896F-62CE32F2BEDF}"/>
              </a:ext>
            </a:extLst>
          </p:cNvPr>
          <p:cNvSpPr/>
          <p:nvPr/>
        </p:nvSpPr>
        <p:spPr>
          <a:xfrm>
            <a:off x="4644000" y="1115324"/>
            <a:ext cx="435183" cy="3746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8" name="障害者種別2">
            <a:extLst>
              <a:ext uri="{FF2B5EF4-FFF2-40B4-BE49-F238E27FC236}">
                <a16:creationId xmlns:a16="http://schemas.microsoft.com/office/drawing/2014/main" id="{BC86E126-B799-47C2-8E54-4D62AC37B5D3}"/>
              </a:ext>
            </a:extLst>
          </p:cNvPr>
          <p:cNvSpPr/>
          <p:nvPr/>
        </p:nvSpPr>
        <p:spPr>
          <a:xfrm>
            <a:off x="1359000" y="714894"/>
            <a:ext cx="837915" cy="360000"/>
          </a:xfrm>
          <a:prstGeom prst="roundRect">
            <a:avLst/>
          </a:prstGeom>
          <a:solidFill>
            <a:srgbClr val="BEE39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知的</a:t>
            </a:r>
          </a:p>
        </p:txBody>
      </p:sp>
      <p:sp>
        <p:nvSpPr>
          <p:cNvPr id="96" name="障害者種別3">
            <a:extLst>
              <a:ext uri="{FF2B5EF4-FFF2-40B4-BE49-F238E27FC236}">
                <a16:creationId xmlns:a16="http://schemas.microsoft.com/office/drawing/2014/main" id="{7FCAE485-E2E2-4E05-A68D-5EFD9A699619}"/>
              </a:ext>
            </a:extLst>
          </p:cNvPr>
          <p:cNvSpPr/>
          <p:nvPr/>
        </p:nvSpPr>
        <p:spPr>
          <a:xfrm>
            <a:off x="2259000" y="714894"/>
            <a:ext cx="837915" cy="360000"/>
          </a:xfrm>
          <a:prstGeom prst="roundRect">
            <a:avLst/>
          </a:prstGeom>
          <a:solidFill>
            <a:srgbClr val="BEE39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精神</a:t>
            </a:r>
          </a:p>
        </p:txBody>
      </p:sp>
      <p:sp>
        <p:nvSpPr>
          <p:cNvPr id="97" name="障害者種別4">
            <a:extLst>
              <a:ext uri="{FF2B5EF4-FFF2-40B4-BE49-F238E27FC236}">
                <a16:creationId xmlns:a16="http://schemas.microsoft.com/office/drawing/2014/main" id="{5B8A680B-4BF0-49B6-9C6D-5348F7CB34E7}"/>
              </a:ext>
            </a:extLst>
          </p:cNvPr>
          <p:cNvSpPr/>
          <p:nvPr/>
        </p:nvSpPr>
        <p:spPr>
          <a:xfrm>
            <a:off x="3159000" y="714893"/>
            <a:ext cx="837915" cy="360000"/>
          </a:xfrm>
          <a:prstGeom prst="roundRect">
            <a:avLst/>
          </a:prstGeom>
          <a:solidFill>
            <a:srgbClr val="BEE39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難病</a:t>
            </a:r>
          </a:p>
        </p:txBody>
      </p:sp>
      <p:sp>
        <p:nvSpPr>
          <p:cNvPr id="98" name="障害者種別5">
            <a:extLst>
              <a:ext uri="{FF2B5EF4-FFF2-40B4-BE49-F238E27FC236}">
                <a16:creationId xmlns:a16="http://schemas.microsoft.com/office/drawing/2014/main" id="{52BE3775-C803-4966-99AA-0C7E31F807F3}"/>
              </a:ext>
            </a:extLst>
          </p:cNvPr>
          <p:cNvSpPr/>
          <p:nvPr/>
        </p:nvSpPr>
        <p:spPr>
          <a:xfrm>
            <a:off x="4059000" y="714893"/>
            <a:ext cx="837915" cy="360000"/>
          </a:xfrm>
          <a:prstGeom prst="roundRect">
            <a:avLst/>
          </a:prstGeom>
          <a:solidFill>
            <a:srgbClr val="BEE39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その他</a:t>
            </a:r>
          </a:p>
        </p:txBody>
      </p:sp>
      <p:sp>
        <p:nvSpPr>
          <p:cNvPr id="99" name="給食アイコン(枠)">
            <a:extLst>
              <a:ext uri="{FF2B5EF4-FFF2-40B4-BE49-F238E27FC236}">
                <a16:creationId xmlns:a16="http://schemas.microsoft.com/office/drawing/2014/main" id="{E24E9A62-3CCA-434F-AF9E-6DF840EE63CE}"/>
              </a:ext>
            </a:extLst>
          </p:cNvPr>
          <p:cNvSpPr/>
          <p:nvPr/>
        </p:nvSpPr>
        <p:spPr>
          <a:xfrm>
            <a:off x="4176193" y="1115000"/>
            <a:ext cx="435183" cy="3746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0" name="送迎範囲アイコン(枠)">
            <a:extLst>
              <a:ext uri="{FF2B5EF4-FFF2-40B4-BE49-F238E27FC236}">
                <a16:creationId xmlns:a16="http://schemas.microsoft.com/office/drawing/2014/main" id="{61CF5D1B-31ED-4829-BCC6-A24FCD59A372}"/>
              </a:ext>
            </a:extLst>
          </p:cNvPr>
          <p:cNvSpPr/>
          <p:nvPr/>
        </p:nvSpPr>
        <p:spPr>
          <a:xfrm>
            <a:off x="5108817" y="1115324"/>
            <a:ext cx="435183" cy="3746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85" name="給食アイコン" descr="アイコン&#10;&#10;自動的に生成された説明">
            <a:extLst>
              <a:ext uri="{FF2B5EF4-FFF2-40B4-BE49-F238E27FC236}">
                <a16:creationId xmlns:a16="http://schemas.microsoft.com/office/drawing/2014/main" id="{AE7734AF-1C21-436D-99A1-1338BB5CB850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3753" y="1173627"/>
            <a:ext cx="260064" cy="272859"/>
          </a:xfrm>
          <a:prstGeom prst="rect">
            <a:avLst/>
          </a:prstGeom>
        </p:spPr>
      </p:pic>
      <p:pic>
        <p:nvPicPr>
          <p:cNvPr id="86" name="医療アイコン" descr="アイコン&#10;&#10;自動的に生成された説明">
            <a:extLst>
              <a:ext uri="{FF2B5EF4-FFF2-40B4-BE49-F238E27FC236}">
                <a16:creationId xmlns:a16="http://schemas.microsoft.com/office/drawing/2014/main" id="{C42A8F9F-A712-46AA-90AF-1E764A81BAE2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00" y="1163079"/>
            <a:ext cx="288000" cy="293957"/>
          </a:xfrm>
          <a:prstGeom prst="rect">
            <a:avLst/>
          </a:prstGeom>
        </p:spPr>
      </p:pic>
      <p:pic>
        <p:nvPicPr>
          <p:cNvPr id="106" name="送迎範囲アイコン(ラベル)" descr="アイコン&#10;&#10;自動的に生成された説明">
            <a:extLst>
              <a:ext uri="{FF2B5EF4-FFF2-40B4-BE49-F238E27FC236}">
                <a16:creationId xmlns:a16="http://schemas.microsoft.com/office/drawing/2014/main" id="{329EF96E-422E-4E59-900F-2A481EFC697F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000" y="1155224"/>
            <a:ext cx="295147" cy="309669"/>
          </a:xfrm>
          <a:prstGeom prst="rect">
            <a:avLst/>
          </a:prstGeom>
        </p:spPr>
      </p:pic>
      <p:sp>
        <p:nvSpPr>
          <p:cNvPr id="13" name="ページ">
            <a:extLst>
              <a:ext uri="{FF2B5EF4-FFF2-40B4-BE49-F238E27FC236}">
                <a16:creationId xmlns:a16="http://schemas.microsoft.com/office/drawing/2014/main" id="{6C79769A-7D3B-434F-8887-06F8FAF1B1A2}"/>
              </a:ext>
            </a:extLst>
          </p:cNvPr>
          <p:cNvSpPr txBox="1"/>
          <p:nvPr/>
        </p:nvSpPr>
        <p:spPr>
          <a:xfrm>
            <a:off x="3185266" y="9584380"/>
            <a:ext cx="50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１</a:t>
            </a:r>
          </a:p>
        </p:txBody>
      </p:sp>
      <p:sp>
        <p:nvSpPr>
          <p:cNvPr id="102" name="背表紙1">
            <a:extLst>
              <a:ext uri="{FF2B5EF4-FFF2-40B4-BE49-F238E27FC236}">
                <a16:creationId xmlns:a16="http://schemas.microsoft.com/office/drawing/2014/main" id="{42EB3E89-5C44-4C6F-B013-F015A00E0E6D}"/>
              </a:ext>
            </a:extLst>
          </p:cNvPr>
          <p:cNvSpPr/>
          <p:nvPr/>
        </p:nvSpPr>
        <p:spPr>
          <a:xfrm>
            <a:off x="6497196" y="105"/>
            <a:ext cx="360000" cy="972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内代町</a:t>
            </a:r>
          </a:p>
        </p:txBody>
      </p:sp>
      <p:sp>
        <p:nvSpPr>
          <p:cNvPr id="103" name="背表紙2">
            <a:extLst>
              <a:ext uri="{FF2B5EF4-FFF2-40B4-BE49-F238E27FC236}">
                <a16:creationId xmlns:a16="http://schemas.microsoft.com/office/drawing/2014/main" id="{2DDD06AA-F7CF-4F3D-82D9-AB30DC7D8309}"/>
              </a:ext>
            </a:extLst>
          </p:cNvPr>
          <p:cNvSpPr/>
          <p:nvPr/>
        </p:nvSpPr>
        <p:spPr>
          <a:xfrm>
            <a:off x="6497196" y="651000"/>
            <a:ext cx="360000" cy="972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片町</a:t>
            </a:r>
          </a:p>
        </p:txBody>
      </p:sp>
      <p:sp>
        <p:nvSpPr>
          <p:cNvPr id="104" name="背表紙3">
            <a:extLst>
              <a:ext uri="{FF2B5EF4-FFF2-40B4-BE49-F238E27FC236}">
                <a16:creationId xmlns:a16="http://schemas.microsoft.com/office/drawing/2014/main" id="{06747B42-F48B-439A-ADAA-FD4D59298724}"/>
              </a:ext>
            </a:extLst>
          </p:cNvPr>
          <p:cNvSpPr/>
          <p:nvPr/>
        </p:nvSpPr>
        <p:spPr>
          <a:xfrm>
            <a:off x="6497196" y="1301895"/>
            <a:ext cx="360000" cy="972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>
                <a:latin typeface="メイリオ" panose="020B0604030504040204" pitchFamily="50" charset="-128"/>
                <a:ea typeface="メイリオ" panose="020B0604030504040204" pitchFamily="50" charset="-128"/>
              </a:rPr>
              <a:t>毛馬町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5" name="背表紙4">
            <a:extLst>
              <a:ext uri="{FF2B5EF4-FFF2-40B4-BE49-F238E27FC236}">
                <a16:creationId xmlns:a16="http://schemas.microsoft.com/office/drawing/2014/main" id="{8F84F015-DAC7-4756-9F33-E082A96A6F20}"/>
              </a:ext>
            </a:extLst>
          </p:cNvPr>
          <p:cNvSpPr/>
          <p:nvPr/>
        </p:nvSpPr>
        <p:spPr>
          <a:xfrm>
            <a:off x="6497196" y="1952790"/>
            <a:ext cx="360000" cy="9720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>
                <a:latin typeface="メイリオ" panose="020B0604030504040204" pitchFamily="50" charset="-128"/>
                <a:ea typeface="メイリオ" panose="020B0604030504040204" pitchFamily="50" charset="-128"/>
              </a:rPr>
              <a:t>善源寺町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背表紙5">
            <a:extLst>
              <a:ext uri="{FF2B5EF4-FFF2-40B4-BE49-F238E27FC236}">
                <a16:creationId xmlns:a16="http://schemas.microsoft.com/office/drawing/2014/main" id="{062AEF2E-D26B-4DFD-877F-6A9EF3A56601}"/>
              </a:ext>
            </a:extLst>
          </p:cNvPr>
          <p:cNvSpPr/>
          <p:nvPr/>
        </p:nvSpPr>
        <p:spPr>
          <a:xfrm>
            <a:off x="6497196" y="2603685"/>
            <a:ext cx="360000" cy="972000"/>
          </a:xfrm>
          <a:prstGeom prst="round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>
                <a:latin typeface="メイリオ" panose="020B0604030504040204" pitchFamily="50" charset="-128"/>
                <a:ea typeface="メイリオ" panose="020B0604030504040204" pitchFamily="50" charset="-128"/>
              </a:rPr>
              <a:t>高倉町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8" name="背表紙6">
            <a:extLst>
              <a:ext uri="{FF2B5EF4-FFF2-40B4-BE49-F238E27FC236}">
                <a16:creationId xmlns:a16="http://schemas.microsoft.com/office/drawing/2014/main" id="{A29B5D61-D047-4512-8D5F-29AA504964C8}"/>
              </a:ext>
            </a:extLst>
          </p:cNvPr>
          <p:cNvSpPr/>
          <p:nvPr/>
        </p:nvSpPr>
        <p:spPr>
          <a:xfrm>
            <a:off x="6497196" y="3254580"/>
            <a:ext cx="360000" cy="972000"/>
          </a:xfrm>
          <a:prstGeom prst="roundRect">
            <a:avLst/>
          </a:prstGeom>
          <a:solidFill>
            <a:srgbClr val="07A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>
                <a:latin typeface="メイリオ" panose="020B0604030504040204" pitchFamily="50" charset="-128"/>
                <a:ea typeface="メイリオ" panose="020B0604030504040204" pitchFamily="50" charset="-128"/>
              </a:rPr>
              <a:t>大東町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9" name="背表紙7">
            <a:extLst>
              <a:ext uri="{FF2B5EF4-FFF2-40B4-BE49-F238E27FC236}">
                <a16:creationId xmlns:a16="http://schemas.microsoft.com/office/drawing/2014/main" id="{1053F25C-42C1-469C-A876-3CF9E5137D28}"/>
              </a:ext>
            </a:extLst>
          </p:cNvPr>
          <p:cNvSpPr/>
          <p:nvPr/>
        </p:nvSpPr>
        <p:spPr>
          <a:xfrm>
            <a:off x="6497196" y="3905475"/>
            <a:ext cx="360000" cy="972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>
                <a:latin typeface="メイリオ" panose="020B0604030504040204" pitchFamily="50" charset="-128"/>
                <a:ea typeface="メイリオ" panose="020B0604030504040204" pitchFamily="50" charset="-128"/>
              </a:rPr>
              <a:t>中野町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0" name="背表紙8">
            <a:extLst>
              <a:ext uri="{FF2B5EF4-FFF2-40B4-BE49-F238E27FC236}">
                <a16:creationId xmlns:a16="http://schemas.microsoft.com/office/drawing/2014/main" id="{375B9870-5CF1-4DB8-A31F-DC4A65E55426}"/>
              </a:ext>
            </a:extLst>
          </p:cNvPr>
          <p:cNvSpPr/>
          <p:nvPr/>
        </p:nvSpPr>
        <p:spPr>
          <a:xfrm>
            <a:off x="6497196" y="4556370"/>
            <a:ext cx="360000" cy="972000"/>
          </a:xfrm>
          <a:prstGeom prst="roundRect">
            <a:avLst/>
          </a:prstGeom>
          <a:solidFill>
            <a:srgbClr val="065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>
                <a:latin typeface="メイリオ" panose="020B0604030504040204" pitchFamily="50" charset="-128"/>
                <a:ea typeface="メイリオ" panose="020B0604030504040204" pitchFamily="50" charset="-128"/>
              </a:rPr>
              <a:t>東野田町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1" name="背表紙9">
            <a:extLst>
              <a:ext uri="{FF2B5EF4-FFF2-40B4-BE49-F238E27FC236}">
                <a16:creationId xmlns:a16="http://schemas.microsoft.com/office/drawing/2014/main" id="{DEE491C9-8149-42B4-A76C-DEC093D0E2F8}"/>
              </a:ext>
            </a:extLst>
          </p:cNvPr>
          <p:cNvSpPr/>
          <p:nvPr/>
        </p:nvSpPr>
        <p:spPr>
          <a:xfrm>
            <a:off x="6497196" y="5207265"/>
            <a:ext cx="360000" cy="972000"/>
          </a:xfrm>
          <a:prstGeom prst="roundRect">
            <a:avLst/>
          </a:prstGeom>
          <a:solidFill>
            <a:srgbClr val="011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>
                <a:latin typeface="メイリオ" panose="020B0604030504040204" pitchFamily="50" charset="-128"/>
                <a:ea typeface="メイリオ" panose="020B0604030504040204" pitchFamily="50" charset="-128"/>
              </a:rPr>
              <a:t>都島北通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2" name="背表紙10">
            <a:extLst>
              <a:ext uri="{FF2B5EF4-FFF2-40B4-BE49-F238E27FC236}">
                <a16:creationId xmlns:a16="http://schemas.microsoft.com/office/drawing/2014/main" id="{027E555A-E36D-4F11-BD53-D84BD03CFD9B}"/>
              </a:ext>
            </a:extLst>
          </p:cNvPr>
          <p:cNvSpPr/>
          <p:nvPr/>
        </p:nvSpPr>
        <p:spPr>
          <a:xfrm>
            <a:off x="6497196" y="5858160"/>
            <a:ext cx="360000" cy="972000"/>
          </a:xfrm>
          <a:prstGeom prst="roundRect">
            <a:avLst/>
          </a:prstGeom>
          <a:solidFill>
            <a:srgbClr val="851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>
                <a:latin typeface="メイリオ" panose="020B0604030504040204" pitchFamily="50" charset="-128"/>
                <a:ea typeface="メイリオ" panose="020B0604030504040204" pitchFamily="50" charset="-128"/>
              </a:rPr>
              <a:t>都島本通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" name="背表紙11">
            <a:extLst>
              <a:ext uri="{FF2B5EF4-FFF2-40B4-BE49-F238E27FC236}">
                <a16:creationId xmlns:a16="http://schemas.microsoft.com/office/drawing/2014/main" id="{76DD9AD0-4F21-4517-93BD-B06F23825BA1}"/>
              </a:ext>
            </a:extLst>
          </p:cNvPr>
          <p:cNvSpPr/>
          <p:nvPr/>
        </p:nvSpPr>
        <p:spPr>
          <a:xfrm>
            <a:off x="6497196" y="6509055"/>
            <a:ext cx="360000" cy="972000"/>
          </a:xfrm>
          <a:prstGeom prst="roundRect">
            <a:avLst/>
          </a:prstGeom>
          <a:solidFill>
            <a:srgbClr val="E20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>
                <a:latin typeface="メイリオ" panose="020B0604030504040204" pitchFamily="50" charset="-128"/>
                <a:ea typeface="メイリオ" panose="020B0604030504040204" pitchFamily="50" charset="-128"/>
              </a:rPr>
              <a:t>都島中通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6" name="背表紙12">
            <a:extLst>
              <a:ext uri="{FF2B5EF4-FFF2-40B4-BE49-F238E27FC236}">
                <a16:creationId xmlns:a16="http://schemas.microsoft.com/office/drawing/2014/main" id="{E82E5242-E330-44DA-B7C2-9CCBFF229236}"/>
              </a:ext>
            </a:extLst>
          </p:cNvPr>
          <p:cNvSpPr/>
          <p:nvPr/>
        </p:nvSpPr>
        <p:spPr>
          <a:xfrm>
            <a:off x="6497196" y="7159950"/>
            <a:ext cx="360000" cy="972000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>
                <a:latin typeface="メイリオ" panose="020B0604030504040204" pitchFamily="50" charset="-128"/>
                <a:ea typeface="メイリオ" panose="020B0604030504040204" pitchFamily="50" charset="-128"/>
              </a:rPr>
              <a:t>都島南通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7" name="背表紙13">
            <a:extLst>
              <a:ext uri="{FF2B5EF4-FFF2-40B4-BE49-F238E27FC236}">
                <a16:creationId xmlns:a16="http://schemas.microsoft.com/office/drawing/2014/main" id="{2B4250EB-F0AE-49D0-B627-F0046A109112}"/>
              </a:ext>
            </a:extLst>
          </p:cNvPr>
          <p:cNvSpPr/>
          <p:nvPr/>
        </p:nvSpPr>
        <p:spPr>
          <a:xfrm>
            <a:off x="6497196" y="7810847"/>
            <a:ext cx="360000" cy="972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>
                <a:latin typeface="メイリオ" panose="020B0604030504040204" pitchFamily="50" charset="-128"/>
                <a:ea typeface="メイリオ" panose="020B0604030504040204" pitchFamily="50" charset="-128"/>
              </a:rPr>
              <a:t>御幸町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927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障害者種別影">
            <a:extLst>
              <a:ext uri="{FF2B5EF4-FFF2-40B4-BE49-F238E27FC236}">
                <a16:creationId xmlns:a16="http://schemas.microsoft.com/office/drawing/2014/main" id="{1AB33380-78F8-43AB-A02F-EBEBB4180429}"/>
              </a:ext>
            </a:extLst>
          </p:cNvPr>
          <p:cNvSpPr/>
          <p:nvPr/>
        </p:nvSpPr>
        <p:spPr>
          <a:xfrm>
            <a:off x="1297721" y="714893"/>
            <a:ext cx="837915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2" name="障害者種別影">
            <a:extLst>
              <a:ext uri="{FF2B5EF4-FFF2-40B4-BE49-F238E27FC236}">
                <a16:creationId xmlns:a16="http://schemas.microsoft.com/office/drawing/2014/main" id="{AC1FAD87-AAB0-4A28-AEE1-B2E1867FF3F6}"/>
              </a:ext>
            </a:extLst>
          </p:cNvPr>
          <p:cNvSpPr/>
          <p:nvPr/>
        </p:nvSpPr>
        <p:spPr>
          <a:xfrm>
            <a:off x="2202825" y="714893"/>
            <a:ext cx="837915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0" name="障害者種別影">
            <a:extLst>
              <a:ext uri="{FF2B5EF4-FFF2-40B4-BE49-F238E27FC236}">
                <a16:creationId xmlns:a16="http://schemas.microsoft.com/office/drawing/2014/main" id="{78BB8975-D755-468D-AA10-A1A56F572E1D}"/>
              </a:ext>
            </a:extLst>
          </p:cNvPr>
          <p:cNvSpPr/>
          <p:nvPr/>
        </p:nvSpPr>
        <p:spPr>
          <a:xfrm>
            <a:off x="3103324" y="714893"/>
            <a:ext cx="837915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9" name="障害者種別影">
            <a:extLst>
              <a:ext uri="{FF2B5EF4-FFF2-40B4-BE49-F238E27FC236}">
                <a16:creationId xmlns:a16="http://schemas.microsoft.com/office/drawing/2014/main" id="{4ED9B5A1-469E-4B88-82F6-7B2161237E01}"/>
              </a:ext>
            </a:extLst>
          </p:cNvPr>
          <p:cNvSpPr/>
          <p:nvPr/>
        </p:nvSpPr>
        <p:spPr>
          <a:xfrm>
            <a:off x="4010206" y="714893"/>
            <a:ext cx="837915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2" name="事業所種別影">
            <a:extLst>
              <a:ext uri="{FF2B5EF4-FFF2-40B4-BE49-F238E27FC236}">
                <a16:creationId xmlns:a16="http://schemas.microsoft.com/office/drawing/2014/main" id="{4535CF87-202A-49A5-B088-FD410904A989}"/>
              </a:ext>
            </a:extLst>
          </p:cNvPr>
          <p:cNvSpPr/>
          <p:nvPr/>
        </p:nvSpPr>
        <p:spPr>
          <a:xfrm>
            <a:off x="4012441" y="1124082"/>
            <a:ext cx="837915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1" name="事業所種別影">
            <a:extLst>
              <a:ext uri="{FF2B5EF4-FFF2-40B4-BE49-F238E27FC236}">
                <a16:creationId xmlns:a16="http://schemas.microsoft.com/office/drawing/2014/main" id="{ACC6F065-7C00-4835-9498-186DBA37486D}"/>
              </a:ext>
            </a:extLst>
          </p:cNvPr>
          <p:cNvSpPr/>
          <p:nvPr/>
        </p:nvSpPr>
        <p:spPr>
          <a:xfrm>
            <a:off x="3103325" y="1124082"/>
            <a:ext cx="837915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7" name="事業所種別影">
            <a:extLst>
              <a:ext uri="{FF2B5EF4-FFF2-40B4-BE49-F238E27FC236}">
                <a16:creationId xmlns:a16="http://schemas.microsoft.com/office/drawing/2014/main" id="{4AE3D4E2-A9E4-42C3-A924-E4F919A7C080}"/>
              </a:ext>
            </a:extLst>
          </p:cNvPr>
          <p:cNvSpPr/>
          <p:nvPr/>
        </p:nvSpPr>
        <p:spPr>
          <a:xfrm>
            <a:off x="2198251" y="1124082"/>
            <a:ext cx="837915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8" name="事業所種別影">
            <a:extLst>
              <a:ext uri="{FF2B5EF4-FFF2-40B4-BE49-F238E27FC236}">
                <a16:creationId xmlns:a16="http://schemas.microsoft.com/office/drawing/2014/main" id="{7ED9A973-FD4A-41EC-BE36-47E2D6590FFD}"/>
              </a:ext>
            </a:extLst>
          </p:cNvPr>
          <p:cNvSpPr/>
          <p:nvPr/>
        </p:nvSpPr>
        <p:spPr>
          <a:xfrm>
            <a:off x="1293336" y="1124082"/>
            <a:ext cx="837915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3" name="障害者種別影">
            <a:extLst>
              <a:ext uri="{FF2B5EF4-FFF2-40B4-BE49-F238E27FC236}">
                <a16:creationId xmlns:a16="http://schemas.microsoft.com/office/drawing/2014/main" id="{593DF687-34F1-4ED7-819F-B5253E33A102}"/>
              </a:ext>
            </a:extLst>
          </p:cNvPr>
          <p:cNvSpPr/>
          <p:nvPr/>
        </p:nvSpPr>
        <p:spPr>
          <a:xfrm>
            <a:off x="4916925" y="714893"/>
            <a:ext cx="837915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3" name="四角形: 角を丸くする 112">
            <a:extLst>
              <a:ext uri="{FF2B5EF4-FFF2-40B4-BE49-F238E27FC236}">
                <a16:creationId xmlns:a16="http://schemas.microsoft.com/office/drawing/2014/main" id="{10A35516-0935-4704-87F8-ABB4805AE676}"/>
              </a:ext>
            </a:extLst>
          </p:cNvPr>
          <p:cNvSpPr/>
          <p:nvPr/>
        </p:nvSpPr>
        <p:spPr>
          <a:xfrm>
            <a:off x="437909" y="4570585"/>
            <a:ext cx="6006091" cy="535124"/>
          </a:xfrm>
          <a:prstGeom prst="roundRect">
            <a:avLst/>
          </a:prstGeom>
          <a:solidFill>
            <a:srgbClr val="F3C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9" name="図 68" descr="アイコン&#10;&#10;自動的に生成された説明">
            <a:extLst>
              <a:ext uri="{FF2B5EF4-FFF2-40B4-BE49-F238E27FC236}">
                <a16:creationId xmlns:a16="http://schemas.microsoft.com/office/drawing/2014/main" id="{8ED27539-CF60-495A-9B07-44B47640F9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38" y="8297203"/>
            <a:ext cx="675000" cy="677349"/>
          </a:xfrm>
          <a:prstGeom prst="rect">
            <a:avLst/>
          </a:prstGeom>
        </p:spPr>
      </p:pic>
      <p:pic>
        <p:nvPicPr>
          <p:cNvPr id="70" name="図 69" descr="アイコン&#10;&#10;自動的に生成された説明">
            <a:extLst>
              <a:ext uri="{FF2B5EF4-FFF2-40B4-BE49-F238E27FC236}">
                <a16:creationId xmlns:a16="http://schemas.microsoft.com/office/drawing/2014/main" id="{9AF685FE-6D46-41FB-A81F-AAAC9DACFCC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240" y="8119939"/>
            <a:ext cx="675000" cy="677349"/>
          </a:xfrm>
          <a:prstGeom prst="rect">
            <a:avLst/>
          </a:prstGeom>
        </p:spPr>
      </p:pic>
      <p:pic>
        <p:nvPicPr>
          <p:cNvPr id="71" name="図 70" descr="アイコン&#10;&#10;自動的に生成された説明">
            <a:extLst>
              <a:ext uri="{FF2B5EF4-FFF2-40B4-BE49-F238E27FC236}">
                <a16:creationId xmlns:a16="http://schemas.microsoft.com/office/drawing/2014/main" id="{84F2870A-4674-421D-A8AE-F2BB2B4180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069" y="9101103"/>
            <a:ext cx="675000" cy="677349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1CFDB8F-01E3-4949-A9D7-A8CCDD7CA4DD}"/>
              </a:ext>
            </a:extLst>
          </p:cNvPr>
          <p:cNvSpPr/>
          <p:nvPr/>
        </p:nvSpPr>
        <p:spPr>
          <a:xfrm>
            <a:off x="437909" y="107795"/>
            <a:ext cx="5968738" cy="488458"/>
          </a:xfrm>
          <a:prstGeom prst="roundRect">
            <a:avLst/>
          </a:prstGeom>
          <a:solidFill>
            <a:srgbClr val="F3C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事業所名">
            <a:extLst>
              <a:ext uri="{FF2B5EF4-FFF2-40B4-BE49-F238E27FC236}">
                <a16:creationId xmlns:a16="http://schemas.microsoft.com/office/drawing/2014/main" id="{5237A961-EC31-4651-8393-047EE0A9237B}"/>
              </a:ext>
            </a:extLst>
          </p:cNvPr>
          <p:cNvSpPr txBox="1"/>
          <p:nvPr/>
        </p:nvSpPr>
        <p:spPr>
          <a:xfrm>
            <a:off x="515587" y="154147"/>
            <a:ext cx="5841135" cy="441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60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ワークセンター</a:t>
            </a:r>
            <a:r>
              <a:rPr lang="en-US" altLang="ja-JP" sz="160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JIN</a:t>
            </a:r>
            <a:endParaRPr lang="ja-JP" altLang="en-US" sz="1600" i="0" dirty="0"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2" name="画像1">
            <a:extLst>
              <a:ext uri="{FF2B5EF4-FFF2-40B4-BE49-F238E27FC236}">
                <a16:creationId xmlns:a16="http://schemas.microsoft.com/office/drawing/2014/main" id="{666BD88F-40B2-451F-AF2A-D5741C3D0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335" y="1705204"/>
            <a:ext cx="3463111" cy="26280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8" name="一言メッセージ">
            <a:extLst>
              <a:ext uri="{FF2B5EF4-FFF2-40B4-BE49-F238E27FC236}">
                <a16:creationId xmlns:a16="http://schemas.microsoft.com/office/drawing/2014/main" id="{BE75D312-E5D9-4419-A840-A0562139E644}"/>
              </a:ext>
            </a:extLst>
          </p:cNvPr>
          <p:cNvSpPr txBox="1"/>
          <p:nvPr/>
        </p:nvSpPr>
        <p:spPr>
          <a:xfrm>
            <a:off x="374621" y="2118674"/>
            <a:ext cx="23793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ワークセンター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JIN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では、カフェと内職の仕事がある就労継続Ｂ型になります。
楽しく働きたい方や生活リズムを整えたい方が多く、個人のリズムに合わせた通所が可能です。
体験利用、見学は平日であれば、随時受け付けておりますので、お気軽にお尋ねください。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E5062B52-60B2-49B3-988F-8DBAD28B3EAF}"/>
              </a:ext>
            </a:extLst>
          </p:cNvPr>
          <p:cNvSpPr/>
          <p:nvPr/>
        </p:nvSpPr>
        <p:spPr>
          <a:xfrm>
            <a:off x="437909" y="7222191"/>
            <a:ext cx="6006091" cy="535124"/>
          </a:xfrm>
          <a:prstGeom prst="roundRect">
            <a:avLst/>
          </a:prstGeom>
          <a:solidFill>
            <a:srgbClr val="F3C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活動タイトル">
            <a:extLst>
              <a:ext uri="{FF2B5EF4-FFF2-40B4-BE49-F238E27FC236}">
                <a16:creationId xmlns:a16="http://schemas.microsoft.com/office/drawing/2014/main" id="{EDEE3E4F-AF36-4733-9D5C-BEF74A10B3FD}"/>
              </a:ext>
            </a:extLst>
          </p:cNvPr>
          <p:cNvSpPr txBox="1"/>
          <p:nvPr/>
        </p:nvSpPr>
        <p:spPr>
          <a:xfrm>
            <a:off x="1204668" y="4633866"/>
            <a:ext cx="4611163" cy="46166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ja-JP" altLang="en-US" sz="160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楽しく働くことで毎日の安定を目指します！</a:t>
            </a:r>
          </a:p>
        </p:txBody>
      </p:sp>
      <p:sp>
        <p:nvSpPr>
          <p:cNvPr id="30" name="活動内容">
            <a:extLst>
              <a:ext uri="{FF2B5EF4-FFF2-40B4-BE49-F238E27FC236}">
                <a16:creationId xmlns:a16="http://schemas.microsoft.com/office/drawing/2014/main" id="{0ADE485E-AA5A-41A0-810F-B7BEB8F93F7C}"/>
              </a:ext>
            </a:extLst>
          </p:cNvPr>
          <p:cNvSpPr txBox="1">
            <a:spLocks noChangeAspect="1"/>
          </p:cNvSpPr>
          <p:nvPr/>
        </p:nvSpPr>
        <p:spPr>
          <a:xfrm>
            <a:off x="2920395" y="5268000"/>
            <a:ext cx="35686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階では、スパイスカレーを中心としたカフェを運営しております。２階では、内職が中心の仕事になります。内職の種類は、簡単な梱包の仕事、軽量、裁縫、ＰＣデータ入力等内職の種類は多くあります。また、仕事だけではなく、イベントに参加して販売の仕事をしたり、社会見学や旅行に行く事もあります。
仕事だけではなく、遊ぶことも大切にしております。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事業所名2">
            <a:extLst>
              <a:ext uri="{FF2B5EF4-FFF2-40B4-BE49-F238E27FC236}">
                <a16:creationId xmlns:a16="http://schemas.microsoft.com/office/drawing/2014/main" id="{86075E94-8568-4EB6-B79F-A34998001CC2}"/>
              </a:ext>
            </a:extLst>
          </p:cNvPr>
          <p:cNvSpPr txBox="1"/>
          <p:nvPr/>
        </p:nvSpPr>
        <p:spPr>
          <a:xfrm>
            <a:off x="695757" y="7968000"/>
            <a:ext cx="25420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ワークセンター</a:t>
            </a:r>
            <a:r>
              <a:rPr lang="en-US" altLang="ja-JP" sz="90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JIN</a:t>
            </a:r>
            <a:endParaRPr lang="ja-JP" altLang="en-US" sz="900" i="0" dirty="0"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郵便番号">
            <a:extLst>
              <a:ext uri="{FF2B5EF4-FFF2-40B4-BE49-F238E27FC236}">
                <a16:creationId xmlns:a16="http://schemas.microsoft.com/office/drawing/2014/main" id="{992EDA51-1E48-4167-BF6A-62327C45A1CE}"/>
              </a:ext>
            </a:extLst>
          </p:cNvPr>
          <p:cNvSpPr txBox="1"/>
          <p:nvPr/>
        </p:nvSpPr>
        <p:spPr>
          <a:xfrm>
            <a:off x="818999" y="8238000"/>
            <a:ext cx="840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b="0" i="0" dirty="0">
                <a:solidFill>
                  <a:srgbClr val="202124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534-0021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8" name="事業所名アイコン" descr="アイコン&#10;&#10;自動的に生成された説明">
            <a:extLst>
              <a:ext uri="{FF2B5EF4-FFF2-40B4-BE49-F238E27FC236}">
                <a16:creationId xmlns:a16="http://schemas.microsoft.com/office/drawing/2014/main" id="{D4CC66AE-1EAC-4822-9074-8B3965678299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89" y="7968000"/>
            <a:ext cx="248149" cy="248362"/>
          </a:xfrm>
          <a:prstGeom prst="rect">
            <a:avLst/>
          </a:prstGeom>
        </p:spPr>
      </p:pic>
      <p:pic>
        <p:nvPicPr>
          <p:cNvPr id="19" name="電話番号アイコン" descr="アイコン&#10;&#10;自動的に生成された説明">
            <a:extLst>
              <a:ext uri="{FF2B5EF4-FFF2-40B4-BE49-F238E27FC236}">
                <a16:creationId xmlns:a16="http://schemas.microsoft.com/office/drawing/2014/main" id="{FC522D34-5187-4E3C-A752-63483EFDE204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356" y="8000780"/>
            <a:ext cx="164432" cy="164618"/>
          </a:xfrm>
          <a:prstGeom prst="rect">
            <a:avLst/>
          </a:prstGeom>
        </p:spPr>
      </p:pic>
      <p:pic>
        <p:nvPicPr>
          <p:cNvPr id="32" name="最寄り駅アイコン" descr="アイコン&#10;&#10;自動的に生成された説明">
            <a:extLst>
              <a:ext uri="{FF2B5EF4-FFF2-40B4-BE49-F238E27FC236}">
                <a16:creationId xmlns:a16="http://schemas.microsoft.com/office/drawing/2014/main" id="{6070374F-C579-48A7-8B2B-F9C604782562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98714" y="8617348"/>
            <a:ext cx="205716" cy="209178"/>
          </a:xfrm>
          <a:prstGeom prst="rect">
            <a:avLst/>
          </a:prstGeom>
        </p:spPr>
      </p:pic>
      <p:pic>
        <p:nvPicPr>
          <p:cNvPr id="37" name="メールアドレスアイコン" descr="アイコン&#10;&#10;自動的に生成された説明">
            <a:extLst>
              <a:ext uri="{FF2B5EF4-FFF2-40B4-BE49-F238E27FC236}">
                <a16:creationId xmlns:a16="http://schemas.microsoft.com/office/drawing/2014/main" id="{0071615D-C480-40CA-BA31-2E01613E4483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19356" y="8310275"/>
            <a:ext cx="164432" cy="164618"/>
          </a:xfrm>
          <a:prstGeom prst="rect">
            <a:avLst/>
          </a:prstGeom>
        </p:spPr>
      </p:pic>
      <p:pic>
        <p:nvPicPr>
          <p:cNvPr id="7" name="ＱRコード" descr="QR コード&#10;&#10;自動的に生成された説明">
            <a:extLst>
              <a:ext uri="{FF2B5EF4-FFF2-40B4-BE49-F238E27FC236}">
                <a16:creationId xmlns:a16="http://schemas.microsoft.com/office/drawing/2014/main" id="{E7CE9438-AA16-4532-A470-59E30E92DB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22" y="693518"/>
            <a:ext cx="864000" cy="864000"/>
          </a:xfrm>
          <a:prstGeom prst="rect">
            <a:avLst/>
          </a:prstGeom>
        </p:spPr>
      </p:pic>
      <p:pic>
        <p:nvPicPr>
          <p:cNvPr id="17" name="画像2" descr="人, テーブル, 女性, 木製 が含まれている画像&#10;&#10;自動的に生成された説明">
            <a:extLst>
              <a:ext uri="{FF2B5EF4-FFF2-40B4-BE49-F238E27FC236}">
                <a16:creationId xmlns:a16="http://schemas.microsoft.com/office/drawing/2014/main" id="{94B10889-FA4E-4073-9A57-532316EB4E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99" y="5312326"/>
            <a:ext cx="2454277" cy="1685264"/>
          </a:xfrm>
          <a:prstGeom prst="rect">
            <a:avLst/>
          </a:prstGeom>
        </p:spPr>
      </p:pic>
      <p:sp>
        <p:nvSpPr>
          <p:cNvPr id="4" name="建物名">
            <a:extLst>
              <a:ext uri="{FF2B5EF4-FFF2-40B4-BE49-F238E27FC236}">
                <a16:creationId xmlns:a16="http://schemas.microsoft.com/office/drawing/2014/main" id="{3D6CED62-58A8-4385-B9E1-AD241A53DC82}"/>
              </a:ext>
            </a:extLst>
          </p:cNvPr>
          <p:cNvSpPr txBox="1"/>
          <p:nvPr/>
        </p:nvSpPr>
        <p:spPr>
          <a:xfrm>
            <a:off x="695757" y="8599915"/>
            <a:ext cx="22950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パルハイツ</a:t>
            </a:r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1F2F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電話番号">
            <a:extLst>
              <a:ext uri="{FF2B5EF4-FFF2-40B4-BE49-F238E27FC236}">
                <a16:creationId xmlns:a16="http://schemas.microsoft.com/office/drawing/2014/main" id="{27C20BE0-BDB7-4960-B364-6BC41A91BC55}"/>
              </a:ext>
            </a:extLst>
          </p:cNvPr>
          <p:cNvSpPr txBox="1"/>
          <p:nvPr/>
        </p:nvSpPr>
        <p:spPr>
          <a:xfrm>
            <a:off x="3968999" y="7952284"/>
            <a:ext cx="1300079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06-6180-4751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メールアドレス">
            <a:extLst>
              <a:ext uri="{FF2B5EF4-FFF2-40B4-BE49-F238E27FC236}">
                <a16:creationId xmlns:a16="http://schemas.microsoft.com/office/drawing/2014/main" id="{315F7CDA-68C2-4107-90F7-021AF6FCC638}"/>
              </a:ext>
            </a:extLst>
          </p:cNvPr>
          <p:cNvSpPr txBox="1"/>
          <p:nvPr/>
        </p:nvSpPr>
        <p:spPr>
          <a:xfrm>
            <a:off x="3968999" y="8277168"/>
            <a:ext cx="2268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sinseikai111@gmail.com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最寄り駅">
            <a:extLst>
              <a:ext uri="{FF2B5EF4-FFF2-40B4-BE49-F238E27FC236}">
                <a16:creationId xmlns:a16="http://schemas.microsoft.com/office/drawing/2014/main" id="{26AF3CF6-4591-48B4-9551-A852D1C5D71A}"/>
              </a:ext>
            </a:extLst>
          </p:cNvPr>
          <p:cNvSpPr txBox="1"/>
          <p:nvPr/>
        </p:nvSpPr>
        <p:spPr>
          <a:xfrm>
            <a:off x="3969000" y="8598000"/>
            <a:ext cx="238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大阪メトロ谷町線「都島駅」１番出口より徒歩２分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住所">
            <a:extLst>
              <a:ext uri="{FF2B5EF4-FFF2-40B4-BE49-F238E27FC236}">
                <a16:creationId xmlns:a16="http://schemas.microsoft.com/office/drawing/2014/main" id="{3B007AAA-DF5D-40FA-A978-07934F14BFA6}"/>
              </a:ext>
            </a:extLst>
          </p:cNvPr>
          <p:cNvSpPr txBox="1"/>
          <p:nvPr/>
        </p:nvSpPr>
        <p:spPr>
          <a:xfrm>
            <a:off x="695757" y="8414083"/>
            <a:ext cx="26605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b="0" i="0" dirty="0">
                <a:solidFill>
                  <a:srgbClr val="202124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大阪市都島区都島本通</a:t>
            </a:r>
            <a:r>
              <a:rPr lang="en-US" altLang="zh-TW" sz="900" b="0" i="0" dirty="0">
                <a:solidFill>
                  <a:srgbClr val="202124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3-16-3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送迎範囲：(ラベル)">
            <a:extLst>
              <a:ext uri="{FF2B5EF4-FFF2-40B4-BE49-F238E27FC236}">
                <a16:creationId xmlns:a16="http://schemas.microsoft.com/office/drawing/2014/main" id="{3D17E1D1-63C8-422A-B129-28B77C406359}"/>
              </a:ext>
            </a:extLst>
          </p:cNvPr>
          <p:cNvSpPr txBox="1"/>
          <p:nvPr/>
        </p:nvSpPr>
        <p:spPr>
          <a:xfrm>
            <a:off x="3969000" y="9353668"/>
            <a:ext cx="776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送迎範囲：</a:t>
            </a:r>
          </a:p>
        </p:txBody>
      </p:sp>
      <p:pic>
        <p:nvPicPr>
          <p:cNvPr id="31" name="送迎範囲アイコン" descr="アイコン&#10;&#10;自動的に生成された説明">
            <a:extLst>
              <a:ext uri="{FF2B5EF4-FFF2-40B4-BE49-F238E27FC236}">
                <a16:creationId xmlns:a16="http://schemas.microsoft.com/office/drawing/2014/main" id="{62BB32B5-C157-4D29-A387-29786A3FFB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999" y="9338676"/>
            <a:ext cx="295147" cy="295147"/>
          </a:xfrm>
          <a:prstGeom prst="rect">
            <a:avLst/>
          </a:prstGeom>
        </p:spPr>
      </p:pic>
      <p:pic>
        <p:nvPicPr>
          <p:cNvPr id="23" name="サービス提供時刻アイコン" descr="アイコン&#10;&#10;自動的に生成された説明">
            <a:extLst>
              <a:ext uri="{FF2B5EF4-FFF2-40B4-BE49-F238E27FC236}">
                <a16:creationId xmlns:a16="http://schemas.microsoft.com/office/drawing/2014/main" id="{BC72032A-1FCC-4891-97DA-5A2032C92C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89" y="8868000"/>
            <a:ext cx="248362" cy="252474"/>
          </a:xfrm>
          <a:prstGeom prst="rect">
            <a:avLst/>
          </a:prstGeom>
        </p:spPr>
      </p:pic>
      <p:pic>
        <p:nvPicPr>
          <p:cNvPr id="26" name="開所日アイコン" descr="アイコン&#10;&#10;自動的に生成された説明">
            <a:extLst>
              <a:ext uri="{FF2B5EF4-FFF2-40B4-BE49-F238E27FC236}">
                <a16:creationId xmlns:a16="http://schemas.microsoft.com/office/drawing/2014/main" id="{0E41B778-0577-4AC9-A1BF-13CC1EBE01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89" y="9291238"/>
            <a:ext cx="248362" cy="271039"/>
          </a:xfrm>
          <a:prstGeom prst="rect">
            <a:avLst/>
          </a:prstGeom>
        </p:spPr>
      </p:pic>
      <p:sp>
        <p:nvSpPr>
          <p:cNvPr id="35" name="開所日：(ラベル)">
            <a:extLst>
              <a:ext uri="{FF2B5EF4-FFF2-40B4-BE49-F238E27FC236}">
                <a16:creationId xmlns:a16="http://schemas.microsoft.com/office/drawing/2014/main" id="{4AEF8C90-69D0-4554-82AD-EF76FA8CC7F0}"/>
              </a:ext>
            </a:extLst>
          </p:cNvPr>
          <p:cNvSpPr txBox="1"/>
          <p:nvPr/>
        </p:nvSpPr>
        <p:spPr>
          <a:xfrm>
            <a:off x="695757" y="9357168"/>
            <a:ext cx="652206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900" dirty="0">
                <a:solidFill>
                  <a:srgbClr val="1B224C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開所日</a:t>
            </a:r>
            <a:r>
              <a:rPr lang="ja-JP" altLang="en-US" sz="900" b="0" i="0" dirty="0">
                <a:solidFill>
                  <a:srgbClr val="1B224C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38" name="開始時刻">
            <a:extLst>
              <a:ext uri="{FF2B5EF4-FFF2-40B4-BE49-F238E27FC236}">
                <a16:creationId xmlns:a16="http://schemas.microsoft.com/office/drawing/2014/main" id="{7029FD5A-59E6-45C8-B95D-ED81A22C56BB}"/>
              </a:ext>
            </a:extLst>
          </p:cNvPr>
          <p:cNvSpPr txBox="1"/>
          <p:nvPr/>
        </p:nvSpPr>
        <p:spPr>
          <a:xfrm>
            <a:off x="1763999" y="8881086"/>
            <a:ext cx="675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00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サービス提供時間(ラベル)">
            <a:extLst>
              <a:ext uri="{FF2B5EF4-FFF2-40B4-BE49-F238E27FC236}">
                <a16:creationId xmlns:a16="http://schemas.microsoft.com/office/drawing/2014/main" id="{6A814D47-9805-4B45-A2FA-5E99B2FD8813}"/>
              </a:ext>
            </a:extLst>
          </p:cNvPr>
          <p:cNvSpPr txBox="1"/>
          <p:nvPr/>
        </p:nvSpPr>
        <p:spPr>
          <a:xfrm>
            <a:off x="695757" y="8881086"/>
            <a:ext cx="1236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サービス提供時間：</a:t>
            </a:r>
            <a:endParaRPr kumimoji="1" lang="ja-JP" altLang="en-US" sz="900" dirty="0"/>
          </a:p>
        </p:txBody>
      </p:sp>
      <p:sp>
        <p:nvSpPr>
          <p:cNvPr id="2" name="送迎範囲">
            <a:extLst>
              <a:ext uri="{FF2B5EF4-FFF2-40B4-BE49-F238E27FC236}">
                <a16:creationId xmlns:a16="http://schemas.microsoft.com/office/drawing/2014/main" id="{28706347-F6FC-40C9-96A6-453F91FF25E3}"/>
              </a:ext>
            </a:extLst>
          </p:cNvPr>
          <p:cNvSpPr txBox="1"/>
          <p:nvPr/>
        </p:nvSpPr>
        <p:spPr>
          <a:xfrm>
            <a:off x="4532909" y="9353668"/>
            <a:ext cx="1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都島区　旭区　内ああああああああああああ</a:t>
            </a:r>
          </a:p>
        </p:txBody>
      </p:sp>
      <p:sp>
        <p:nvSpPr>
          <p:cNvPr id="45" name="郵便番号(〒)">
            <a:extLst>
              <a:ext uri="{FF2B5EF4-FFF2-40B4-BE49-F238E27FC236}">
                <a16:creationId xmlns:a16="http://schemas.microsoft.com/office/drawing/2014/main" id="{6C2F6B4D-2651-483F-A68A-04984142EAF9}"/>
              </a:ext>
            </a:extLst>
          </p:cNvPr>
          <p:cNvSpPr txBox="1"/>
          <p:nvPr/>
        </p:nvSpPr>
        <p:spPr>
          <a:xfrm>
            <a:off x="695757" y="8238000"/>
            <a:ext cx="2473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〒</a:t>
            </a:r>
          </a:p>
        </p:txBody>
      </p:sp>
      <p:sp>
        <p:nvSpPr>
          <p:cNvPr id="46" name="終了時刻">
            <a:extLst>
              <a:ext uri="{FF2B5EF4-FFF2-40B4-BE49-F238E27FC236}">
                <a16:creationId xmlns:a16="http://schemas.microsoft.com/office/drawing/2014/main" id="{718ACC3F-43FB-4BC9-A903-3A1F7A80CFC4}"/>
              </a:ext>
            </a:extLst>
          </p:cNvPr>
          <p:cNvSpPr txBox="1"/>
          <p:nvPr/>
        </p:nvSpPr>
        <p:spPr>
          <a:xfrm>
            <a:off x="2438999" y="8881086"/>
            <a:ext cx="639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00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サービス提供時刻(~)">
            <a:extLst>
              <a:ext uri="{FF2B5EF4-FFF2-40B4-BE49-F238E27FC236}">
                <a16:creationId xmlns:a16="http://schemas.microsoft.com/office/drawing/2014/main" id="{9F2E8A4B-EE8A-4D93-9A1D-4BE320B1E4B3}"/>
              </a:ext>
            </a:extLst>
          </p:cNvPr>
          <p:cNvSpPr txBox="1"/>
          <p:nvPr/>
        </p:nvSpPr>
        <p:spPr>
          <a:xfrm>
            <a:off x="2260542" y="8904088"/>
            <a:ext cx="2745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3261AC5F-4B11-49C8-B464-7AAA9854B3DB}"/>
              </a:ext>
            </a:extLst>
          </p:cNvPr>
          <p:cNvSpPr/>
          <p:nvPr/>
        </p:nvSpPr>
        <p:spPr>
          <a:xfrm>
            <a:off x="418275" y="1623000"/>
            <a:ext cx="2335724" cy="374628"/>
          </a:xfrm>
          <a:prstGeom prst="roundRect">
            <a:avLst/>
          </a:prstGeom>
          <a:solidFill>
            <a:srgbClr val="F3C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&quot;お気軽にご相談ください&quot;">
            <a:extLst>
              <a:ext uri="{FF2B5EF4-FFF2-40B4-BE49-F238E27FC236}">
                <a16:creationId xmlns:a16="http://schemas.microsoft.com/office/drawing/2014/main" id="{A70F9776-F368-4244-ADC9-D833E601E63F}"/>
              </a:ext>
            </a:extLst>
          </p:cNvPr>
          <p:cNvSpPr txBox="1"/>
          <p:nvPr/>
        </p:nvSpPr>
        <p:spPr>
          <a:xfrm>
            <a:off x="555586" y="1683592"/>
            <a:ext cx="2061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☆お気軽にご相談下さい☆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例外時刻">
            <a:extLst>
              <a:ext uri="{FF2B5EF4-FFF2-40B4-BE49-F238E27FC236}">
                <a16:creationId xmlns:a16="http://schemas.microsoft.com/office/drawing/2014/main" id="{0A59B98E-8459-48E4-9C78-AFABB646EA50}"/>
              </a:ext>
            </a:extLst>
          </p:cNvPr>
          <p:cNvSpPr txBox="1"/>
          <p:nvPr/>
        </p:nvSpPr>
        <p:spPr>
          <a:xfrm>
            <a:off x="695757" y="9038453"/>
            <a:ext cx="1026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/>
              <a:t>＊例外時刻あり</a:t>
            </a:r>
          </a:p>
        </p:txBody>
      </p:sp>
      <p:sp>
        <p:nvSpPr>
          <p:cNvPr id="3" name="開所曜日">
            <a:extLst>
              <a:ext uri="{FF2B5EF4-FFF2-40B4-BE49-F238E27FC236}">
                <a16:creationId xmlns:a16="http://schemas.microsoft.com/office/drawing/2014/main" id="{4E42EBC4-10EE-4D79-B32B-C5724BA29CDF}"/>
              </a:ext>
            </a:extLst>
          </p:cNvPr>
          <p:cNvSpPr txBox="1"/>
          <p:nvPr/>
        </p:nvSpPr>
        <p:spPr>
          <a:xfrm>
            <a:off x="1313998" y="9357168"/>
            <a:ext cx="203355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 sz="900" dirty="0"/>
              <a:t>月</a:t>
            </a:r>
            <a:r>
              <a:rPr kumimoji="1" lang="en-US" altLang="ja-JP" sz="900" dirty="0"/>
              <a:t>, </a:t>
            </a:r>
            <a:r>
              <a:rPr kumimoji="1" lang="ja-JP" altLang="en-US" sz="900" dirty="0"/>
              <a:t>火</a:t>
            </a:r>
            <a:r>
              <a:rPr kumimoji="1" lang="en-US" altLang="ja-JP" sz="900" dirty="0"/>
              <a:t>, </a:t>
            </a:r>
            <a:r>
              <a:rPr kumimoji="1" lang="ja-JP" altLang="en-US" sz="900" dirty="0"/>
              <a:t>水</a:t>
            </a:r>
            <a:r>
              <a:rPr kumimoji="1" lang="en-US" altLang="ja-JP" sz="900" dirty="0"/>
              <a:t>, </a:t>
            </a:r>
            <a:r>
              <a:rPr kumimoji="1" lang="ja-JP" altLang="en-US" sz="900" dirty="0"/>
              <a:t>木</a:t>
            </a:r>
            <a:r>
              <a:rPr kumimoji="1" lang="en-US" altLang="ja-JP" sz="900" dirty="0"/>
              <a:t>, </a:t>
            </a:r>
            <a:r>
              <a:rPr kumimoji="1" lang="ja-JP" altLang="en-US" sz="900" dirty="0"/>
              <a:t>金</a:t>
            </a:r>
            <a:endParaRPr kumimoji="1" lang="en-US" altLang="ja-JP" sz="900" dirty="0"/>
          </a:p>
        </p:txBody>
      </p:sp>
      <p:sp>
        <p:nvSpPr>
          <p:cNvPr id="72" name="最寄り駅2">
            <a:extLst>
              <a:ext uri="{FF2B5EF4-FFF2-40B4-BE49-F238E27FC236}">
                <a16:creationId xmlns:a16="http://schemas.microsoft.com/office/drawing/2014/main" id="{9ACA126E-5535-4146-9029-3113FB5A2676}"/>
              </a:ext>
            </a:extLst>
          </p:cNvPr>
          <p:cNvSpPr txBox="1"/>
          <p:nvPr/>
        </p:nvSpPr>
        <p:spPr>
          <a:xfrm>
            <a:off x="3969000" y="8907168"/>
            <a:ext cx="238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大阪メトロ谷町線「都島駅」１番出口より徒歩２分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事業所種別1">
            <a:extLst>
              <a:ext uri="{FF2B5EF4-FFF2-40B4-BE49-F238E27FC236}">
                <a16:creationId xmlns:a16="http://schemas.microsoft.com/office/drawing/2014/main" id="{41CDE9F5-9861-4171-984A-C6B276BA0EA6}"/>
              </a:ext>
            </a:extLst>
          </p:cNvPr>
          <p:cNvSpPr/>
          <p:nvPr/>
        </p:nvSpPr>
        <p:spPr>
          <a:xfrm>
            <a:off x="1293336" y="1118423"/>
            <a:ext cx="837915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自立支援</a:t>
            </a:r>
          </a:p>
        </p:txBody>
      </p:sp>
      <p:sp>
        <p:nvSpPr>
          <p:cNvPr id="91" name="障害者種別1">
            <a:extLst>
              <a:ext uri="{FF2B5EF4-FFF2-40B4-BE49-F238E27FC236}">
                <a16:creationId xmlns:a16="http://schemas.microsoft.com/office/drawing/2014/main" id="{675EE195-8F12-4BDA-A95F-30F5CAC26EF1}"/>
              </a:ext>
            </a:extLst>
          </p:cNvPr>
          <p:cNvSpPr/>
          <p:nvPr/>
        </p:nvSpPr>
        <p:spPr>
          <a:xfrm>
            <a:off x="1293336" y="712248"/>
            <a:ext cx="837915" cy="360000"/>
          </a:xfrm>
          <a:prstGeom prst="roundRect">
            <a:avLst/>
          </a:prstGeom>
          <a:solidFill>
            <a:srgbClr val="BEE39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身体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D29AEB4-C258-46D2-8AC1-F55B2ACD2D75}"/>
              </a:ext>
            </a:extLst>
          </p:cNvPr>
          <p:cNvSpPr txBox="1"/>
          <p:nvPr/>
        </p:nvSpPr>
        <p:spPr>
          <a:xfrm>
            <a:off x="1920179" y="7328739"/>
            <a:ext cx="3021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事業所情報</a:t>
            </a:r>
          </a:p>
        </p:txBody>
      </p:sp>
      <p:sp>
        <p:nvSpPr>
          <p:cNvPr id="74" name="事業所種別2">
            <a:extLst>
              <a:ext uri="{FF2B5EF4-FFF2-40B4-BE49-F238E27FC236}">
                <a16:creationId xmlns:a16="http://schemas.microsoft.com/office/drawing/2014/main" id="{658CA123-A215-48B0-961F-613A5CCE618A}"/>
              </a:ext>
            </a:extLst>
          </p:cNvPr>
          <p:cNvSpPr/>
          <p:nvPr/>
        </p:nvSpPr>
        <p:spPr>
          <a:xfrm>
            <a:off x="2199235" y="1124082"/>
            <a:ext cx="837915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就労</a:t>
            </a:r>
            <a:r>
              <a:rPr kumimoji="1" lang="en-US" altLang="ja-JP" sz="12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</a:t>
            </a:r>
            <a:r>
              <a:rPr kumimoji="1" lang="ja-JP" altLang="en-US" sz="12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型</a:t>
            </a:r>
          </a:p>
        </p:txBody>
      </p:sp>
      <p:sp>
        <p:nvSpPr>
          <p:cNvPr id="83" name="事業所種別3">
            <a:extLst>
              <a:ext uri="{FF2B5EF4-FFF2-40B4-BE49-F238E27FC236}">
                <a16:creationId xmlns:a16="http://schemas.microsoft.com/office/drawing/2014/main" id="{D0C03496-B32A-4C04-8D59-54526DDA1B22}"/>
              </a:ext>
            </a:extLst>
          </p:cNvPr>
          <p:cNvSpPr/>
          <p:nvPr/>
        </p:nvSpPr>
        <p:spPr>
          <a:xfrm>
            <a:off x="3105133" y="1124082"/>
            <a:ext cx="837915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就労</a:t>
            </a:r>
            <a:r>
              <a:rPr kumimoji="1" lang="en-US" altLang="ja-JP" sz="12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</a:t>
            </a:r>
            <a:r>
              <a:rPr kumimoji="1" lang="ja-JP" altLang="en-US" sz="12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型</a:t>
            </a:r>
          </a:p>
        </p:txBody>
      </p:sp>
      <p:sp>
        <p:nvSpPr>
          <p:cNvPr id="84" name="事業所種別4">
            <a:extLst>
              <a:ext uri="{FF2B5EF4-FFF2-40B4-BE49-F238E27FC236}">
                <a16:creationId xmlns:a16="http://schemas.microsoft.com/office/drawing/2014/main" id="{B52BB947-0D75-488A-9235-6B42C1FE1068}"/>
              </a:ext>
            </a:extLst>
          </p:cNvPr>
          <p:cNvSpPr/>
          <p:nvPr/>
        </p:nvSpPr>
        <p:spPr>
          <a:xfrm>
            <a:off x="4011030" y="1124082"/>
            <a:ext cx="837915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生活介護</a:t>
            </a:r>
          </a:p>
        </p:txBody>
      </p:sp>
      <p:sp>
        <p:nvSpPr>
          <p:cNvPr id="76" name="医療アイコン(枠)">
            <a:extLst>
              <a:ext uri="{FF2B5EF4-FFF2-40B4-BE49-F238E27FC236}">
                <a16:creationId xmlns:a16="http://schemas.microsoft.com/office/drawing/2014/main" id="{42D9AE46-AB92-4491-896F-62CE32F2BEDF}"/>
              </a:ext>
            </a:extLst>
          </p:cNvPr>
          <p:cNvSpPr/>
          <p:nvPr/>
        </p:nvSpPr>
        <p:spPr>
          <a:xfrm>
            <a:off x="5478337" y="1115963"/>
            <a:ext cx="435183" cy="3746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8" name="障害者種別2">
            <a:extLst>
              <a:ext uri="{FF2B5EF4-FFF2-40B4-BE49-F238E27FC236}">
                <a16:creationId xmlns:a16="http://schemas.microsoft.com/office/drawing/2014/main" id="{BC86E126-B799-47C2-8E54-4D62AC37B5D3}"/>
              </a:ext>
            </a:extLst>
          </p:cNvPr>
          <p:cNvSpPr/>
          <p:nvPr/>
        </p:nvSpPr>
        <p:spPr>
          <a:xfrm>
            <a:off x="2198220" y="717749"/>
            <a:ext cx="837915" cy="360000"/>
          </a:xfrm>
          <a:prstGeom prst="roundRect">
            <a:avLst/>
          </a:prstGeom>
          <a:solidFill>
            <a:srgbClr val="BEE39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知的</a:t>
            </a:r>
          </a:p>
        </p:txBody>
      </p:sp>
      <p:sp>
        <p:nvSpPr>
          <p:cNvPr id="96" name="障害者種別3">
            <a:extLst>
              <a:ext uri="{FF2B5EF4-FFF2-40B4-BE49-F238E27FC236}">
                <a16:creationId xmlns:a16="http://schemas.microsoft.com/office/drawing/2014/main" id="{7FCAE485-E2E2-4E05-A68D-5EFD9A699619}"/>
              </a:ext>
            </a:extLst>
          </p:cNvPr>
          <p:cNvSpPr/>
          <p:nvPr/>
        </p:nvSpPr>
        <p:spPr>
          <a:xfrm>
            <a:off x="3099734" y="712248"/>
            <a:ext cx="837915" cy="360000"/>
          </a:xfrm>
          <a:prstGeom prst="roundRect">
            <a:avLst/>
          </a:prstGeom>
          <a:solidFill>
            <a:srgbClr val="BEE39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精神</a:t>
            </a:r>
          </a:p>
        </p:txBody>
      </p:sp>
      <p:sp>
        <p:nvSpPr>
          <p:cNvPr id="97" name="障害者種別4">
            <a:extLst>
              <a:ext uri="{FF2B5EF4-FFF2-40B4-BE49-F238E27FC236}">
                <a16:creationId xmlns:a16="http://schemas.microsoft.com/office/drawing/2014/main" id="{5B8A680B-4BF0-49B6-9C6D-5348F7CB34E7}"/>
              </a:ext>
            </a:extLst>
          </p:cNvPr>
          <p:cNvSpPr/>
          <p:nvPr/>
        </p:nvSpPr>
        <p:spPr>
          <a:xfrm>
            <a:off x="4010206" y="712248"/>
            <a:ext cx="837915" cy="360000"/>
          </a:xfrm>
          <a:prstGeom prst="roundRect">
            <a:avLst/>
          </a:prstGeom>
          <a:solidFill>
            <a:srgbClr val="BEE39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難病</a:t>
            </a:r>
          </a:p>
        </p:txBody>
      </p:sp>
      <p:sp>
        <p:nvSpPr>
          <p:cNvPr id="98" name="障害者種別5">
            <a:extLst>
              <a:ext uri="{FF2B5EF4-FFF2-40B4-BE49-F238E27FC236}">
                <a16:creationId xmlns:a16="http://schemas.microsoft.com/office/drawing/2014/main" id="{52BE3775-C803-4966-99AA-0C7E31F807F3}"/>
              </a:ext>
            </a:extLst>
          </p:cNvPr>
          <p:cNvSpPr/>
          <p:nvPr/>
        </p:nvSpPr>
        <p:spPr>
          <a:xfrm>
            <a:off x="4916925" y="706234"/>
            <a:ext cx="837915" cy="360000"/>
          </a:xfrm>
          <a:prstGeom prst="roundRect">
            <a:avLst/>
          </a:prstGeom>
          <a:solidFill>
            <a:srgbClr val="BEE39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その他</a:t>
            </a:r>
          </a:p>
        </p:txBody>
      </p:sp>
      <p:sp>
        <p:nvSpPr>
          <p:cNvPr id="99" name="給食アイコン(枠)">
            <a:extLst>
              <a:ext uri="{FF2B5EF4-FFF2-40B4-BE49-F238E27FC236}">
                <a16:creationId xmlns:a16="http://schemas.microsoft.com/office/drawing/2014/main" id="{E24E9A62-3CCA-434F-AF9E-6DF840EE63CE}"/>
              </a:ext>
            </a:extLst>
          </p:cNvPr>
          <p:cNvSpPr/>
          <p:nvPr/>
        </p:nvSpPr>
        <p:spPr>
          <a:xfrm>
            <a:off x="5010530" y="1115639"/>
            <a:ext cx="435183" cy="3746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0" name="送迎範囲アイコン(枠)">
            <a:extLst>
              <a:ext uri="{FF2B5EF4-FFF2-40B4-BE49-F238E27FC236}">
                <a16:creationId xmlns:a16="http://schemas.microsoft.com/office/drawing/2014/main" id="{61CF5D1B-31ED-4829-BCC6-A24FCD59A372}"/>
              </a:ext>
            </a:extLst>
          </p:cNvPr>
          <p:cNvSpPr/>
          <p:nvPr/>
        </p:nvSpPr>
        <p:spPr>
          <a:xfrm>
            <a:off x="5943154" y="1115963"/>
            <a:ext cx="435183" cy="3746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  <a:endParaRPr kumimoji="1" lang="ja-JP" altLang="en-US" sz="1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85" name="給食アイコン" descr="アイコン&#10;&#10;自動的に生成された説明">
            <a:extLst>
              <a:ext uri="{FF2B5EF4-FFF2-40B4-BE49-F238E27FC236}">
                <a16:creationId xmlns:a16="http://schemas.microsoft.com/office/drawing/2014/main" id="{AE7734AF-1C21-436D-99A1-1338BB5CB850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98090" y="1174266"/>
            <a:ext cx="260064" cy="272859"/>
          </a:xfrm>
          <a:prstGeom prst="rect">
            <a:avLst/>
          </a:prstGeom>
        </p:spPr>
      </p:pic>
      <p:pic>
        <p:nvPicPr>
          <p:cNvPr id="86" name="医療アイコン" descr="アイコン&#10;&#10;自動的に生成された説明">
            <a:extLst>
              <a:ext uri="{FF2B5EF4-FFF2-40B4-BE49-F238E27FC236}">
                <a16:creationId xmlns:a16="http://schemas.microsoft.com/office/drawing/2014/main" id="{C42A8F9F-A712-46AA-90AF-1E764A81BAE2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337" y="1163718"/>
            <a:ext cx="288000" cy="293957"/>
          </a:xfrm>
          <a:prstGeom prst="rect">
            <a:avLst/>
          </a:prstGeom>
        </p:spPr>
      </p:pic>
      <p:pic>
        <p:nvPicPr>
          <p:cNvPr id="106" name="送迎範囲アイコン(ラベル)" descr="アイコン&#10;&#10;自動的に生成された説明">
            <a:extLst>
              <a:ext uri="{FF2B5EF4-FFF2-40B4-BE49-F238E27FC236}">
                <a16:creationId xmlns:a16="http://schemas.microsoft.com/office/drawing/2014/main" id="{329EF96E-422E-4E59-900F-2A481EFC697F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337" y="1155863"/>
            <a:ext cx="295147" cy="309669"/>
          </a:xfrm>
          <a:prstGeom prst="rect">
            <a:avLst/>
          </a:prstGeom>
        </p:spPr>
      </p:pic>
      <p:sp>
        <p:nvSpPr>
          <p:cNvPr id="13" name="ページ">
            <a:extLst>
              <a:ext uri="{FF2B5EF4-FFF2-40B4-BE49-F238E27FC236}">
                <a16:creationId xmlns:a16="http://schemas.microsoft.com/office/drawing/2014/main" id="{6C79769A-7D3B-434F-8887-06F8FAF1B1A2}"/>
              </a:ext>
            </a:extLst>
          </p:cNvPr>
          <p:cNvSpPr txBox="1"/>
          <p:nvPr/>
        </p:nvSpPr>
        <p:spPr>
          <a:xfrm>
            <a:off x="3185266" y="9584380"/>
            <a:ext cx="50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２</a:t>
            </a:r>
          </a:p>
        </p:txBody>
      </p:sp>
      <p:sp>
        <p:nvSpPr>
          <p:cNvPr id="102" name="背表紙1">
            <a:extLst>
              <a:ext uri="{FF2B5EF4-FFF2-40B4-BE49-F238E27FC236}">
                <a16:creationId xmlns:a16="http://schemas.microsoft.com/office/drawing/2014/main" id="{42EB3E89-5C44-4C6F-B013-F015A00E0E6D}"/>
              </a:ext>
            </a:extLst>
          </p:cNvPr>
          <p:cNvSpPr/>
          <p:nvPr/>
        </p:nvSpPr>
        <p:spPr>
          <a:xfrm>
            <a:off x="4490" y="0"/>
            <a:ext cx="360000" cy="972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内代町</a:t>
            </a:r>
            <a:endParaRPr kumimoji="1" lang="en-US" altLang="ja-JP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" name="背表紙2">
            <a:extLst>
              <a:ext uri="{FF2B5EF4-FFF2-40B4-BE49-F238E27FC236}">
                <a16:creationId xmlns:a16="http://schemas.microsoft.com/office/drawing/2014/main" id="{2DDD06AA-F7CF-4F3D-82D9-AB30DC7D8309}"/>
              </a:ext>
            </a:extLst>
          </p:cNvPr>
          <p:cNvSpPr/>
          <p:nvPr/>
        </p:nvSpPr>
        <p:spPr>
          <a:xfrm>
            <a:off x="4490" y="650895"/>
            <a:ext cx="360000" cy="972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片町</a:t>
            </a:r>
          </a:p>
        </p:txBody>
      </p:sp>
      <p:sp>
        <p:nvSpPr>
          <p:cNvPr id="104" name="背表紙3">
            <a:extLst>
              <a:ext uri="{FF2B5EF4-FFF2-40B4-BE49-F238E27FC236}">
                <a16:creationId xmlns:a16="http://schemas.microsoft.com/office/drawing/2014/main" id="{06747B42-F48B-439A-ADAA-FD4D59298724}"/>
              </a:ext>
            </a:extLst>
          </p:cNvPr>
          <p:cNvSpPr/>
          <p:nvPr/>
        </p:nvSpPr>
        <p:spPr>
          <a:xfrm>
            <a:off x="4490" y="1301790"/>
            <a:ext cx="360000" cy="972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>
                <a:latin typeface="メイリオ" panose="020B0604030504040204" pitchFamily="50" charset="-128"/>
                <a:ea typeface="メイリオ" panose="020B0604030504040204" pitchFamily="50" charset="-128"/>
              </a:rPr>
              <a:t>毛馬町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5" name="背表紙4">
            <a:extLst>
              <a:ext uri="{FF2B5EF4-FFF2-40B4-BE49-F238E27FC236}">
                <a16:creationId xmlns:a16="http://schemas.microsoft.com/office/drawing/2014/main" id="{8F84F015-DAC7-4756-9F33-E082A96A6F20}"/>
              </a:ext>
            </a:extLst>
          </p:cNvPr>
          <p:cNvSpPr/>
          <p:nvPr/>
        </p:nvSpPr>
        <p:spPr>
          <a:xfrm>
            <a:off x="4490" y="1952685"/>
            <a:ext cx="360000" cy="9720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>
                <a:latin typeface="メイリオ" panose="020B0604030504040204" pitchFamily="50" charset="-128"/>
                <a:ea typeface="メイリオ" panose="020B0604030504040204" pitchFamily="50" charset="-128"/>
              </a:rPr>
              <a:t>善源寺町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背表紙5">
            <a:extLst>
              <a:ext uri="{FF2B5EF4-FFF2-40B4-BE49-F238E27FC236}">
                <a16:creationId xmlns:a16="http://schemas.microsoft.com/office/drawing/2014/main" id="{062AEF2E-D26B-4DFD-877F-6A9EF3A56601}"/>
              </a:ext>
            </a:extLst>
          </p:cNvPr>
          <p:cNvSpPr/>
          <p:nvPr/>
        </p:nvSpPr>
        <p:spPr>
          <a:xfrm>
            <a:off x="4490" y="2603580"/>
            <a:ext cx="360000" cy="972000"/>
          </a:xfrm>
          <a:prstGeom prst="round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>
                <a:latin typeface="メイリオ" panose="020B0604030504040204" pitchFamily="50" charset="-128"/>
                <a:ea typeface="メイリオ" panose="020B0604030504040204" pitchFamily="50" charset="-128"/>
              </a:rPr>
              <a:t>高倉町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8" name="背表紙6">
            <a:extLst>
              <a:ext uri="{FF2B5EF4-FFF2-40B4-BE49-F238E27FC236}">
                <a16:creationId xmlns:a16="http://schemas.microsoft.com/office/drawing/2014/main" id="{A29B5D61-D047-4512-8D5F-29AA504964C8}"/>
              </a:ext>
            </a:extLst>
          </p:cNvPr>
          <p:cNvSpPr/>
          <p:nvPr/>
        </p:nvSpPr>
        <p:spPr>
          <a:xfrm>
            <a:off x="4490" y="3254475"/>
            <a:ext cx="360000" cy="972000"/>
          </a:xfrm>
          <a:prstGeom prst="roundRect">
            <a:avLst/>
          </a:prstGeom>
          <a:solidFill>
            <a:srgbClr val="07A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>
                <a:latin typeface="メイリオ" panose="020B0604030504040204" pitchFamily="50" charset="-128"/>
                <a:ea typeface="メイリオ" panose="020B0604030504040204" pitchFamily="50" charset="-128"/>
              </a:rPr>
              <a:t>大東町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9" name="背表紙7">
            <a:extLst>
              <a:ext uri="{FF2B5EF4-FFF2-40B4-BE49-F238E27FC236}">
                <a16:creationId xmlns:a16="http://schemas.microsoft.com/office/drawing/2014/main" id="{1053F25C-42C1-469C-A876-3CF9E5137D28}"/>
              </a:ext>
            </a:extLst>
          </p:cNvPr>
          <p:cNvSpPr/>
          <p:nvPr/>
        </p:nvSpPr>
        <p:spPr>
          <a:xfrm>
            <a:off x="4490" y="3905370"/>
            <a:ext cx="360000" cy="972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>
                <a:latin typeface="メイリオ" panose="020B0604030504040204" pitchFamily="50" charset="-128"/>
                <a:ea typeface="メイリオ" panose="020B0604030504040204" pitchFamily="50" charset="-128"/>
              </a:rPr>
              <a:t>中野町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0" name="背表紙8">
            <a:extLst>
              <a:ext uri="{FF2B5EF4-FFF2-40B4-BE49-F238E27FC236}">
                <a16:creationId xmlns:a16="http://schemas.microsoft.com/office/drawing/2014/main" id="{375B9870-5CF1-4DB8-A31F-DC4A65E55426}"/>
              </a:ext>
            </a:extLst>
          </p:cNvPr>
          <p:cNvSpPr/>
          <p:nvPr/>
        </p:nvSpPr>
        <p:spPr>
          <a:xfrm>
            <a:off x="4490" y="4556265"/>
            <a:ext cx="360000" cy="972000"/>
          </a:xfrm>
          <a:prstGeom prst="roundRect">
            <a:avLst/>
          </a:prstGeom>
          <a:solidFill>
            <a:srgbClr val="065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>
                <a:latin typeface="メイリオ" panose="020B0604030504040204" pitchFamily="50" charset="-128"/>
                <a:ea typeface="メイリオ" panose="020B0604030504040204" pitchFamily="50" charset="-128"/>
              </a:rPr>
              <a:t>東野田町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1" name="背表紙9">
            <a:extLst>
              <a:ext uri="{FF2B5EF4-FFF2-40B4-BE49-F238E27FC236}">
                <a16:creationId xmlns:a16="http://schemas.microsoft.com/office/drawing/2014/main" id="{DEE491C9-8149-42B4-A76C-DEC093D0E2F8}"/>
              </a:ext>
            </a:extLst>
          </p:cNvPr>
          <p:cNvSpPr/>
          <p:nvPr/>
        </p:nvSpPr>
        <p:spPr>
          <a:xfrm>
            <a:off x="4490" y="5207160"/>
            <a:ext cx="360000" cy="972000"/>
          </a:xfrm>
          <a:prstGeom prst="roundRect">
            <a:avLst/>
          </a:prstGeom>
          <a:solidFill>
            <a:srgbClr val="011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>
                <a:latin typeface="メイリオ" panose="020B0604030504040204" pitchFamily="50" charset="-128"/>
                <a:ea typeface="メイリオ" panose="020B0604030504040204" pitchFamily="50" charset="-128"/>
              </a:rPr>
              <a:t>都島北通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2" name="背表紙10">
            <a:extLst>
              <a:ext uri="{FF2B5EF4-FFF2-40B4-BE49-F238E27FC236}">
                <a16:creationId xmlns:a16="http://schemas.microsoft.com/office/drawing/2014/main" id="{027E555A-E36D-4F11-BD53-D84BD03CFD9B}"/>
              </a:ext>
            </a:extLst>
          </p:cNvPr>
          <p:cNvSpPr/>
          <p:nvPr/>
        </p:nvSpPr>
        <p:spPr>
          <a:xfrm>
            <a:off x="4490" y="5858055"/>
            <a:ext cx="360000" cy="972000"/>
          </a:xfrm>
          <a:prstGeom prst="roundRect">
            <a:avLst/>
          </a:prstGeom>
          <a:solidFill>
            <a:srgbClr val="851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>
                <a:latin typeface="メイリオ" panose="020B0604030504040204" pitchFamily="50" charset="-128"/>
                <a:ea typeface="メイリオ" panose="020B0604030504040204" pitchFamily="50" charset="-128"/>
              </a:rPr>
              <a:t>都島本通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" name="背表紙11">
            <a:extLst>
              <a:ext uri="{FF2B5EF4-FFF2-40B4-BE49-F238E27FC236}">
                <a16:creationId xmlns:a16="http://schemas.microsoft.com/office/drawing/2014/main" id="{76DD9AD0-4F21-4517-93BD-B06F23825BA1}"/>
              </a:ext>
            </a:extLst>
          </p:cNvPr>
          <p:cNvSpPr/>
          <p:nvPr/>
        </p:nvSpPr>
        <p:spPr>
          <a:xfrm>
            <a:off x="4490" y="6508950"/>
            <a:ext cx="360000" cy="972000"/>
          </a:xfrm>
          <a:prstGeom prst="roundRect">
            <a:avLst/>
          </a:prstGeom>
          <a:solidFill>
            <a:srgbClr val="E20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>
                <a:latin typeface="メイリオ" panose="020B0604030504040204" pitchFamily="50" charset="-128"/>
                <a:ea typeface="メイリオ" panose="020B0604030504040204" pitchFamily="50" charset="-128"/>
              </a:rPr>
              <a:t>都島中通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6" name="背表紙12">
            <a:extLst>
              <a:ext uri="{FF2B5EF4-FFF2-40B4-BE49-F238E27FC236}">
                <a16:creationId xmlns:a16="http://schemas.microsoft.com/office/drawing/2014/main" id="{E82E5242-E330-44DA-B7C2-9CCBFF229236}"/>
              </a:ext>
            </a:extLst>
          </p:cNvPr>
          <p:cNvSpPr/>
          <p:nvPr/>
        </p:nvSpPr>
        <p:spPr>
          <a:xfrm>
            <a:off x="4490" y="7159845"/>
            <a:ext cx="360000" cy="972000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>
                <a:latin typeface="メイリオ" panose="020B0604030504040204" pitchFamily="50" charset="-128"/>
                <a:ea typeface="メイリオ" panose="020B0604030504040204" pitchFamily="50" charset="-128"/>
              </a:rPr>
              <a:t>都島南通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7" name="背表紙13">
            <a:extLst>
              <a:ext uri="{FF2B5EF4-FFF2-40B4-BE49-F238E27FC236}">
                <a16:creationId xmlns:a16="http://schemas.microsoft.com/office/drawing/2014/main" id="{2B4250EB-F0AE-49D0-B627-F0046A109112}"/>
              </a:ext>
            </a:extLst>
          </p:cNvPr>
          <p:cNvSpPr/>
          <p:nvPr/>
        </p:nvSpPr>
        <p:spPr>
          <a:xfrm>
            <a:off x="4490" y="7810742"/>
            <a:ext cx="360000" cy="972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>
                <a:latin typeface="メイリオ" panose="020B0604030504040204" pitchFamily="50" charset="-128"/>
                <a:ea typeface="メイリオ" panose="020B0604030504040204" pitchFamily="50" charset="-128"/>
              </a:rPr>
              <a:t>御幸町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9595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3465</TotalTime>
  <Words>571</Words>
  <Application>Microsoft Office PowerPoint</Application>
  <PresentationFormat>A4 210 x 297 mm</PresentationFormat>
  <Paragraphs>97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HGP創英角ｺﾞｼｯｸUB</vt:lpstr>
      <vt:lpstr>メイリオ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ジョイナス　ディーキャリア 43番　京橋</dc:creator>
  <cp:lastModifiedBy>ジョイナス　ディーキャリア 45番　京橋</cp:lastModifiedBy>
  <cp:revision>143</cp:revision>
  <cp:lastPrinted>2021-12-17T02:47:43Z</cp:lastPrinted>
  <dcterms:created xsi:type="dcterms:W3CDTF">2021-10-26T01:47:59Z</dcterms:created>
  <dcterms:modified xsi:type="dcterms:W3CDTF">2021-12-20T04:50:09Z</dcterms:modified>
</cp:coreProperties>
</file>