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354" r:id="rId2"/>
    <p:sldId id="413" r:id="rId3"/>
    <p:sldId id="509" r:id="rId4"/>
    <p:sldId id="510" r:id="rId5"/>
    <p:sldId id="474" r:id="rId6"/>
    <p:sldId id="498" r:id="rId7"/>
    <p:sldId id="495" r:id="rId8"/>
    <p:sldId id="507" r:id="rId9"/>
    <p:sldId id="508" r:id="rId10"/>
    <p:sldId id="506" r:id="rId11"/>
    <p:sldId id="371" r:id="rId12"/>
  </p:sldIdLst>
  <p:sldSz cx="9144000" cy="5143500" type="screen16x9"/>
  <p:notesSz cx="6823075" cy="9971088"/>
  <p:custDataLst>
    <p:tags r:id="rId15"/>
  </p:custDataLst>
  <p:defaultTextStyle>
    <a:defPPr>
      <a:defRPr lang="ja-JP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8585"/>
    <a:srgbClr val="EEEE14"/>
    <a:srgbClr val="D9EFFF"/>
    <a:srgbClr val="0070C0"/>
    <a:srgbClr val="008000"/>
    <a:srgbClr val="FFD1D1"/>
    <a:srgbClr val="FFE5E5"/>
    <a:srgbClr val="FF9797"/>
    <a:srgbClr val="FF33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4" autoAdjust="0"/>
    <p:restoredTop sz="85446" autoAdjust="0"/>
  </p:normalViewPr>
  <p:slideViewPr>
    <p:cSldViewPr>
      <p:cViewPr varScale="1">
        <p:scale>
          <a:sx n="124" d="100"/>
          <a:sy n="124" d="100"/>
        </p:scale>
        <p:origin x="1400" y="1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079" y="36"/>
      </p:cViewPr>
      <p:guideLst>
        <p:guide orient="horz" pos="314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8468" cy="49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4" tIns="45766" rIns="91524" bIns="45766" numCol="1" anchor="t" anchorCtr="0" compatLnSpc="1">
            <a:prstTxWarp prst="textNoShape">
              <a:avLst/>
            </a:prstTxWarp>
          </a:bodyPr>
          <a:lstStyle>
            <a:lvl1pPr defTabSz="91090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018" y="1"/>
            <a:ext cx="2958468" cy="49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4" tIns="45766" rIns="91524" bIns="45766" numCol="1" anchor="t" anchorCtr="0" compatLnSpc="1">
            <a:prstTxWarp prst="textNoShape">
              <a:avLst/>
            </a:prstTxWarp>
          </a:bodyPr>
          <a:lstStyle>
            <a:lvl1pPr algn="r" defTabSz="91090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70228"/>
            <a:ext cx="2958468" cy="49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4" tIns="45766" rIns="91524" bIns="45766" numCol="1" anchor="b" anchorCtr="0" compatLnSpc="1">
            <a:prstTxWarp prst="textNoShape">
              <a:avLst/>
            </a:prstTxWarp>
          </a:bodyPr>
          <a:lstStyle>
            <a:lvl1pPr defTabSz="91090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018" y="9470228"/>
            <a:ext cx="2958468" cy="49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4" tIns="45766" rIns="91524" bIns="45766" numCol="1" anchor="b" anchorCtr="0" compatLnSpc="1">
            <a:prstTxWarp prst="textNoShape">
              <a:avLst/>
            </a:prstTxWarp>
          </a:bodyPr>
          <a:lstStyle>
            <a:lvl1pPr algn="r" defTabSz="91090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63B4EB5E-359D-43A0-B2D8-39CF0A4D268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18344030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8468" cy="49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4" tIns="45766" rIns="91524" bIns="45766" numCol="1" anchor="t" anchorCtr="0" compatLnSpc="1">
            <a:prstTxWarp prst="textNoShape">
              <a:avLst/>
            </a:prstTxWarp>
          </a:bodyPr>
          <a:lstStyle>
            <a:lvl1pPr defTabSz="91090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018" y="1"/>
            <a:ext cx="2958468" cy="49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4" tIns="45766" rIns="91524" bIns="45766" numCol="1" anchor="t" anchorCtr="0" compatLnSpc="1">
            <a:prstTxWarp prst="textNoShape">
              <a:avLst/>
            </a:prstTxWarp>
          </a:bodyPr>
          <a:lstStyle>
            <a:lvl1pPr algn="r" defTabSz="91090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7713"/>
            <a:ext cx="6646863" cy="374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0" y="4736705"/>
            <a:ext cx="5459096" cy="4487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4" tIns="45766" rIns="91524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70228"/>
            <a:ext cx="2958468" cy="49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4" tIns="45766" rIns="91524" bIns="45766" numCol="1" anchor="b" anchorCtr="0" compatLnSpc="1">
            <a:prstTxWarp prst="textNoShape">
              <a:avLst/>
            </a:prstTxWarp>
          </a:bodyPr>
          <a:lstStyle>
            <a:lvl1pPr defTabSz="91090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018" y="9470228"/>
            <a:ext cx="2958468" cy="49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4" tIns="45766" rIns="91524" bIns="45766" numCol="1" anchor="b" anchorCtr="0" compatLnSpc="1">
            <a:prstTxWarp prst="textNoShape">
              <a:avLst/>
            </a:prstTxWarp>
          </a:bodyPr>
          <a:lstStyle>
            <a:lvl1pPr algn="r" defTabSz="91090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9EF99E28-2920-4B78-9C6F-5E81F6DABB4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6443268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747A3-1D42-7C47-9E0E-1ADD1439FD7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206F3-FE7F-8047-95C7-A3CEA19A4F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586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6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7BD-15D2-674D-B4CF-347B6CB5DF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7F2E-58D7-8D49-A698-3D9C371A4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396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958C8-72F3-3B40-A591-413ABF5ECD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A38A-CD2E-0B44-A278-168500BCF8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0094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6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noProof="0" dirty="0"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7BD-15D2-674D-B4CF-347B6CB5DF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7F2E-58D7-8D49-A698-3D9C371A4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390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6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noProof="0" dirty="0"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7BD-15D2-674D-B4CF-347B6CB5DF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7F2E-58D7-8D49-A698-3D9C371A4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067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6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noProof="0" dirty="0"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7BD-15D2-674D-B4CF-347B6CB5DF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7F2E-58D7-8D49-A698-3D9C371A4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91836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6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noProof="0" dirty="0"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7BD-15D2-674D-B4CF-347B6CB5DF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7F2E-58D7-8D49-A698-3D9C371A4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3183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6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7BD-15D2-674D-B4CF-347B6CB5DF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7F2E-58D7-8D49-A698-3D9C371A4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5731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6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noProof="0" dirty="0"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7BD-15D2-674D-B4CF-347B6CB5DF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7F2E-58D7-8D49-A698-3D9C371A4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88759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6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noProof="0" dirty="0"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7BD-15D2-674D-B4CF-347B6CB5DF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7F2E-58D7-8D49-A698-3D9C371A4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16471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7713"/>
            <a:ext cx="6646863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6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noProof="0" dirty="0"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7BD-15D2-674D-B4CF-347B6CB5DF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7F2E-58D7-8D49-A698-3D9C371A4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4157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43"/>
          <p:cNvSpPr>
            <a:spLocks noChangeShapeType="1"/>
          </p:cNvSpPr>
          <p:nvPr userDrawn="1"/>
        </p:nvSpPr>
        <p:spPr bwMode="auto">
          <a:xfrm>
            <a:off x="731573" y="4826794"/>
            <a:ext cx="79688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8" name="Picture 104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" y="4515394"/>
            <a:ext cx="576000" cy="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102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42992" y="1371600"/>
            <a:ext cx="7273925" cy="857250"/>
          </a:xfrm>
        </p:spPr>
        <p:txBody>
          <a:bodyPr anchor="ctr" anchorCtr="1"/>
          <a:lstStyle>
            <a:lvl1pPr>
              <a:defRPr u="none" baseline="0"/>
            </a:lvl1pPr>
          </a:lstStyle>
          <a:p>
            <a:r>
              <a:rPr lang="en-US" altLang="ja-JP" dirty="0"/>
              <a:t>Format of the master title</a:t>
            </a:r>
            <a:endParaRPr lang="ja-JP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31913" y="2950369"/>
            <a:ext cx="6400800" cy="13144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ja-JP" dirty="0"/>
              <a:t>Format of the master subtitle</a:t>
            </a:r>
            <a:endParaRPr lang="ja-JP" altLang="en-US" dirty="0"/>
          </a:p>
        </p:txBody>
      </p:sp>
      <p:sp>
        <p:nvSpPr>
          <p:cNvPr id="13" name="Rectangle 1039"/>
          <p:cNvSpPr>
            <a:spLocks noChangeArrowheads="1"/>
          </p:cNvSpPr>
          <p:nvPr userDrawn="1"/>
        </p:nvSpPr>
        <p:spPr bwMode="auto">
          <a:xfrm>
            <a:off x="635563" y="4871151"/>
            <a:ext cx="8352928" cy="21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 anchorCtr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900" b="1" i="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Ohtsuki</a:t>
            </a:r>
            <a:r>
              <a:rPr lang="en-US" altLang="ja-JP" sz="900" b="1" i="0" dirty="0">
                <a:latin typeface="Calibri" panose="020F0502020204030204" pitchFamily="34" charset="0"/>
                <a:cs typeface="Times New Roman" panose="02020603050405020304" pitchFamily="18" charset="0"/>
              </a:rPr>
              <a:t> Lab. – Keio University</a:t>
            </a:r>
            <a:r>
              <a:rPr lang="en-US" altLang="ja-JP" sz="900" b="0" i="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ja-JP" sz="900" i="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900" i="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BabyBus</a:t>
            </a:r>
            <a:r>
              <a:rPr lang="en-US" altLang="ja-JP" sz="900" i="0" dirty="0">
                <a:latin typeface="Calibri" panose="020F0502020204030204" pitchFamily="34" charset="0"/>
                <a:cs typeface="Times New Roman" panose="02020603050405020304" pitchFamily="18" charset="0"/>
              </a:rPr>
              <a:t> Team      		</a:t>
            </a:r>
            <a:endParaRPr lang="en-US" altLang="ja-JP" sz="900" b="1" i="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8">
            <a:extLst>
              <a:ext uri="{FF2B5EF4-FFF2-40B4-BE49-F238E27FC236}">
                <a16:creationId xmlns:a16="http://schemas.microsoft.com/office/drawing/2014/main" id="{D9CD679A-85A5-4C16-9903-666A817106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7035" y="4841374"/>
            <a:ext cx="8605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fld id="{DA62CE79-7575-4766-84C1-E790CD511408}" type="slidenum">
              <a:rPr lang="en-US" altLang="ja-JP" sz="900" b="1" smtClean="0">
                <a:latin typeface="Calibri" panose="020F0502020204030204" pitchFamily="34" charset="0"/>
                <a:cs typeface="Calibri" panose="020F0502020204030204" pitchFamily="34" charset="0"/>
              </a:rPr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‹#›</a:t>
            </a:fld>
            <a:endParaRPr lang="en-US" altLang="ja-JP" sz="9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42327-12FF-AE40-BABA-4D5E039B9AA8}"/>
              </a:ext>
            </a:extLst>
          </p:cNvPr>
          <p:cNvSpPr txBox="1"/>
          <p:nvPr userDrawn="1"/>
        </p:nvSpPr>
        <p:spPr>
          <a:xfrm>
            <a:off x="5071220" y="4842989"/>
            <a:ext cx="10561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</a:t>
            </a:r>
            <a:r>
              <a:rPr lang="en-US" altLang="zh-CN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uly</a:t>
            </a:r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2022</a:t>
            </a:r>
            <a:endParaRPr lang="en-JP" sz="9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8A083-8CEF-EF71-26BA-FD8B1ACB5754}"/>
              </a:ext>
            </a:extLst>
          </p:cNvPr>
          <p:cNvSpPr txBox="1"/>
          <p:nvPr userDrawn="1"/>
        </p:nvSpPr>
        <p:spPr>
          <a:xfrm>
            <a:off x="6804248" y="4845562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en-JP" sz="9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Database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7514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7509" y="0"/>
            <a:ext cx="892899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ja-JP" dirty="0"/>
              <a:t>Master Title Format</a:t>
            </a:r>
            <a:endParaRPr lang="ja-JP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957" y="519112"/>
            <a:ext cx="8928543" cy="415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Text Formatting</a:t>
            </a:r>
            <a:endParaRPr lang="ja-JP" altLang="en-US" dirty="0"/>
          </a:p>
          <a:p>
            <a:pPr lvl="1"/>
            <a:r>
              <a:rPr lang="en-US" altLang="ja-JP" dirty="0"/>
              <a:t>Second level</a:t>
            </a:r>
            <a:endParaRPr lang="ja-JP" altLang="en-US" dirty="0"/>
          </a:p>
          <a:p>
            <a:pPr lvl="2"/>
            <a:r>
              <a:rPr lang="en-US" altLang="ja-JP" dirty="0"/>
              <a:t>Third level</a:t>
            </a:r>
            <a:endParaRPr lang="ja-JP" altLang="en-US" dirty="0"/>
          </a:p>
          <a:p>
            <a:pPr lvl="3"/>
            <a:r>
              <a:rPr lang="en-US" altLang="ja-JP" dirty="0"/>
              <a:t>Fourth level</a:t>
            </a:r>
            <a:endParaRPr lang="ja-JP" altLang="en-US" dirty="0"/>
          </a:p>
          <a:p>
            <a:pPr lvl="4"/>
            <a:r>
              <a:rPr lang="en-US" altLang="ja-JP" dirty="0" err="1"/>
              <a:t>Fifith</a:t>
            </a:r>
            <a:r>
              <a:rPr lang="en-US" altLang="ja-JP" dirty="0"/>
              <a:t> level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47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F3A3F-13C8-D09F-78FF-65213F4C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850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9" y="0"/>
            <a:ext cx="892899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Outline</a:t>
            </a:r>
            <a:endParaRPr lang="ja-JP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7" y="519112"/>
            <a:ext cx="8928543" cy="399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Text Formatting</a:t>
            </a:r>
            <a:endParaRPr lang="ja-JP" altLang="en-US" dirty="0"/>
          </a:p>
          <a:p>
            <a:pPr lvl="1"/>
            <a:r>
              <a:rPr lang="en-US" altLang="ja-JP" dirty="0"/>
              <a:t>Second level</a:t>
            </a:r>
            <a:endParaRPr lang="ja-JP" altLang="en-US" dirty="0"/>
          </a:p>
          <a:p>
            <a:pPr lvl="2"/>
            <a:r>
              <a:rPr lang="en-US" altLang="ja-JP" dirty="0"/>
              <a:t>Third level</a:t>
            </a:r>
            <a:endParaRPr lang="ja-JP" altLang="en-US" dirty="0"/>
          </a:p>
          <a:p>
            <a:pPr lvl="3"/>
            <a:r>
              <a:rPr lang="en-US" altLang="ja-JP" dirty="0"/>
              <a:t>Fourth level</a:t>
            </a:r>
            <a:endParaRPr lang="ja-JP" altLang="en-US" dirty="0"/>
          </a:p>
          <a:p>
            <a:pPr lvl="4"/>
            <a:r>
              <a:rPr lang="en-US" altLang="ja-JP" dirty="0" err="1"/>
              <a:t>Fifith</a:t>
            </a:r>
            <a:r>
              <a:rPr lang="en-US" altLang="ja-JP" dirty="0"/>
              <a:t> level</a:t>
            </a:r>
            <a:endParaRPr lang="ja-JP" altLang="en-US" dirty="0"/>
          </a:p>
        </p:txBody>
      </p:sp>
      <p:sp>
        <p:nvSpPr>
          <p:cNvPr id="10" name="Line 1043">
            <a:extLst>
              <a:ext uri="{FF2B5EF4-FFF2-40B4-BE49-F238E27FC236}">
                <a16:creationId xmlns:a16="http://schemas.microsoft.com/office/drawing/2014/main" id="{45AA2747-74C7-43FE-BC1F-3C5255BD77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31573" y="4826794"/>
            <a:ext cx="79688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12" name="Picture 1045">
            <a:extLst>
              <a:ext uri="{FF2B5EF4-FFF2-40B4-BE49-F238E27FC236}">
                <a16:creationId xmlns:a16="http://schemas.microsoft.com/office/drawing/2014/main" id="{AC3AAD05-98EB-4133-BCD5-6CEE714728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" y="4515966"/>
            <a:ext cx="574211" cy="62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28">
            <a:extLst>
              <a:ext uri="{FF2B5EF4-FFF2-40B4-BE49-F238E27FC236}">
                <a16:creationId xmlns:a16="http://schemas.microsoft.com/office/drawing/2014/main" id="{9FA83614-6EB3-4A13-97B9-AA31D62BB0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7035" y="4841374"/>
            <a:ext cx="8605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fld id="{DA62CE79-7575-4766-84C1-E790CD511408}" type="slidenum">
              <a:rPr lang="en-US" altLang="ja-JP" sz="900" b="1" smtClean="0">
                <a:latin typeface="Calibri" panose="020F0502020204030204" pitchFamily="34" charset="0"/>
                <a:cs typeface="Calibri" panose="020F0502020204030204" pitchFamily="34" charset="0"/>
              </a:rPr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‹#›</a:t>
            </a:fld>
            <a:endParaRPr lang="en-US" altLang="ja-JP" sz="9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1039">
            <a:extLst>
              <a:ext uri="{FF2B5EF4-FFF2-40B4-BE49-F238E27FC236}">
                <a16:creationId xmlns:a16="http://schemas.microsoft.com/office/drawing/2014/main" id="{5FEB88DC-94CD-EE4C-98A4-E38FD7D8EB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563" y="4871151"/>
            <a:ext cx="8352928" cy="21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 anchorCtr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900" b="1" i="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Ohtsuki</a:t>
            </a:r>
            <a:r>
              <a:rPr lang="en-US" altLang="ja-JP" sz="900" b="1" i="0" dirty="0">
                <a:latin typeface="Calibri" panose="020F0502020204030204" pitchFamily="34" charset="0"/>
                <a:cs typeface="Times New Roman" panose="02020603050405020304" pitchFamily="18" charset="0"/>
              </a:rPr>
              <a:t> Lab. – Keio University</a:t>
            </a:r>
            <a:r>
              <a:rPr lang="en-US" altLang="ja-JP" sz="900" b="0" i="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ja-JP" sz="900" i="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900" i="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BabyBus</a:t>
            </a:r>
            <a:r>
              <a:rPr lang="en-US" altLang="ja-JP" sz="900" i="0" dirty="0">
                <a:latin typeface="Calibri" panose="020F0502020204030204" pitchFamily="34" charset="0"/>
                <a:cs typeface="Times New Roman" panose="02020603050405020304" pitchFamily="18" charset="0"/>
              </a:rPr>
              <a:t> Team      	</a:t>
            </a:r>
            <a:endParaRPr lang="en-US" altLang="ja-JP" sz="900" b="1" i="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0BBFAE-9E3F-8C4D-BD19-66ADC6FBA552}"/>
              </a:ext>
            </a:extLst>
          </p:cNvPr>
          <p:cNvSpPr txBox="1"/>
          <p:nvPr userDrawn="1"/>
        </p:nvSpPr>
        <p:spPr>
          <a:xfrm>
            <a:off x="5071220" y="4842989"/>
            <a:ext cx="10561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July. 2022</a:t>
            </a:r>
            <a:endParaRPr lang="en-JP" sz="9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FC9B65-0EE9-99EA-F63E-FE9E16AFBA75}"/>
              </a:ext>
            </a:extLst>
          </p:cNvPr>
          <p:cNvSpPr txBox="1"/>
          <p:nvPr userDrawn="1"/>
        </p:nvSpPr>
        <p:spPr>
          <a:xfrm>
            <a:off x="6804248" y="4845562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JP" sz="9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Database Presentation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2" r:id="rId1"/>
    <p:sldLayoutId id="2147484738" r:id="rId2"/>
    <p:sldLayoutId id="2147484753" r:id="rId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100" u="sng" baseline="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100" u="sng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100" u="sng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100" u="sng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100" u="sng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342883" algn="l" rtl="0" fontAlgn="base">
        <a:spcBef>
          <a:spcPct val="0"/>
        </a:spcBef>
        <a:spcAft>
          <a:spcPct val="0"/>
        </a:spcAft>
        <a:defRPr kumimoji="1" sz="2100" u="sng">
          <a:solidFill>
            <a:schemeClr val="tx2"/>
          </a:solidFill>
          <a:latin typeface="Times New Roman" pitchFamily="18" charset="0"/>
          <a:ea typeface="ＭＳ Ｐゴシック" charset="-128"/>
        </a:defRPr>
      </a:lvl6pPr>
      <a:lvl7pPr marL="685766" algn="l" rtl="0" fontAlgn="base">
        <a:spcBef>
          <a:spcPct val="0"/>
        </a:spcBef>
        <a:spcAft>
          <a:spcPct val="0"/>
        </a:spcAft>
        <a:defRPr kumimoji="1" sz="2100" u="sng">
          <a:solidFill>
            <a:schemeClr val="tx2"/>
          </a:solidFill>
          <a:latin typeface="Times New Roman" pitchFamily="18" charset="0"/>
          <a:ea typeface="ＭＳ Ｐゴシック" charset="-128"/>
        </a:defRPr>
      </a:lvl7pPr>
      <a:lvl8pPr marL="1028649" algn="l" rtl="0" fontAlgn="base">
        <a:spcBef>
          <a:spcPct val="0"/>
        </a:spcBef>
        <a:spcAft>
          <a:spcPct val="0"/>
        </a:spcAft>
        <a:defRPr kumimoji="1" sz="2100" u="sng">
          <a:solidFill>
            <a:schemeClr val="tx2"/>
          </a:solidFill>
          <a:latin typeface="Times New Roman" pitchFamily="18" charset="0"/>
          <a:ea typeface="ＭＳ Ｐゴシック" charset="-128"/>
        </a:defRPr>
      </a:lvl8pPr>
      <a:lvl9pPr marL="1371532" algn="l" rtl="0" fontAlgn="base">
        <a:spcBef>
          <a:spcPct val="0"/>
        </a:spcBef>
        <a:spcAft>
          <a:spcPct val="0"/>
        </a:spcAft>
        <a:defRPr kumimoji="1" sz="2100" u="sng">
          <a:solidFill>
            <a:schemeClr val="tx2"/>
          </a:solidFill>
          <a:latin typeface="Times New Roman" pitchFamily="18" charset="0"/>
          <a:ea typeface="ＭＳ Ｐゴシック" charset="-128"/>
        </a:defRPr>
      </a:lvl9pPr>
    </p:titleStyle>
    <p:bodyStyle>
      <a:lvl1pPr marL="257162" indent="-257162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1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57185" indent="-21430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1500" baseline="0">
          <a:solidFill>
            <a:schemeClr val="tx1"/>
          </a:solidFill>
          <a:latin typeface="Calibri" panose="020F0502020204030204" pitchFamily="34" charset="0"/>
          <a:ea typeface="+mn-ea"/>
        </a:defRPr>
      </a:lvl2pPr>
      <a:lvl3pPr marL="857207" indent="-1714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Calibri" panose="020F0502020204030204" pitchFamily="34" charset="0"/>
          <a:ea typeface="+mn-ea"/>
        </a:defRPr>
      </a:lvl3pPr>
      <a:lvl4pPr marL="1200090" indent="-17144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500">
          <a:solidFill>
            <a:schemeClr val="tx1"/>
          </a:solidFill>
          <a:latin typeface="Calibri" panose="020F0502020204030204" pitchFamily="34" charset="0"/>
          <a:ea typeface="+mn-ea"/>
        </a:defRPr>
      </a:lvl4pPr>
      <a:lvl5pPr marL="1542973" indent="-1714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Calibri" panose="020F0502020204030204" pitchFamily="34" charset="0"/>
          <a:ea typeface="+mn-ea"/>
        </a:defRPr>
      </a:lvl5pPr>
      <a:lvl6pPr marL="1885856" indent="-171442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6pPr>
      <a:lvl7pPr marL="2228739" indent="-171442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7pPr>
      <a:lvl8pPr marL="2571622" indent="-171442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8pPr>
      <a:lvl9pPr marL="2914504" indent="-171442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85766" rtl="0" eaLnBrk="1" latinLnBrk="0" hangingPunct="1">
        <a:defRPr kumimoji="1"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kumimoji="1"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kumimoji="1"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kumimoji="1"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kumimoji="1"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kumimoji="1"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kumimoji="1"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kumimoji="1"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0" hangingPunct="1">
        <a:defRPr kumimoji="1"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989E04-B46E-7CC9-A6C2-594B79B8EA6D}"/>
              </a:ext>
            </a:extLst>
          </p:cNvPr>
          <p:cNvSpPr txBox="1"/>
          <p:nvPr/>
        </p:nvSpPr>
        <p:spPr>
          <a:xfrm>
            <a:off x="359532" y="160309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2000" dirty="0">
                <a:solidFill>
                  <a:srgbClr val="0070C0"/>
                </a:solidFill>
                <a:latin typeface="+mj-lt"/>
              </a:rPr>
              <a:t>The Utilization of </a:t>
            </a:r>
            <a:r>
              <a:rPr lang="en-GB" sz="2000" dirty="0" err="1">
                <a:solidFill>
                  <a:srgbClr val="0070C0"/>
                </a:solidFill>
                <a:latin typeface="+mj-lt"/>
              </a:rPr>
              <a:t>ScalarDB</a:t>
            </a:r>
            <a:r>
              <a:rPr lang="en-GB" sz="2000" dirty="0">
                <a:solidFill>
                  <a:srgbClr val="0070C0"/>
                </a:solidFill>
                <a:latin typeface="+mj-lt"/>
              </a:rPr>
              <a:t> on Bank Transaction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B4BDB7-F7FD-BA4A-F655-56866F81A4C9}"/>
              </a:ext>
            </a:extLst>
          </p:cNvPr>
          <p:cNvSpPr txBox="1"/>
          <p:nvPr/>
        </p:nvSpPr>
        <p:spPr>
          <a:xfrm>
            <a:off x="2951820" y="2571750"/>
            <a:ext cx="32403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JP" sz="2000" b="1" dirty="0">
                <a:latin typeface="+mj-lt"/>
              </a:rPr>
              <a:t>Team: BabyBus</a:t>
            </a:r>
          </a:p>
          <a:p>
            <a:pPr algn="ctr">
              <a:buNone/>
            </a:pPr>
            <a:r>
              <a:rPr lang="en-JP" sz="1600" dirty="0">
                <a:latin typeface="+mj-lt"/>
              </a:rPr>
              <a:t>Member: Junjie GAO</a:t>
            </a:r>
          </a:p>
          <a:p>
            <a:pPr algn="ctr">
              <a:buNone/>
            </a:pPr>
            <a:r>
              <a:rPr lang="en-JP" sz="1600" dirty="0">
                <a:latin typeface="+mj-lt"/>
              </a:rPr>
              <a:t>Shengze WANG</a:t>
            </a:r>
          </a:p>
          <a:p>
            <a:pPr algn="ctr">
              <a:buNone/>
            </a:pPr>
            <a:r>
              <a:rPr lang="en-JP" sz="1600" dirty="0">
                <a:latin typeface="+mj-lt"/>
              </a:rPr>
              <a:t>Xiang MENG</a:t>
            </a:r>
          </a:p>
          <a:p>
            <a:pPr algn="ctr">
              <a:buNone/>
            </a:pPr>
            <a:r>
              <a:rPr lang="en-JP" sz="1600" dirty="0">
                <a:latin typeface="+mj-lt"/>
              </a:rPr>
              <a:t>Danyuan YU</a:t>
            </a:r>
          </a:p>
          <a:p>
            <a:pPr algn="ctr">
              <a:buNone/>
            </a:pPr>
            <a:r>
              <a:rPr lang="en-JP" sz="1600" dirty="0">
                <a:latin typeface="+mj-lt"/>
              </a:rPr>
              <a:t>Jingyu Liu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CCDC9-185F-287E-77EE-0455CCCA835C}"/>
              </a:ext>
            </a:extLst>
          </p:cNvPr>
          <p:cNvSpPr txBox="1"/>
          <p:nvPr/>
        </p:nvSpPr>
        <p:spPr>
          <a:xfrm>
            <a:off x="2286000" y="101832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GB" sz="3200" b="1" i="1" dirty="0" err="1">
                <a:solidFill>
                  <a:srgbClr val="0070C0"/>
                </a:solidFill>
                <a:latin typeface="+mj-lt"/>
              </a:rPr>
              <a:t>BabyBus</a:t>
            </a:r>
            <a:r>
              <a:rPr lang="en-GB" sz="3200" b="1" i="1" dirty="0">
                <a:solidFill>
                  <a:srgbClr val="0070C0"/>
                </a:solidFill>
                <a:latin typeface="+mj-lt"/>
              </a:rPr>
              <a:t> Money+</a:t>
            </a:r>
            <a:endParaRPr lang="en-JP" sz="3200" b="1" i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699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179512" y="123479"/>
            <a:ext cx="8784979" cy="342900"/>
          </a:xfrm>
          <a:solidFill>
            <a:srgbClr val="0070C0"/>
          </a:solidFill>
        </p:spPr>
        <p:txBody>
          <a:bodyPr/>
          <a:lstStyle/>
          <a:p>
            <a:r>
              <a:rPr lang="en-GB" altLang="zh-CN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Demonstration</a:t>
            </a:r>
            <a:r>
              <a:rPr lang="en-US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 -1/1-</a:t>
            </a:r>
            <a:endParaRPr lang="en-US" sz="1800" u="none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17DF54-5883-4DAF-756A-4D92D7D50E28}"/>
              </a:ext>
            </a:extLst>
          </p:cNvPr>
          <p:cNvCxnSpPr/>
          <p:nvPr/>
        </p:nvCxnSpPr>
        <p:spPr bwMode="auto">
          <a:xfrm>
            <a:off x="3779912" y="4168363"/>
            <a:ext cx="0" cy="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B34B17-022F-662C-A60B-0AF455A34720}"/>
              </a:ext>
            </a:extLst>
          </p:cNvPr>
          <p:cNvSpPr txBox="1"/>
          <p:nvPr/>
        </p:nvSpPr>
        <p:spPr>
          <a:xfrm>
            <a:off x="179513" y="915566"/>
            <a:ext cx="8784978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JP" dirty="0"/>
              <a:t>how sign-in of two accounts</a:t>
            </a:r>
          </a:p>
          <a:p>
            <a:pPr marL="342900" indent="-342900" algn="just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JP" dirty="0"/>
              <a:t>how our GUI of the platform</a:t>
            </a:r>
          </a:p>
          <a:p>
            <a:pPr marL="342900" indent="-342900" algn="just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JP" dirty="0"/>
              <a:t>how functions of the platform: withdraw, transfer, password change, transaction records</a:t>
            </a:r>
          </a:p>
          <a:p>
            <a:pPr marL="342900" indent="-342900" algn="just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</a:pPr>
            <a:r>
              <a:rPr lang="en-JP" dirty="0"/>
              <a:t>Check the </a:t>
            </a:r>
            <a:r>
              <a:rPr lang="en-GB" dirty="0"/>
              <a:t>effectiveness of the system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68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601251" y="1995686"/>
            <a:ext cx="5941498" cy="642939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42186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179512" y="123479"/>
            <a:ext cx="8784979" cy="342900"/>
          </a:xfrm>
          <a:solidFill>
            <a:srgbClr val="0070C0"/>
          </a:solidFill>
        </p:spPr>
        <p:txBody>
          <a:bodyPr/>
          <a:lstStyle/>
          <a:p>
            <a:r>
              <a:rPr lang="en-US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System Overview -1/1-</a:t>
            </a:r>
            <a:endParaRPr lang="en-US" sz="1800" u="none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681E80-2E83-F720-CD08-53A0DEB39B0C}"/>
              </a:ext>
            </a:extLst>
          </p:cNvPr>
          <p:cNvSpPr txBox="1"/>
          <p:nvPr/>
        </p:nvSpPr>
        <p:spPr>
          <a:xfrm>
            <a:off x="179510" y="597917"/>
            <a:ext cx="8784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JP" b="1" i="1" dirty="0">
                <a:solidFill>
                  <a:srgbClr val="0070C0"/>
                </a:solidFill>
                <a:latin typeface="+mj-lt"/>
              </a:rPr>
              <a:t>BabyBus Money+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2C4EE-07B7-EA23-DDE9-AD94D022343E}"/>
              </a:ext>
            </a:extLst>
          </p:cNvPr>
          <p:cNvSpPr txBox="1"/>
          <p:nvPr/>
        </p:nvSpPr>
        <p:spPr>
          <a:xfrm>
            <a:off x="179509" y="1183563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dirty="0">
                <a:latin typeface="+mj-lt"/>
              </a:rPr>
              <a:t>A</a:t>
            </a:r>
            <a:r>
              <a:rPr lang="en-JP" sz="2000" dirty="0">
                <a:latin typeface="+mj-lt"/>
              </a:rPr>
              <a:t>pplication: </a:t>
            </a:r>
            <a:r>
              <a:rPr lang="en-GB" sz="2000" dirty="0">
                <a:latin typeface="+mj-lt"/>
              </a:rPr>
              <a:t>Personal Asset Management Platform</a:t>
            </a:r>
            <a:endParaRPr lang="en-JP" sz="2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09463-F3B7-A47A-7B4C-003B877BB1F0}"/>
              </a:ext>
            </a:extLst>
          </p:cNvPr>
          <p:cNvSpPr txBox="1"/>
          <p:nvPr/>
        </p:nvSpPr>
        <p:spPr>
          <a:xfrm>
            <a:off x="179509" y="1707654"/>
            <a:ext cx="87849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200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Users can use the platform to manipulate their bank account funds</a:t>
            </a:r>
          </a:p>
          <a:p>
            <a:pPr marL="16200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The GUI of the platform is very simple and user-friendly</a:t>
            </a:r>
          </a:p>
          <a:p>
            <a:pPr marL="16200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The platform has two databases that store user ID information and asset information respectively</a:t>
            </a:r>
            <a:endParaRPr lang="en-JP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2D37E-4AA8-502E-F340-892054C0097A}"/>
              </a:ext>
            </a:extLst>
          </p:cNvPr>
          <p:cNvSpPr txBox="1"/>
          <p:nvPr/>
        </p:nvSpPr>
        <p:spPr>
          <a:xfrm>
            <a:off x="2339752" y="3278185"/>
            <a:ext cx="662473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U</a:t>
            </a:r>
            <a:r>
              <a:rPr lang="en-JP" sz="1800" dirty="0">
                <a:solidFill>
                  <a:srgbClr val="0070C0"/>
                </a:solidFill>
                <a:latin typeface="+mj-lt"/>
              </a:rPr>
              <a:t>ser ID information: My SQL</a:t>
            </a:r>
          </a:p>
          <a:p>
            <a:pPr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JP" sz="1800" dirty="0">
                <a:solidFill>
                  <a:srgbClr val="0070C0"/>
                </a:solidFill>
                <a:latin typeface="+mj-lt"/>
              </a:rPr>
              <a:t>ransaction-related information: </a:t>
            </a:r>
            <a:r>
              <a:rPr lang="en-GB" sz="1800" dirty="0" err="1">
                <a:solidFill>
                  <a:srgbClr val="0070C0"/>
                </a:solidFill>
                <a:latin typeface="+mj-lt"/>
              </a:rPr>
              <a:t>Postgre</a:t>
            </a:r>
            <a:r>
              <a:rPr lang="en-GB" sz="1800" dirty="0">
                <a:solidFill>
                  <a:srgbClr val="0070C0"/>
                </a:solidFill>
                <a:latin typeface="+mj-lt"/>
              </a:rPr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365832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179512" y="123479"/>
            <a:ext cx="8784979" cy="342900"/>
          </a:xfrm>
          <a:solidFill>
            <a:srgbClr val="0070C0"/>
          </a:solidFill>
        </p:spPr>
        <p:txBody>
          <a:bodyPr/>
          <a:lstStyle/>
          <a:p>
            <a:r>
              <a:rPr lang="en-US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System Composition -1/1-</a:t>
            </a:r>
            <a:endParaRPr lang="en-US" sz="1800" u="none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33C4A6-B94F-2117-24E9-5B023D2E214A}"/>
              </a:ext>
            </a:extLst>
          </p:cNvPr>
          <p:cNvSpPr/>
          <p:nvPr/>
        </p:nvSpPr>
        <p:spPr bwMode="auto">
          <a:xfrm>
            <a:off x="539552" y="1368968"/>
            <a:ext cx="2304256" cy="26642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en-JP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9F99C-BD6E-2A61-3EE6-7BB2F292821E}"/>
              </a:ext>
            </a:extLst>
          </p:cNvPr>
          <p:cNvSpPr txBox="1"/>
          <p:nvPr/>
        </p:nvSpPr>
        <p:spPr>
          <a:xfrm>
            <a:off x="1079612" y="92557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800" dirty="0">
                <a:latin typeface="+mj-lt"/>
              </a:rPr>
              <a:t>W</a:t>
            </a:r>
            <a:r>
              <a:rPr lang="en-JP" sz="1800" dirty="0">
                <a:latin typeface="+mj-lt"/>
              </a:rPr>
              <a:t>ebpage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0AD80-BBC5-3EBB-958F-B790D4450CA0}"/>
              </a:ext>
            </a:extLst>
          </p:cNvPr>
          <p:cNvSpPr txBox="1"/>
          <p:nvPr/>
        </p:nvSpPr>
        <p:spPr>
          <a:xfrm>
            <a:off x="1102319" y="2239451"/>
            <a:ext cx="118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800" b="1" i="1" dirty="0" err="1">
                <a:solidFill>
                  <a:srgbClr val="0070C0"/>
                </a:solidFill>
                <a:latin typeface="+mj-lt"/>
              </a:rPr>
              <a:t>BabyBus</a:t>
            </a:r>
            <a:r>
              <a:rPr lang="en-GB" sz="1800" b="1" i="1" dirty="0">
                <a:solidFill>
                  <a:srgbClr val="0070C0"/>
                </a:solidFill>
                <a:latin typeface="+mj-lt"/>
              </a:rPr>
              <a:t> Money+ Platform</a:t>
            </a:r>
            <a:endParaRPr lang="en-JP" sz="1800" b="1" i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61607B-18F0-9E32-06F9-B918E9BE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498" y="1386728"/>
            <a:ext cx="952500" cy="533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1E02AB-2BC6-3544-3002-DC9732F0775F}"/>
              </a:ext>
            </a:extLst>
          </p:cNvPr>
          <p:cNvSpPr/>
          <p:nvPr/>
        </p:nvSpPr>
        <p:spPr bwMode="auto">
          <a:xfrm>
            <a:off x="3491880" y="1368968"/>
            <a:ext cx="2304256" cy="26642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en-JP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CBB12-ACA6-60C4-41D6-146B401A0476}"/>
              </a:ext>
            </a:extLst>
          </p:cNvPr>
          <p:cNvSpPr txBox="1"/>
          <p:nvPr/>
        </p:nvSpPr>
        <p:spPr>
          <a:xfrm>
            <a:off x="4031940" y="92557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800" dirty="0">
                <a:latin typeface="+mj-lt"/>
              </a:rPr>
              <a:t>API</a:t>
            </a:r>
            <a:endParaRPr lang="en-JP" sz="18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A638B2-3EFB-9330-55DA-49715FFE3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239" y="2153572"/>
            <a:ext cx="2095537" cy="10950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F83C77-EC73-AF48-4B02-2A089961E27D}"/>
              </a:ext>
            </a:extLst>
          </p:cNvPr>
          <p:cNvSpPr/>
          <p:nvPr/>
        </p:nvSpPr>
        <p:spPr bwMode="auto">
          <a:xfrm>
            <a:off x="6444208" y="1368967"/>
            <a:ext cx="2304256" cy="26642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en-JP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01B47-30EF-1CF0-A7B3-19172A23A4BB}"/>
              </a:ext>
            </a:extLst>
          </p:cNvPr>
          <p:cNvSpPr txBox="1"/>
          <p:nvPr/>
        </p:nvSpPr>
        <p:spPr>
          <a:xfrm>
            <a:off x="6984268" y="17842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U</a:t>
            </a:r>
            <a:r>
              <a:rPr lang="en-JP" sz="1800" dirty="0">
                <a:solidFill>
                  <a:srgbClr val="0070C0"/>
                </a:solidFill>
                <a:latin typeface="+mj-lt"/>
              </a:rPr>
              <a:t>ser ID DB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98299C-23F8-6FE3-8F61-9403CF957D42}"/>
              </a:ext>
            </a:extLst>
          </p:cNvPr>
          <p:cNvSpPr txBox="1"/>
          <p:nvPr/>
        </p:nvSpPr>
        <p:spPr>
          <a:xfrm>
            <a:off x="6786246" y="2568845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Transaction</a:t>
            </a:r>
            <a:r>
              <a:rPr lang="en-JP" sz="1800" dirty="0">
                <a:solidFill>
                  <a:srgbClr val="0070C0"/>
                </a:solidFill>
                <a:latin typeface="+mj-lt"/>
              </a:rPr>
              <a:t> 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822611-0894-28CC-8E22-2EE4CBCCFAD0}"/>
              </a:ext>
            </a:extLst>
          </p:cNvPr>
          <p:cNvSpPr txBox="1"/>
          <p:nvPr/>
        </p:nvSpPr>
        <p:spPr>
          <a:xfrm>
            <a:off x="6984268" y="92557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800" dirty="0">
                <a:latin typeface="+mj-lt"/>
              </a:rPr>
              <a:t>Database</a:t>
            </a:r>
            <a:endParaRPr lang="en-JP" sz="1800" dirty="0">
              <a:latin typeface="+mj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CCF0DD-9F43-368A-DB29-F341A24AF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221" y="2092929"/>
            <a:ext cx="762366" cy="3983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A15192-0EBE-9911-2450-D16284D5C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8573" y="2932950"/>
            <a:ext cx="459662" cy="459662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803866F6-CBDE-BF6A-2056-C48E8584C979}"/>
              </a:ext>
            </a:extLst>
          </p:cNvPr>
          <p:cNvSpPr/>
          <p:nvPr/>
        </p:nvSpPr>
        <p:spPr bwMode="auto">
          <a:xfrm>
            <a:off x="3027320" y="2355726"/>
            <a:ext cx="273171" cy="13560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en-JP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5AB6904-0E4D-6B01-15A0-D597E4C1E03D}"/>
              </a:ext>
            </a:extLst>
          </p:cNvPr>
          <p:cNvSpPr/>
          <p:nvPr/>
        </p:nvSpPr>
        <p:spPr bwMode="auto">
          <a:xfrm rot="10800000">
            <a:off x="3027319" y="2617910"/>
            <a:ext cx="273171" cy="13560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en-JP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91D866A3-2808-57A1-8114-745CE70478FA}"/>
              </a:ext>
            </a:extLst>
          </p:cNvPr>
          <p:cNvSpPr/>
          <p:nvPr/>
        </p:nvSpPr>
        <p:spPr bwMode="auto">
          <a:xfrm>
            <a:off x="5983586" y="2356032"/>
            <a:ext cx="273171" cy="13560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en-JP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6D1FC4C-5860-1116-E510-AE356D937B4F}"/>
              </a:ext>
            </a:extLst>
          </p:cNvPr>
          <p:cNvSpPr/>
          <p:nvPr/>
        </p:nvSpPr>
        <p:spPr bwMode="auto">
          <a:xfrm rot="10800000">
            <a:off x="5983586" y="2617910"/>
            <a:ext cx="273171" cy="13560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en-JP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96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179512" y="123479"/>
            <a:ext cx="8784979" cy="342900"/>
          </a:xfrm>
          <a:solidFill>
            <a:srgbClr val="0070C0"/>
          </a:solidFill>
        </p:spPr>
        <p:txBody>
          <a:bodyPr/>
          <a:lstStyle/>
          <a:p>
            <a:r>
              <a:rPr lang="en-US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ER Diagram -1/1-</a:t>
            </a:r>
            <a:endParaRPr lang="en-US" sz="1800" u="none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E34D62-EC8A-EDD1-09CB-7413D358ABAE}"/>
              </a:ext>
            </a:extLst>
          </p:cNvPr>
          <p:cNvSpPr txBox="1"/>
          <p:nvPr/>
        </p:nvSpPr>
        <p:spPr>
          <a:xfrm>
            <a:off x="7452320" y="3795886"/>
            <a:ext cx="1512171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400" dirty="0">
                <a:effectLst/>
                <a:latin typeface="+mj-lt"/>
              </a:rPr>
              <a:t>PK: Partition Key</a:t>
            </a:r>
          </a:p>
          <a:p>
            <a:pPr>
              <a:buNone/>
            </a:pPr>
            <a:r>
              <a:rPr lang="en-GB" sz="1400" dirty="0">
                <a:effectLst/>
                <a:latin typeface="+mj-lt"/>
              </a:rPr>
              <a:t>CK: Clustering Key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225D08-8622-1811-02A1-5D91B5A571B5}"/>
              </a:ext>
            </a:extLst>
          </p:cNvPr>
          <p:cNvSpPr txBox="1"/>
          <p:nvPr/>
        </p:nvSpPr>
        <p:spPr>
          <a:xfrm>
            <a:off x="5744096" y="1439855"/>
            <a:ext cx="1133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GB" sz="1600" dirty="0">
                <a:solidFill>
                  <a:srgbClr val="FF0000"/>
                </a:solidFill>
                <a:latin typeface="+mj-lt"/>
              </a:rPr>
              <a:t>U</a:t>
            </a:r>
            <a:r>
              <a:rPr lang="en-JP" sz="1600" dirty="0">
                <a:solidFill>
                  <a:srgbClr val="FF0000"/>
                </a:solidFill>
                <a:latin typeface="+mj-lt"/>
              </a:rPr>
              <a:t>ser ID DB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105B37-815F-B4BA-DB59-3B32E777FC5B}"/>
              </a:ext>
            </a:extLst>
          </p:cNvPr>
          <p:cNvSpPr txBox="1"/>
          <p:nvPr/>
        </p:nvSpPr>
        <p:spPr>
          <a:xfrm>
            <a:off x="1737657" y="3457332"/>
            <a:ext cx="162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600" dirty="0">
                <a:solidFill>
                  <a:srgbClr val="FF0000"/>
                </a:solidFill>
                <a:latin typeface="+mj-lt"/>
              </a:rPr>
              <a:t>Transaction</a:t>
            </a:r>
            <a:r>
              <a:rPr lang="en-JP" sz="1600" dirty="0">
                <a:solidFill>
                  <a:srgbClr val="FF0000"/>
                </a:solidFill>
                <a:latin typeface="+mj-lt"/>
              </a:rPr>
              <a:t> DB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3CFB5C-4D74-2894-5350-19A09DEC80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0" b="13601"/>
          <a:stretch/>
        </p:blipFill>
        <p:spPr>
          <a:xfrm>
            <a:off x="3403815" y="699542"/>
            <a:ext cx="233636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4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179512" y="123479"/>
            <a:ext cx="8784979" cy="342900"/>
          </a:xfrm>
          <a:solidFill>
            <a:srgbClr val="0070C0"/>
          </a:solidFill>
        </p:spPr>
        <p:txBody>
          <a:bodyPr/>
          <a:lstStyle/>
          <a:p>
            <a:r>
              <a:rPr lang="en-US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Motivation -1/1-</a:t>
            </a:r>
            <a:endParaRPr lang="en-US" sz="1800" u="none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63BFE-B79D-9809-BFAC-CCDED1BFB3D0}"/>
              </a:ext>
            </a:extLst>
          </p:cNvPr>
          <p:cNvSpPr txBox="1"/>
          <p:nvPr/>
        </p:nvSpPr>
        <p:spPr>
          <a:xfrm>
            <a:off x="179511" y="627534"/>
            <a:ext cx="8784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200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Economic development drives the need for simple and convenient asset management systems</a:t>
            </a:r>
            <a:endParaRPr lang="en-JP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82E63-B4B3-CB2B-8A0F-BE4A011C2499}"/>
              </a:ext>
            </a:extLst>
          </p:cNvPr>
          <p:cNvSpPr txBox="1"/>
          <p:nvPr/>
        </p:nvSpPr>
        <p:spPr>
          <a:xfrm>
            <a:off x="5076056" y="127386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1800" dirty="0">
                <a:solidFill>
                  <a:srgbClr val="0070C0"/>
                </a:solidFill>
                <a:latin typeface="+mj-lt"/>
              </a:rPr>
              <a:t>Safe, Fast, Good GUI are needed</a:t>
            </a:r>
            <a:endParaRPr lang="en-JP" sz="1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204F2-D052-E87E-6962-5B9DFCE85BB1}"/>
              </a:ext>
            </a:extLst>
          </p:cNvPr>
          <p:cNvSpPr txBox="1"/>
          <p:nvPr/>
        </p:nvSpPr>
        <p:spPr>
          <a:xfrm>
            <a:off x="179509" y="1647503"/>
            <a:ext cx="878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2000" indent="-342900">
              <a:buSzPct val="100000"/>
              <a:buFont typeface="Arial" panose="020B0604020202020204" pitchFamily="34" charset="0"/>
              <a:buChar char="•"/>
            </a:pPr>
            <a:r>
              <a:rPr lang="en-JP" dirty="0">
                <a:latin typeface="+mj-lt"/>
              </a:rPr>
              <a:t>ScalarDB can work on many popular databases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F5E35-CC41-6429-F98B-58B8D2939691}"/>
              </a:ext>
            </a:extLst>
          </p:cNvPr>
          <p:cNvSpPr txBox="1"/>
          <p:nvPr/>
        </p:nvSpPr>
        <p:spPr>
          <a:xfrm>
            <a:off x="467543" y="2104862"/>
            <a:ext cx="8496943" cy="139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320"/>
              </a:spcBef>
              <a:buNone/>
            </a:pPr>
            <a:r>
              <a:rPr lang="en-GB" sz="2000" dirty="0">
                <a:latin typeface="+mj-lt"/>
              </a:rPr>
              <a:t>Merits: </a:t>
            </a:r>
          </a:p>
          <a:p>
            <a:pPr algn="just">
              <a:spcBef>
                <a:spcPts val="320"/>
              </a:spcBef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Universal </a:t>
            </a:r>
          </a:p>
          <a:p>
            <a:pPr algn="just">
              <a:spcBef>
                <a:spcPts val="320"/>
              </a:spcBef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Non-invasive</a:t>
            </a:r>
            <a:r>
              <a:rPr lang="en-GB" sz="1800" dirty="0">
                <a:latin typeface="+mj-lt"/>
              </a:rPr>
              <a:t> - no modifications to the underlying databases</a:t>
            </a:r>
          </a:p>
          <a:p>
            <a:pPr algn="just">
              <a:spcBef>
                <a:spcPts val="320"/>
              </a:spcBef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Flexible Scalability </a:t>
            </a:r>
            <a:r>
              <a:rPr lang="en-GB" sz="1800" dirty="0">
                <a:latin typeface="+mj-lt"/>
              </a:rPr>
              <a:t>- Transaction layer and storage layer can be independently scaled</a:t>
            </a:r>
            <a:endParaRPr lang="en-JP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382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179512" y="123479"/>
            <a:ext cx="8784979" cy="342900"/>
          </a:xfrm>
          <a:solidFill>
            <a:srgbClr val="0070C0"/>
          </a:solidFill>
        </p:spPr>
        <p:txBody>
          <a:bodyPr/>
          <a:lstStyle/>
          <a:p>
            <a:r>
              <a:rPr lang="en-US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Platform Demo -1/1-</a:t>
            </a:r>
            <a:endParaRPr lang="en-US" sz="1800" u="none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02D4C08-F7FD-1980-2FC2-EEFEBDAB0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71550"/>
            <a:ext cx="4008223" cy="2924032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C1EE22-0CEC-E868-5B47-F70F1EA91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2796"/>
            <a:ext cx="4417626" cy="1641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242D6A-4914-D64B-5734-5B3D28140CAC}"/>
              </a:ext>
            </a:extLst>
          </p:cNvPr>
          <p:cNvSpPr txBox="1"/>
          <p:nvPr/>
        </p:nvSpPr>
        <p:spPr>
          <a:xfrm>
            <a:off x="923483" y="3910285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dirty="0">
                <a:latin typeface="+mj-lt"/>
              </a:rPr>
              <a:t>Login interface</a:t>
            </a:r>
            <a:endParaRPr lang="en-JP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58A355-8F91-DAA4-F7BE-A2740F31B530}"/>
              </a:ext>
            </a:extLst>
          </p:cNvPr>
          <p:cNvSpPr txBox="1"/>
          <p:nvPr/>
        </p:nvSpPr>
        <p:spPr>
          <a:xfrm>
            <a:off x="4813901" y="3910284"/>
            <a:ext cx="3501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User information interface</a:t>
            </a:r>
            <a:endParaRPr lang="en-JP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138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179512" y="123479"/>
            <a:ext cx="8784979" cy="342900"/>
          </a:xfrm>
          <a:solidFill>
            <a:srgbClr val="0070C0"/>
          </a:solidFill>
        </p:spPr>
        <p:txBody>
          <a:bodyPr/>
          <a:lstStyle/>
          <a:p>
            <a:r>
              <a:rPr lang="en-US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Functions -1/3-</a:t>
            </a:r>
            <a:endParaRPr lang="en-US" sz="1800" u="none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93BF90-E193-5A1A-53E1-2EF54239DC8D}"/>
              </a:ext>
            </a:extLst>
          </p:cNvPr>
          <p:cNvSpPr txBox="1"/>
          <p:nvPr/>
        </p:nvSpPr>
        <p:spPr>
          <a:xfrm>
            <a:off x="179512" y="55552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dirty="0">
                <a:solidFill>
                  <a:srgbClr val="0070C0"/>
                </a:solidFill>
                <a:latin typeface="+mj-lt"/>
              </a:rPr>
              <a:t>W</a:t>
            </a:r>
            <a:r>
              <a:rPr lang="en-JP" dirty="0">
                <a:solidFill>
                  <a:srgbClr val="0070C0"/>
                </a:solidFill>
                <a:latin typeface="+mj-lt"/>
              </a:rPr>
              <a:t>ithdraw and transfer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3FE00-2C9B-3031-6801-CE9E8CEB90AC}"/>
              </a:ext>
            </a:extLst>
          </p:cNvPr>
          <p:cNvSpPr txBox="1"/>
          <p:nvPr/>
        </p:nvSpPr>
        <p:spPr>
          <a:xfrm>
            <a:off x="179512" y="1106338"/>
            <a:ext cx="8784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JP" sz="2000" dirty="0">
                <a:latin typeface="+mj-lt"/>
              </a:rPr>
              <a:t>Users can enter any amount on the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proposed</a:t>
            </a:r>
            <a:r>
              <a:rPr lang="en-JP" sz="2000" dirty="0">
                <a:latin typeface="+mj-lt"/>
              </a:rPr>
              <a:t> platform to withdraw and transfer assets to others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9C54D6-D927-D83C-F21A-7321D7646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23713"/>
            <a:ext cx="3779912" cy="1969468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884BEBD-F61D-4D33-A151-CA3FC2254CF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54" y="1923713"/>
            <a:ext cx="3780000" cy="196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8DC17C-F277-2DA4-EC81-0F361A063EFD}"/>
              </a:ext>
            </a:extLst>
          </p:cNvPr>
          <p:cNvSpPr txBox="1"/>
          <p:nvPr/>
        </p:nvSpPr>
        <p:spPr>
          <a:xfrm>
            <a:off x="1493404" y="42186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W</a:t>
            </a:r>
            <a:r>
              <a:rPr lang="en-JP" sz="1800" dirty="0">
                <a:solidFill>
                  <a:srgbClr val="0070C0"/>
                </a:solidFill>
                <a:latin typeface="+mj-lt"/>
              </a:rPr>
              <a:t>ithdraw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F7E4F-DAE5-CF6E-F9E8-F13CEE68D502}"/>
              </a:ext>
            </a:extLst>
          </p:cNvPr>
          <p:cNvSpPr txBox="1"/>
          <p:nvPr/>
        </p:nvSpPr>
        <p:spPr>
          <a:xfrm>
            <a:off x="6066420" y="42186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Transfer</a:t>
            </a:r>
            <a:endParaRPr lang="en-JP" sz="18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010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179512" y="123479"/>
            <a:ext cx="8784979" cy="342900"/>
          </a:xfrm>
          <a:solidFill>
            <a:srgbClr val="0070C0"/>
          </a:solidFill>
        </p:spPr>
        <p:txBody>
          <a:bodyPr/>
          <a:lstStyle/>
          <a:p>
            <a:r>
              <a:rPr lang="en-US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Functions -2/3-</a:t>
            </a:r>
            <a:endParaRPr lang="en-US" sz="1800" u="none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8B0A6-43B5-ED1C-37FA-2BF6FCBEB5D4}"/>
              </a:ext>
            </a:extLst>
          </p:cNvPr>
          <p:cNvSpPr txBox="1"/>
          <p:nvPr/>
        </p:nvSpPr>
        <p:spPr>
          <a:xfrm>
            <a:off x="179509" y="55552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Password change</a:t>
            </a:r>
            <a:endParaRPr lang="en-JP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3B39F-40E3-3929-AFF7-48FCF551D0E9}"/>
              </a:ext>
            </a:extLst>
          </p:cNvPr>
          <p:cNvSpPr txBox="1"/>
          <p:nvPr/>
        </p:nvSpPr>
        <p:spPr>
          <a:xfrm>
            <a:off x="193873" y="1106338"/>
            <a:ext cx="7182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JP" sz="2000" dirty="0">
                <a:latin typeface="+mj-lt"/>
              </a:rPr>
              <a:t>Users can easily change their account passwords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075F0B-DFEE-F7FB-2F53-3DCF7256E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28" y="1595595"/>
            <a:ext cx="5868144" cy="24102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94499-68B4-4D92-3699-955AEFFB0B22}"/>
              </a:ext>
            </a:extLst>
          </p:cNvPr>
          <p:cNvSpPr txBox="1"/>
          <p:nvPr/>
        </p:nvSpPr>
        <p:spPr>
          <a:xfrm>
            <a:off x="3671900" y="409501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800" dirty="0">
                <a:solidFill>
                  <a:srgbClr val="0070C0"/>
                </a:solidFill>
                <a:latin typeface="+mj-lt"/>
              </a:rPr>
              <a:t>P</a:t>
            </a:r>
            <a:r>
              <a:rPr lang="en-JP" sz="1800" dirty="0">
                <a:solidFill>
                  <a:srgbClr val="0070C0"/>
                </a:solidFill>
                <a:latin typeface="+mj-lt"/>
              </a:rPr>
              <a:t>assword change</a:t>
            </a:r>
          </a:p>
        </p:txBody>
      </p:sp>
    </p:spTree>
    <p:extLst>
      <p:ext uri="{BB962C8B-B14F-4D97-AF65-F5344CB8AC3E}">
        <p14:creationId xmlns:p14="http://schemas.microsoft.com/office/powerpoint/2010/main" val="79307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179512" y="123479"/>
            <a:ext cx="8784979" cy="342900"/>
          </a:xfrm>
          <a:solidFill>
            <a:srgbClr val="0070C0"/>
          </a:solidFill>
        </p:spPr>
        <p:txBody>
          <a:bodyPr/>
          <a:lstStyle/>
          <a:p>
            <a:r>
              <a:rPr lang="en-US" sz="1800" u="none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Functions -3/3-</a:t>
            </a:r>
            <a:endParaRPr lang="en-US" sz="1800" u="none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6C15E-8171-E4AB-6CDD-A896B372EC02}"/>
              </a:ext>
            </a:extLst>
          </p:cNvPr>
          <p:cNvSpPr txBox="1"/>
          <p:nvPr/>
        </p:nvSpPr>
        <p:spPr>
          <a:xfrm>
            <a:off x="179512" y="55552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JP" dirty="0">
                <a:solidFill>
                  <a:srgbClr val="0070C0"/>
                </a:solidFill>
                <a:latin typeface="+mj-lt"/>
              </a:rPr>
              <a:t>Real-time transaction records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1A0AE-0DA6-ADB0-A20C-2FB452952225}"/>
              </a:ext>
            </a:extLst>
          </p:cNvPr>
          <p:cNvSpPr txBox="1"/>
          <p:nvPr/>
        </p:nvSpPr>
        <p:spPr>
          <a:xfrm>
            <a:off x="179511" y="1106338"/>
            <a:ext cx="8784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GB" sz="2000" dirty="0">
                <a:latin typeface="+mj-lt"/>
              </a:rPr>
              <a:t>Users can check their transfer transactions at any time, and the platform records detailed personal information of both parties to the transaction as well as the amount</a:t>
            </a:r>
            <a:endParaRPr lang="en-JP" sz="2000" dirty="0">
              <a:latin typeface="+mj-lt"/>
            </a:endParaRPr>
          </a:p>
        </p:txBody>
      </p:sp>
      <p:pic>
        <p:nvPicPr>
          <p:cNvPr id="6" name="Picture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F14487FD-E23F-40B8-7D91-241C3A287AE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00" y="2122001"/>
            <a:ext cx="5871600" cy="24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54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arg"/>
  <p:tag name="USEAMSFONTS" val="True"/>
  <p:tag name="EMBEDFONTS" val="False"/>
  <p:tag name="USEBOLDAMS" val="False"/>
  <p:tag name="DEFAULTDISPLAYSOURCE" val="\documentclass{jarticle}\pagestyle{empty}&#10;\usepackage{bm}&#10;\begin{document}&#10;&#10;\end{document}&#10;"/>
  <p:tag name="TEX2PS" val="platex $(base).tex; dvipsk -D $(res) -E -o $(base).ps $(base).dvi"/>
  <p:tag name="EXTERNALEDITCOMMAND" val="notepad %"/>
  <p:tag name="GHOSTSCRIPTCOMMAND" val="gswin32c  -dWINKANJ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74"/>
  <p:tag name="DEFAULTHEIGHT" val="250"/>
</p:tagLst>
</file>

<file path=ppt/theme/theme1.xml><?xml version="1.0" encoding="utf-8"?>
<a:theme xmlns:a="http://schemas.openxmlformats.org/drawingml/2006/main" name="formalnoname">
  <a:themeElements>
    <a:clrScheme name="formalnonam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lnDef>
  </a:objectDefaults>
  <a:extraClrSchemeLst>
    <a:extraClrScheme>
      <a:clrScheme name="formalnona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lnona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lnona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lnona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lnona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lnona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lnona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60339</TotalTime>
  <Words>305</Words>
  <Application>Microsoft Macintosh PowerPoint</Application>
  <PresentationFormat>On-screen Show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formalnoname</vt:lpstr>
      <vt:lpstr>PowerPoint Presentation</vt:lpstr>
      <vt:lpstr>System Overview -1/1-</vt:lpstr>
      <vt:lpstr>System Composition -1/1-</vt:lpstr>
      <vt:lpstr>ER Diagram -1/1-</vt:lpstr>
      <vt:lpstr>Motivation -1/1-</vt:lpstr>
      <vt:lpstr>Platform Demo -1/1-</vt:lpstr>
      <vt:lpstr>Functions -1/3-</vt:lpstr>
      <vt:lpstr>Functions -2/3-</vt:lpstr>
      <vt:lpstr>Functions -3/3-</vt:lpstr>
      <vt:lpstr>Demonstration -1/1-</vt:lpstr>
      <vt:lpstr>Thank you for your attention!</vt:lpstr>
    </vt:vector>
  </TitlesOfParts>
  <Company>慶應義塾大学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kitakoga</dc:creator>
  <cp:lastModifiedBy>余 淡遠</cp:lastModifiedBy>
  <cp:revision>2539</cp:revision>
  <cp:lastPrinted>2022-06-06T09:06:48Z</cp:lastPrinted>
  <dcterms:created xsi:type="dcterms:W3CDTF">2006-05-16T08:03:19Z</dcterms:created>
  <dcterms:modified xsi:type="dcterms:W3CDTF">2022-07-14T07:31:16Z</dcterms:modified>
</cp:coreProperties>
</file>