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More Sugar Thin" charset="1" panose="00000000000000000000"/>
      <p:regular r:id="rId17"/>
    </p:embeddedFont>
    <p:embeddedFont>
      <p:font typeface="Archivo Black" charset="1" panose="020B0A03020202020B04"/>
      <p:regular r:id="rId18"/>
    </p:embeddedFont>
    <p:embeddedFont>
      <p:font typeface="Arimo" charset="1" panose="020B0604020202020204"/>
      <p:regular r:id="rId19"/>
    </p:embeddedFont>
    <p:embeddedFont>
      <p:font typeface="Catamaran Bold" charset="1" panose="00000800000000000000"/>
      <p:regular r:id="rId20"/>
    </p:embeddedFont>
    <p:embeddedFont>
      <p:font typeface="Open Sans Bold" charset="1" panose="020B0806030504020204"/>
      <p:regular r:id="rId21"/>
    </p:embeddedFont>
    <p:embeddedFont>
      <p:font typeface="Babydoll" charset="1" panose="00000000000000000000"/>
      <p:regular r:id="rId22"/>
    </p:embeddedFont>
    <p:embeddedFont>
      <p:font typeface="Open Sans" charset="1" panose="020B0606030504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9.png" Type="http://schemas.openxmlformats.org/officeDocument/2006/relationships/image"/><Relationship Id="rId4" Target="../media/image3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png" Type="http://schemas.openxmlformats.org/officeDocument/2006/relationships/image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22.png" Type="http://schemas.openxmlformats.org/officeDocument/2006/relationships/image"/><Relationship Id="rId7" Target="../media/image23.png" Type="http://schemas.openxmlformats.org/officeDocument/2006/relationships/image"/><Relationship Id="rId8" Target="../media/image2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2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93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634740"/>
            <a:ext cx="18288000" cy="6652260"/>
          </a:xfrm>
          <a:custGeom>
            <a:avLst/>
            <a:gdLst/>
            <a:ahLst/>
            <a:cxnLst/>
            <a:rect r="r" b="b" t="t" l="l"/>
            <a:pathLst>
              <a:path h="6652260" w="18288000">
                <a:moveTo>
                  <a:pt x="0" y="0"/>
                </a:moveTo>
                <a:lnTo>
                  <a:pt x="18288000" y="0"/>
                </a:lnTo>
                <a:lnTo>
                  <a:pt x="18288000" y="6652260"/>
                </a:lnTo>
                <a:lnTo>
                  <a:pt x="0" y="66522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707286" y="3067355"/>
            <a:ext cx="12873428" cy="4152289"/>
            <a:chOff x="0" y="0"/>
            <a:chExt cx="3390532" cy="109360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90533" cy="1093607"/>
            </a:xfrm>
            <a:custGeom>
              <a:avLst/>
              <a:gdLst/>
              <a:ahLst/>
              <a:cxnLst/>
              <a:rect r="r" b="b" t="t" l="l"/>
              <a:pathLst>
                <a:path h="1093607" w="3390533">
                  <a:moveTo>
                    <a:pt x="30671" y="0"/>
                  </a:moveTo>
                  <a:lnTo>
                    <a:pt x="3359862" y="0"/>
                  </a:lnTo>
                  <a:cubicBezTo>
                    <a:pt x="3376801" y="0"/>
                    <a:pt x="3390533" y="13732"/>
                    <a:pt x="3390533" y="30671"/>
                  </a:cubicBezTo>
                  <a:lnTo>
                    <a:pt x="3390533" y="1062936"/>
                  </a:lnTo>
                  <a:cubicBezTo>
                    <a:pt x="3390533" y="1079875"/>
                    <a:pt x="3376801" y="1093607"/>
                    <a:pt x="3359862" y="1093607"/>
                  </a:cubicBezTo>
                  <a:lnTo>
                    <a:pt x="30671" y="1093607"/>
                  </a:lnTo>
                  <a:cubicBezTo>
                    <a:pt x="13732" y="1093607"/>
                    <a:pt x="0" y="1079875"/>
                    <a:pt x="0" y="1062936"/>
                  </a:cubicBezTo>
                  <a:lnTo>
                    <a:pt x="0" y="30671"/>
                  </a:lnTo>
                  <a:cubicBezTo>
                    <a:pt x="0" y="13732"/>
                    <a:pt x="13732" y="0"/>
                    <a:pt x="30671" y="0"/>
                  </a:cubicBezTo>
                  <a:close/>
                </a:path>
              </a:pathLst>
            </a:custGeom>
            <a:solidFill>
              <a:srgbClr val="FCFCFC"/>
            </a:solidFill>
            <a:ln w="152400" cap="rnd">
              <a:solidFill>
                <a:srgbClr val="5F3913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390532" cy="11317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078130" y="3159919"/>
            <a:ext cx="3967414" cy="2410204"/>
          </a:xfrm>
          <a:custGeom>
            <a:avLst/>
            <a:gdLst/>
            <a:ahLst/>
            <a:cxnLst/>
            <a:rect r="r" b="b" t="t" l="l"/>
            <a:pathLst>
              <a:path h="2410204" w="3967414">
                <a:moveTo>
                  <a:pt x="0" y="0"/>
                </a:moveTo>
                <a:lnTo>
                  <a:pt x="3967414" y="0"/>
                </a:lnTo>
                <a:lnTo>
                  <a:pt x="3967414" y="2410204"/>
                </a:lnTo>
                <a:lnTo>
                  <a:pt x="0" y="24102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-10733460">
            <a:off x="1584384" y="3809292"/>
            <a:ext cx="2610384" cy="1585808"/>
          </a:xfrm>
          <a:custGeom>
            <a:avLst/>
            <a:gdLst/>
            <a:ahLst/>
            <a:cxnLst/>
            <a:rect r="r" b="b" t="t" l="l"/>
            <a:pathLst>
              <a:path h="1585808" w="2610384">
                <a:moveTo>
                  <a:pt x="2610384" y="0"/>
                </a:moveTo>
                <a:lnTo>
                  <a:pt x="0" y="0"/>
                </a:lnTo>
                <a:lnTo>
                  <a:pt x="0" y="1585809"/>
                </a:lnTo>
                <a:lnTo>
                  <a:pt x="2610384" y="1585809"/>
                </a:lnTo>
                <a:lnTo>
                  <a:pt x="261038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7663459" y="1028700"/>
            <a:ext cx="2961082" cy="1798857"/>
          </a:xfrm>
          <a:custGeom>
            <a:avLst/>
            <a:gdLst/>
            <a:ahLst/>
            <a:cxnLst/>
            <a:rect r="r" b="b" t="t" l="l"/>
            <a:pathLst>
              <a:path h="1798857" w="2961082">
                <a:moveTo>
                  <a:pt x="2961082" y="0"/>
                </a:moveTo>
                <a:lnTo>
                  <a:pt x="0" y="0"/>
                </a:lnTo>
                <a:lnTo>
                  <a:pt x="0" y="1798857"/>
                </a:lnTo>
                <a:lnTo>
                  <a:pt x="2961082" y="1798857"/>
                </a:lnTo>
                <a:lnTo>
                  <a:pt x="296108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351329" y="3622254"/>
            <a:ext cx="11585343" cy="2797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spc="1160">
                <a:solidFill>
                  <a:srgbClr val="000000"/>
                </a:solidFill>
                <a:latin typeface="More Sugar Bold"/>
              </a:rPr>
              <a:t>Global Air Pollution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933770" y="6079386"/>
            <a:ext cx="8420460" cy="626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810">
                <a:solidFill>
                  <a:srgbClr val="000000"/>
                </a:solidFill>
                <a:latin typeface="More Sugar Thin"/>
              </a:rPr>
              <a:t>Disusun oleh: Kelompok 5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93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40484C">
                <a:alpha val="89804"/>
              </a:srgbClr>
            </a:solidFill>
            <a:ln w="95250" cap="rnd">
              <a:solidFill>
                <a:srgbClr val="F9ECCF">
                  <a:alpha val="89804"/>
                </a:srgbClr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185652" y="2922560"/>
            <a:ext cx="5641621" cy="6115554"/>
          </a:xfrm>
          <a:custGeom>
            <a:avLst/>
            <a:gdLst/>
            <a:ahLst/>
            <a:cxnLst/>
            <a:rect r="r" b="b" t="t" l="l"/>
            <a:pathLst>
              <a:path h="6115554" w="5641621">
                <a:moveTo>
                  <a:pt x="0" y="0"/>
                </a:moveTo>
                <a:lnTo>
                  <a:pt x="5641622" y="0"/>
                </a:lnTo>
                <a:lnTo>
                  <a:pt x="5641622" y="6115553"/>
                </a:lnTo>
                <a:lnTo>
                  <a:pt x="0" y="61155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483992" y="2922560"/>
            <a:ext cx="7685046" cy="6100005"/>
          </a:xfrm>
          <a:custGeom>
            <a:avLst/>
            <a:gdLst/>
            <a:ahLst/>
            <a:cxnLst/>
            <a:rect r="r" b="b" t="t" l="l"/>
            <a:pathLst>
              <a:path h="6100005" w="7685046">
                <a:moveTo>
                  <a:pt x="0" y="0"/>
                </a:moveTo>
                <a:lnTo>
                  <a:pt x="7685046" y="0"/>
                </a:lnTo>
                <a:lnTo>
                  <a:pt x="7685046" y="6100005"/>
                </a:lnTo>
                <a:lnTo>
                  <a:pt x="0" y="61000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81095" y="1570055"/>
            <a:ext cx="16178205" cy="766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 spc="652">
                <a:solidFill>
                  <a:srgbClr val="FCFCFC"/>
                </a:solidFill>
                <a:latin typeface="More Sugar Bold"/>
              </a:rPr>
              <a:t>mencoba buat dashboard visualisasi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93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3634740"/>
            <a:ext cx="18288000" cy="6652260"/>
          </a:xfrm>
          <a:custGeom>
            <a:avLst/>
            <a:gdLst/>
            <a:ahLst/>
            <a:cxnLst/>
            <a:rect r="r" b="b" t="t" l="l"/>
            <a:pathLst>
              <a:path h="6652260" w="18288000">
                <a:moveTo>
                  <a:pt x="18288000" y="0"/>
                </a:moveTo>
                <a:lnTo>
                  <a:pt x="0" y="0"/>
                </a:lnTo>
                <a:lnTo>
                  <a:pt x="0" y="6652260"/>
                </a:lnTo>
                <a:lnTo>
                  <a:pt x="18288000" y="665226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707286" y="3067355"/>
            <a:ext cx="12873428" cy="4152289"/>
            <a:chOff x="0" y="0"/>
            <a:chExt cx="3390532" cy="109360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90533" cy="1093607"/>
            </a:xfrm>
            <a:custGeom>
              <a:avLst/>
              <a:gdLst/>
              <a:ahLst/>
              <a:cxnLst/>
              <a:rect r="r" b="b" t="t" l="l"/>
              <a:pathLst>
                <a:path h="1093607" w="3390533">
                  <a:moveTo>
                    <a:pt x="30671" y="0"/>
                  </a:moveTo>
                  <a:lnTo>
                    <a:pt x="3359862" y="0"/>
                  </a:lnTo>
                  <a:cubicBezTo>
                    <a:pt x="3376801" y="0"/>
                    <a:pt x="3390533" y="13732"/>
                    <a:pt x="3390533" y="30671"/>
                  </a:cubicBezTo>
                  <a:lnTo>
                    <a:pt x="3390533" y="1062936"/>
                  </a:lnTo>
                  <a:cubicBezTo>
                    <a:pt x="3390533" y="1079875"/>
                    <a:pt x="3376801" y="1093607"/>
                    <a:pt x="3359862" y="1093607"/>
                  </a:cubicBezTo>
                  <a:lnTo>
                    <a:pt x="30671" y="1093607"/>
                  </a:lnTo>
                  <a:cubicBezTo>
                    <a:pt x="13732" y="1093607"/>
                    <a:pt x="0" y="1079875"/>
                    <a:pt x="0" y="1062936"/>
                  </a:cubicBezTo>
                  <a:lnTo>
                    <a:pt x="0" y="30671"/>
                  </a:lnTo>
                  <a:cubicBezTo>
                    <a:pt x="0" y="13732"/>
                    <a:pt x="13732" y="0"/>
                    <a:pt x="30671" y="0"/>
                  </a:cubicBezTo>
                  <a:close/>
                </a:path>
              </a:pathLst>
            </a:custGeom>
            <a:solidFill>
              <a:srgbClr val="FCFCFC"/>
            </a:solidFill>
            <a:ln w="152400" cap="rnd">
              <a:solidFill>
                <a:srgbClr val="40484C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390532" cy="11317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14297399" y="3392760"/>
            <a:ext cx="3543906" cy="2152923"/>
          </a:xfrm>
          <a:custGeom>
            <a:avLst/>
            <a:gdLst/>
            <a:ahLst/>
            <a:cxnLst/>
            <a:rect r="r" b="b" t="t" l="l"/>
            <a:pathLst>
              <a:path h="2152923" w="3543906">
                <a:moveTo>
                  <a:pt x="3543907" y="0"/>
                </a:moveTo>
                <a:lnTo>
                  <a:pt x="0" y="0"/>
                </a:lnTo>
                <a:lnTo>
                  <a:pt x="0" y="2152923"/>
                </a:lnTo>
                <a:lnTo>
                  <a:pt x="3543907" y="2152923"/>
                </a:lnTo>
                <a:lnTo>
                  <a:pt x="354390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784066" y="4074554"/>
            <a:ext cx="10719868" cy="206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 spc="1739">
                <a:solidFill>
                  <a:srgbClr val="000000"/>
                </a:solidFill>
                <a:latin typeface="More Sugar Bold"/>
              </a:rPr>
              <a:t>Thank you</a:t>
            </a:r>
          </a:p>
        </p:txBody>
      </p:sp>
      <p:sp>
        <p:nvSpPr>
          <p:cNvPr name="Freeform 8" id="8"/>
          <p:cNvSpPr/>
          <p:nvPr/>
        </p:nvSpPr>
        <p:spPr>
          <a:xfrm flipH="true" flipV="false" rot="-10733460">
            <a:off x="1584384" y="3809292"/>
            <a:ext cx="2610384" cy="1585808"/>
          </a:xfrm>
          <a:custGeom>
            <a:avLst/>
            <a:gdLst/>
            <a:ahLst/>
            <a:cxnLst/>
            <a:rect r="r" b="b" t="t" l="l"/>
            <a:pathLst>
              <a:path h="1585808" w="2610384">
                <a:moveTo>
                  <a:pt x="2610384" y="0"/>
                </a:moveTo>
                <a:lnTo>
                  <a:pt x="0" y="0"/>
                </a:lnTo>
                <a:lnTo>
                  <a:pt x="0" y="1585809"/>
                </a:lnTo>
                <a:lnTo>
                  <a:pt x="2610384" y="1585809"/>
                </a:lnTo>
                <a:lnTo>
                  <a:pt x="261038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7663459" y="1028700"/>
            <a:ext cx="2961082" cy="1798857"/>
          </a:xfrm>
          <a:custGeom>
            <a:avLst/>
            <a:gdLst/>
            <a:ahLst/>
            <a:cxnLst/>
            <a:rect r="r" b="b" t="t" l="l"/>
            <a:pathLst>
              <a:path h="1798857" w="2961082">
                <a:moveTo>
                  <a:pt x="2961082" y="0"/>
                </a:moveTo>
                <a:lnTo>
                  <a:pt x="0" y="0"/>
                </a:lnTo>
                <a:lnTo>
                  <a:pt x="0" y="1798857"/>
                </a:lnTo>
                <a:lnTo>
                  <a:pt x="2961082" y="1798857"/>
                </a:lnTo>
                <a:lnTo>
                  <a:pt x="296108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048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94708" y="1717095"/>
            <a:ext cx="14098585" cy="8184446"/>
          </a:xfrm>
          <a:custGeom>
            <a:avLst/>
            <a:gdLst/>
            <a:ahLst/>
            <a:cxnLst/>
            <a:rect r="r" b="b" t="t" l="l"/>
            <a:pathLst>
              <a:path h="8184446" w="14098585">
                <a:moveTo>
                  <a:pt x="0" y="0"/>
                </a:moveTo>
                <a:lnTo>
                  <a:pt x="14098584" y="0"/>
                </a:lnTo>
                <a:lnTo>
                  <a:pt x="14098584" y="8184447"/>
                </a:lnTo>
                <a:lnTo>
                  <a:pt x="0" y="8184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8038" r="-19959" b="-35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28829" y="1717095"/>
            <a:ext cx="14230343" cy="6852809"/>
            <a:chOff x="0" y="0"/>
            <a:chExt cx="3747909" cy="180485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47909" cy="1804855"/>
            </a:xfrm>
            <a:custGeom>
              <a:avLst/>
              <a:gdLst/>
              <a:ahLst/>
              <a:cxnLst/>
              <a:rect r="r" b="b" t="t" l="l"/>
              <a:pathLst>
                <a:path h="1804855" w="3747909">
                  <a:moveTo>
                    <a:pt x="27746" y="0"/>
                  </a:moveTo>
                  <a:lnTo>
                    <a:pt x="3720163" y="0"/>
                  </a:lnTo>
                  <a:cubicBezTo>
                    <a:pt x="3735487" y="0"/>
                    <a:pt x="3747909" y="12422"/>
                    <a:pt x="3747909" y="27746"/>
                  </a:cubicBezTo>
                  <a:lnTo>
                    <a:pt x="3747909" y="1777109"/>
                  </a:lnTo>
                  <a:cubicBezTo>
                    <a:pt x="3747909" y="1784468"/>
                    <a:pt x="3744986" y="1791525"/>
                    <a:pt x="3739783" y="1796729"/>
                  </a:cubicBezTo>
                  <a:cubicBezTo>
                    <a:pt x="3734579" y="1801932"/>
                    <a:pt x="3727522" y="1804855"/>
                    <a:pt x="3720163" y="1804855"/>
                  </a:cubicBezTo>
                  <a:lnTo>
                    <a:pt x="27746" y="1804855"/>
                  </a:lnTo>
                  <a:cubicBezTo>
                    <a:pt x="12422" y="1804855"/>
                    <a:pt x="0" y="1792433"/>
                    <a:pt x="0" y="1777109"/>
                  </a:cubicBezTo>
                  <a:lnTo>
                    <a:pt x="0" y="27746"/>
                  </a:lnTo>
                  <a:cubicBezTo>
                    <a:pt x="0" y="20387"/>
                    <a:pt x="2923" y="13330"/>
                    <a:pt x="8127" y="8127"/>
                  </a:cubicBezTo>
                  <a:cubicBezTo>
                    <a:pt x="13330" y="2923"/>
                    <a:pt x="20387" y="0"/>
                    <a:pt x="27746" y="0"/>
                  </a:cubicBezTo>
                  <a:close/>
                </a:path>
              </a:pathLst>
            </a:custGeom>
            <a:solidFill>
              <a:srgbClr val="F2E6DC">
                <a:alpha val="93725"/>
              </a:srgbClr>
            </a:solidFill>
            <a:ln w="76200" cap="rnd">
              <a:solidFill>
                <a:srgbClr val="F7931E">
                  <a:alpha val="93725"/>
                </a:srgbClr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747909" cy="18429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594253" y="5948686"/>
            <a:ext cx="4954249" cy="4954249"/>
          </a:xfrm>
          <a:custGeom>
            <a:avLst/>
            <a:gdLst/>
            <a:ahLst/>
            <a:cxnLst/>
            <a:rect r="r" b="b" t="t" l="l"/>
            <a:pathLst>
              <a:path h="4954249" w="4954249">
                <a:moveTo>
                  <a:pt x="0" y="0"/>
                </a:moveTo>
                <a:lnTo>
                  <a:pt x="4954249" y="0"/>
                </a:lnTo>
                <a:lnTo>
                  <a:pt x="4954249" y="4954249"/>
                </a:lnTo>
                <a:lnTo>
                  <a:pt x="0" y="49542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066372" y="1893747"/>
            <a:ext cx="5719696" cy="1059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93"/>
              </a:lnSpc>
            </a:pPr>
            <a:r>
              <a:rPr lang="en-US" sz="6227" spc="49">
                <a:solidFill>
                  <a:srgbClr val="40474B"/>
                </a:solidFill>
                <a:latin typeface="Archivo Black"/>
              </a:rPr>
              <a:t>OUR TEAM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5799733" y="3866094"/>
            <a:ext cx="1488866" cy="2104404"/>
          </a:xfrm>
          <a:custGeom>
            <a:avLst/>
            <a:gdLst/>
            <a:ahLst/>
            <a:cxnLst/>
            <a:rect r="r" b="b" t="t" l="l"/>
            <a:pathLst>
              <a:path h="2104404" w="1488866">
                <a:moveTo>
                  <a:pt x="0" y="0"/>
                </a:moveTo>
                <a:lnTo>
                  <a:pt x="1488866" y="0"/>
                </a:lnTo>
                <a:lnTo>
                  <a:pt x="1488866" y="2104404"/>
                </a:lnTo>
                <a:lnTo>
                  <a:pt x="0" y="21044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855586" y="4029325"/>
            <a:ext cx="2141268" cy="2161818"/>
          </a:xfrm>
          <a:custGeom>
            <a:avLst/>
            <a:gdLst/>
            <a:ahLst/>
            <a:cxnLst/>
            <a:rect r="r" b="b" t="t" l="l"/>
            <a:pathLst>
              <a:path h="2161818" w="2141268">
                <a:moveTo>
                  <a:pt x="0" y="0"/>
                </a:moveTo>
                <a:lnTo>
                  <a:pt x="2141268" y="0"/>
                </a:lnTo>
                <a:lnTo>
                  <a:pt x="2141268" y="2161817"/>
                </a:lnTo>
                <a:lnTo>
                  <a:pt x="0" y="216181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5719" t="0" r="-3164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667949" y="3866094"/>
            <a:ext cx="1427649" cy="2237057"/>
          </a:xfrm>
          <a:custGeom>
            <a:avLst/>
            <a:gdLst/>
            <a:ahLst/>
            <a:cxnLst/>
            <a:rect r="r" b="b" t="t" l="l"/>
            <a:pathLst>
              <a:path h="2237057" w="1427649">
                <a:moveTo>
                  <a:pt x="0" y="0"/>
                </a:moveTo>
                <a:lnTo>
                  <a:pt x="1427649" y="0"/>
                </a:lnTo>
                <a:lnTo>
                  <a:pt x="1427649" y="2237056"/>
                </a:lnTo>
                <a:lnTo>
                  <a:pt x="0" y="223705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737710" y="3866094"/>
            <a:ext cx="1621197" cy="2247761"/>
          </a:xfrm>
          <a:custGeom>
            <a:avLst/>
            <a:gdLst/>
            <a:ahLst/>
            <a:cxnLst/>
            <a:rect r="r" b="b" t="t" l="l"/>
            <a:pathLst>
              <a:path h="2247761" w="1621197">
                <a:moveTo>
                  <a:pt x="0" y="0"/>
                </a:moveTo>
                <a:lnTo>
                  <a:pt x="1621197" y="0"/>
                </a:lnTo>
                <a:lnTo>
                  <a:pt x="1621197" y="2247760"/>
                </a:lnTo>
                <a:lnTo>
                  <a:pt x="0" y="224776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596205" y="4029325"/>
            <a:ext cx="2274207" cy="2151969"/>
          </a:xfrm>
          <a:custGeom>
            <a:avLst/>
            <a:gdLst/>
            <a:ahLst/>
            <a:cxnLst/>
            <a:rect r="r" b="b" t="t" l="l"/>
            <a:pathLst>
              <a:path h="2151969" w="2274207">
                <a:moveTo>
                  <a:pt x="0" y="0"/>
                </a:moveTo>
                <a:lnTo>
                  <a:pt x="2274208" y="0"/>
                </a:lnTo>
                <a:lnTo>
                  <a:pt x="2274208" y="2151969"/>
                </a:lnTo>
                <a:lnTo>
                  <a:pt x="0" y="215196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8053174" y="3383427"/>
            <a:ext cx="2043606" cy="383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3"/>
              </a:lnSpc>
            </a:pPr>
            <a:r>
              <a:rPr lang="en-US" sz="2419">
                <a:solidFill>
                  <a:srgbClr val="614444"/>
                </a:solidFill>
                <a:latin typeface="Arimo"/>
              </a:rPr>
              <a:t>Project Leader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023424" y="3404305"/>
            <a:ext cx="1131152" cy="383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3"/>
              </a:lnSpc>
            </a:pPr>
            <a:r>
              <a:rPr lang="en-US" sz="2419">
                <a:solidFill>
                  <a:srgbClr val="614444"/>
                </a:solidFill>
                <a:latin typeface="Arimo"/>
              </a:rPr>
              <a:t>Analist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583328" y="3383427"/>
            <a:ext cx="1556727" cy="383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3"/>
              </a:lnSpc>
            </a:pPr>
            <a:r>
              <a:rPr lang="en-US" sz="2419">
                <a:solidFill>
                  <a:srgbClr val="614444"/>
                </a:solidFill>
                <a:latin typeface="Arimo"/>
              </a:rPr>
              <a:t>Visualizer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980149" y="3383427"/>
            <a:ext cx="1131152" cy="383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3"/>
              </a:lnSpc>
            </a:pPr>
            <a:r>
              <a:rPr lang="en-US" sz="2419">
                <a:solidFill>
                  <a:srgbClr val="614444"/>
                </a:solidFill>
                <a:latin typeface="Arimo"/>
              </a:rPr>
              <a:t>Modeler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994670" y="3404305"/>
            <a:ext cx="1131152" cy="383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3"/>
              </a:lnSpc>
            </a:pPr>
            <a:r>
              <a:rPr lang="en-US" sz="2419">
                <a:solidFill>
                  <a:srgbClr val="614444"/>
                </a:solidFill>
                <a:latin typeface="Arimo"/>
              </a:rPr>
              <a:t>Modeler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417587" y="6191142"/>
            <a:ext cx="2032364" cy="326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0"/>
              </a:lnSpc>
            </a:pPr>
            <a:r>
              <a:rPr lang="en-US" sz="2150">
                <a:solidFill>
                  <a:srgbClr val="614444"/>
                </a:solidFill>
                <a:latin typeface="Catamaran Bold"/>
              </a:rPr>
              <a:t>Jesika Ourelia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563842" y="6211370"/>
            <a:ext cx="2032364" cy="65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0"/>
              </a:lnSpc>
            </a:pPr>
            <a:r>
              <a:rPr lang="en-US" sz="2150">
                <a:solidFill>
                  <a:srgbClr val="614444"/>
                </a:solidFill>
                <a:latin typeface="Catamaran Bold"/>
              </a:rPr>
              <a:t>Agustina Surya Dewi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717127" y="6232503"/>
            <a:ext cx="2032364" cy="326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0"/>
              </a:lnSpc>
            </a:pPr>
            <a:r>
              <a:rPr lang="en-US" sz="2150">
                <a:solidFill>
                  <a:srgbClr val="614444"/>
                </a:solidFill>
                <a:latin typeface="Catamaran Bold"/>
              </a:rPr>
              <a:t>Dwi Ranti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082989" y="6230542"/>
            <a:ext cx="2032364" cy="326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0"/>
              </a:lnSpc>
            </a:pPr>
            <a:r>
              <a:rPr lang="en-US" sz="2150">
                <a:solidFill>
                  <a:srgbClr val="614444"/>
                </a:solidFill>
                <a:latin typeface="Catamaran Bold"/>
              </a:rPr>
              <a:t>Yudha Mulyana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572818" y="6153042"/>
            <a:ext cx="2032364" cy="731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7"/>
              </a:lnSpc>
              <a:spcBef>
                <a:spcPct val="0"/>
              </a:spcBef>
            </a:pPr>
            <a:r>
              <a:rPr lang="en-US" sz="2150">
                <a:solidFill>
                  <a:srgbClr val="614444"/>
                </a:solidFill>
                <a:latin typeface="Catamaran Bold"/>
              </a:rPr>
              <a:t>Adimasdefatra Bimasena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93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1389" y="2014192"/>
            <a:ext cx="21987181" cy="8272808"/>
          </a:xfrm>
          <a:custGeom>
            <a:avLst/>
            <a:gdLst/>
            <a:ahLst/>
            <a:cxnLst/>
            <a:rect r="r" b="b" t="t" l="l"/>
            <a:pathLst>
              <a:path h="8272808" w="21987181">
                <a:moveTo>
                  <a:pt x="0" y="0"/>
                </a:moveTo>
                <a:lnTo>
                  <a:pt x="21987181" y="0"/>
                </a:lnTo>
                <a:lnTo>
                  <a:pt x="21987181" y="8272808"/>
                </a:lnTo>
                <a:lnTo>
                  <a:pt x="0" y="82728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2281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28829" y="1717095"/>
            <a:ext cx="14230343" cy="6852809"/>
            <a:chOff x="0" y="0"/>
            <a:chExt cx="3747909" cy="180485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47909" cy="1804855"/>
            </a:xfrm>
            <a:custGeom>
              <a:avLst/>
              <a:gdLst/>
              <a:ahLst/>
              <a:cxnLst/>
              <a:rect r="r" b="b" t="t" l="l"/>
              <a:pathLst>
                <a:path h="1804855" w="3747909">
                  <a:moveTo>
                    <a:pt x="27746" y="0"/>
                  </a:moveTo>
                  <a:lnTo>
                    <a:pt x="3720163" y="0"/>
                  </a:lnTo>
                  <a:cubicBezTo>
                    <a:pt x="3735487" y="0"/>
                    <a:pt x="3747909" y="12422"/>
                    <a:pt x="3747909" y="27746"/>
                  </a:cubicBezTo>
                  <a:lnTo>
                    <a:pt x="3747909" y="1777109"/>
                  </a:lnTo>
                  <a:cubicBezTo>
                    <a:pt x="3747909" y="1784468"/>
                    <a:pt x="3744986" y="1791525"/>
                    <a:pt x="3739783" y="1796729"/>
                  </a:cubicBezTo>
                  <a:cubicBezTo>
                    <a:pt x="3734579" y="1801932"/>
                    <a:pt x="3727522" y="1804855"/>
                    <a:pt x="3720163" y="1804855"/>
                  </a:cubicBezTo>
                  <a:lnTo>
                    <a:pt x="27746" y="1804855"/>
                  </a:lnTo>
                  <a:cubicBezTo>
                    <a:pt x="12422" y="1804855"/>
                    <a:pt x="0" y="1792433"/>
                    <a:pt x="0" y="1777109"/>
                  </a:cubicBezTo>
                  <a:lnTo>
                    <a:pt x="0" y="27746"/>
                  </a:lnTo>
                  <a:cubicBezTo>
                    <a:pt x="0" y="20387"/>
                    <a:pt x="2923" y="13330"/>
                    <a:pt x="8127" y="8127"/>
                  </a:cubicBezTo>
                  <a:cubicBezTo>
                    <a:pt x="13330" y="2923"/>
                    <a:pt x="20387" y="0"/>
                    <a:pt x="27746" y="0"/>
                  </a:cubicBezTo>
                  <a:close/>
                </a:path>
              </a:pathLst>
            </a:custGeom>
            <a:solidFill>
              <a:srgbClr val="40484C">
                <a:alpha val="93725"/>
              </a:srgbClr>
            </a:solidFill>
            <a:ln w="76200" cap="rnd">
              <a:solidFill>
                <a:srgbClr val="F9ECCF">
                  <a:alpha val="93725"/>
                </a:srgbClr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747909" cy="18429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297269" y="6434243"/>
            <a:ext cx="16406369" cy="4060576"/>
          </a:xfrm>
          <a:custGeom>
            <a:avLst/>
            <a:gdLst/>
            <a:ahLst/>
            <a:cxnLst/>
            <a:rect r="r" b="b" t="t" l="l"/>
            <a:pathLst>
              <a:path h="4060576" w="16406369">
                <a:moveTo>
                  <a:pt x="0" y="0"/>
                </a:moveTo>
                <a:lnTo>
                  <a:pt x="16406369" y="0"/>
                </a:lnTo>
                <a:lnTo>
                  <a:pt x="16406369" y="4060576"/>
                </a:lnTo>
                <a:lnTo>
                  <a:pt x="0" y="40605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373347" y="4061600"/>
            <a:ext cx="13668144" cy="3106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37560" indent="-468780" lvl="1">
              <a:lnSpc>
                <a:spcPts val="6079"/>
              </a:lnSpc>
              <a:buAutoNum type="arabicPeriod" startAt="1"/>
            </a:pPr>
            <a:r>
              <a:rPr lang="en-US" sz="4342">
                <a:solidFill>
                  <a:srgbClr val="FCFCFC"/>
                </a:solidFill>
                <a:latin typeface="More Sugar Thin"/>
              </a:rPr>
              <a:t>Membuat visualisasi sebaran cluster berdasarkan fitur selain aqi category</a:t>
            </a:r>
          </a:p>
          <a:p>
            <a:pPr algn="l" marL="937560" indent="-468780" lvl="1">
              <a:lnSpc>
                <a:spcPts val="6079"/>
              </a:lnSpc>
              <a:buAutoNum type="arabicPeriod" startAt="1"/>
            </a:pPr>
            <a:r>
              <a:rPr lang="en-US" sz="4342">
                <a:solidFill>
                  <a:srgbClr val="FCFCFC"/>
                </a:solidFill>
                <a:latin typeface="More Sugar Thin"/>
              </a:rPr>
              <a:t>membuat ulang deskripsi clusternya agar insightfull</a:t>
            </a:r>
          </a:p>
          <a:p>
            <a:pPr algn="l" marL="937560" indent="-468780" lvl="1">
              <a:lnSpc>
                <a:spcPts val="6079"/>
              </a:lnSpc>
              <a:buAutoNum type="arabicPeriod" startAt="1"/>
            </a:pPr>
            <a:r>
              <a:rPr lang="en-US" sz="4342">
                <a:solidFill>
                  <a:srgbClr val="FCFCFC"/>
                </a:solidFill>
                <a:latin typeface="More Sugar Thin"/>
              </a:rPr>
              <a:t>mencoba buat dashboard visualisasi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246947" y="1852267"/>
            <a:ext cx="9920944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spc="1160">
                <a:solidFill>
                  <a:srgbClr val="FCFCFC"/>
                </a:solidFill>
                <a:latin typeface="More Sugar Bold"/>
              </a:rPr>
              <a:t>Goals Progres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317398" y="1420363"/>
            <a:ext cx="2929549" cy="1779701"/>
          </a:xfrm>
          <a:custGeom>
            <a:avLst/>
            <a:gdLst/>
            <a:ahLst/>
            <a:cxnLst/>
            <a:rect r="r" b="b" t="t" l="l"/>
            <a:pathLst>
              <a:path h="1779701" w="2929549">
                <a:moveTo>
                  <a:pt x="0" y="0"/>
                </a:moveTo>
                <a:lnTo>
                  <a:pt x="2929549" y="0"/>
                </a:lnTo>
                <a:lnTo>
                  <a:pt x="2929549" y="1779701"/>
                </a:lnTo>
                <a:lnTo>
                  <a:pt x="0" y="17797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93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9395" y="185980"/>
            <a:ext cx="17712625" cy="9827863"/>
            <a:chOff x="0" y="0"/>
            <a:chExt cx="4665054" cy="25884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65054" cy="2588408"/>
            </a:xfrm>
            <a:custGeom>
              <a:avLst/>
              <a:gdLst/>
              <a:ahLst/>
              <a:cxnLst/>
              <a:rect r="r" b="b" t="t" l="l"/>
              <a:pathLst>
                <a:path h="2588408" w="4665054">
                  <a:moveTo>
                    <a:pt x="22291" y="0"/>
                  </a:moveTo>
                  <a:lnTo>
                    <a:pt x="4642762" y="0"/>
                  </a:lnTo>
                  <a:cubicBezTo>
                    <a:pt x="4655074" y="0"/>
                    <a:pt x="4665054" y="9980"/>
                    <a:pt x="4665054" y="22291"/>
                  </a:cubicBezTo>
                  <a:lnTo>
                    <a:pt x="4665054" y="2566117"/>
                  </a:lnTo>
                  <a:cubicBezTo>
                    <a:pt x="4665054" y="2572029"/>
                    <a:pt x="4662705" y="2577699"/>
                    <a:pt x="4658525" y="2581879"/>
                  </a:cubicBezTo>
                  <a:cubicBezTo>
                    <a:pt x="4654344" y="2586060"/>
                    <a:pt x="4648674" y="2588408"/>
                    <a:pt x="4642762" y="2588408"/>
                  </a:cubicBezTo>
                  <a:lnTo>
                    <a:pt x="22291" y="2588408"/>
                  </a:lnTo>
                  <a:cubicBezTo>
                    <a:pt x="16379" y="2588408"/>
                    <a:pt x="10709" y="2586060"/>
                    <a:pt x="6529" y="2581879"/>
                  </a:cubicBezTo>
                  <a:cubicBezTo>
                    <a:pt x="2349" y="2577699"/>
                    <a:pt x="0" y="2572029"/>
                    <a:pt x="0" y="2566117"/>
                  </a:cubicBezTo>
                  <a:lnTo>
                    <a:pt x="0" y="22291"/>
                  </a:lnTo>
                  <a:cubicBezTo>
                    <a:pt x="0" y="16379"/>
                    <a:pt x="2349" y="10709"/>
                    <a:pt x="6529" y="6529"/>
                  </a:cubicBezTo>
                  <a:cubicBezTo>
                    <a:pt x="10709" y="2349"/>
                    <a:pt x="16379" y="0"/>
                    <a:pt x="22291" y="0"/>
                  </a:cubicBezTo>
                  <a:close/>
                </a:path>
              </a:pathLst>
            </a:custGeom>
            <a:solidFill>
              <a:srgbClr val="40484C">
                <a:alpha val="89804"/>
              </a:srgbClr>
            </a:solidFill>
            <a:ln w="95250" cap="rnd">
              <a:solidFill>
                <a:srgbClr val="F9ECCF">
                  <a:alpha val="89804"/>
                </a:srgbClr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65054" cy="2626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652289" y="774974"/>
            <a:ext cx="9461000" cy="8737052"/>
          </a:xfrm>
          <a:custGeom>
            <a:avLst/>
            <a:gdLst/>
            <a:ahLst/>
            <a:cxnLst/>
            <a:rect r="r" b="b" t="t" l="l"/>
            <a:pathLst>
              <a:path h="8737052" w="9461000">
                <a:moveTo>
                  <a:pt x="0" y="0"/>
                </a:moveTo>
                <a:lnTo>
                  <a:pt x="9461000" y="0"/>
                </a:lnTo>
                <a:lnTo>
                  <a:pt x="9461000" y="8737052"/>
                </a:lnTo>
                <a:lnTo>
                  <a:pt x="0" y="87370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664811"/>
            <a:ext cx="6623589" cy="279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579">
                <a:solidFill>
                  <a:srgbClr val="FCFCFC"/>
                </a:solidFill>
                <a:latin typeface="More Sugar Bold"/>
              </a:rPr>
              <a:t>Membuat visualisasi sebaran cluster berdasarkan fitur selain aqi category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93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9395" y="185980"/>
            <a:ext cx="17712625" cy="9827863"/>
            <a:chOff x="0" y="0"/>
            <a:chExt cx="4665054" cy="25884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65054" cy="2588408"/>
            </a:xfrm>
            <a:custGeom>
              <a:avLst/>
              <a:gdLst/>
              <a:ahLst/>
              <a:cxnLst/>
              <a:rect r="r" b="b" t="t" l="l"/>
              <a:pathLst>
                <a:path h="2588408" w="4665054">
                  <a:moveTo>
                    <a:pt x="22291" y="0"/>
                  </a:moveTo>
                  <a:lnTo>
                    <a:pt x="4642762" y="0"/>
                  </a:lnTo>
                  <a:cubicBezTo>
                    <a:pt x="4655074" y="0"/>
                    <a:pt x="4665054" y="9980"/>
                    <a:pt x="4665054" y="22291"/>
                  </a:cubicBezTo>
                  <a:lnTo>
                    <a:pt x="4665054" y="2566117"/>
                  </a:lnTo>
                  <a:cubicBezTo>
                    <a:pt x="4665054" y="2572029"/>
                    <a:pt x="4662705" y="2577699"/>
                    <a:pt x="4658525" y="2581879"/>
                  </a:cubicBezTo>
                  <a:cubicBezTo>
                    <a:pt x="4654344" y="2586060"/>
                    <a:pt x="4648674" y="2588408"/>
                    <a:pt x="4642762" y="2588408"/>
                  </a:cubicBezTo>
                  <a:lnTo>
                    <a:pt x="22291" y="2588408"/>
                  </a:lnTo>
                  <a:cubicBezTo>
                    <a:pt x="16379" y="2588408"/>
                    <a:pt x="10709" y="2586060"/>
                    <a:pt x="6529" y="2581879"/>
                  </a:cubicBezTo>
                  <a:cubicBezTo>
                    <a:pt x="2349" y="2577699"/>
                    <a:pt x="0" y="2572029"/>
                    <a:pt x="0" y="2566117"/>
                  </a:cubicBezTo>
                  <a:lnTo>
                    <a:pt x="0" y="22291"/>
                  </a:lnTo>
                  <a:cubicBezTo>
                    <a:pt x="0" y="16379"/>
                    <a:pt x="2349" y="10709"/>
                    <a:pt x="6529" y="6529"/>
                  </a:cubicBezTo>
                  <a:cubicBezTo>
                    <a:pt x="10709" y="2349"/>
                    <a:pt x="16379" y="0"/>
                    <a:pt x="22291" y="0"/>
                  </a:cubicBezTo>
                  <a:close/>
                </a:path>
              </a:pathLst>
            </a:custGeom>
            <a:solidFill>
              <a:srgbClr val="40484C">
                <a:alpha val="89804"/>
              </a:srgbClr>
            </a:solidFill>
            <a:ln w="95250" cap="rnd">
              <a:solidFill>
                <a:srgbClr val="F9ECCF">
                  <a:alpha val="89804"/>
                </a:srgbClr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65054" cy="2626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66280" y="1134547"/>
            <a:ext cx="15558855" cy="8123753"/>
          </a:xfrm>
          <a:custGeom>
            <a:avLst/>
            <a:gdLst/>
            <a:ahLst/>
            <a:cxnLst/>
            <a:rect r="r" b="b" t="t" l="l"/>
            <a:pathLst>
              <a:path h="8123753" w="15558855">
                <a:moveTo>
                  <a:pt x="0" y="0"/>
                </a:moveTo>
                <a:lnTo>
                  <a:pt x="15558855" y="0"/>
                </a:lnTo>
                <a:lnTo>
                  <a:pt x="15558855" y="8123753"/>
                </a:lnTo>
                <a:lnTo>
                  <a:pt x="0" y="81237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099502" y="370037"/>
            <a:ext cx="1442122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579">
                <a:solidFill>
                  <a:srgbClr val="FCFCFC"/>
                </a:solidFill>
                <a:latin typeface="More Sugar Bold"/>
              </a:rPr>
              <a:t>Sebaran Data Tiap Cluster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39238" y="4274503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466280" y="1267896"/>
            <a:ext cx="113506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9C9695"/>
                </a:solidFill>
                <a:latin typeface="Open Sans Bold"/>
              </a:rPr>
              <a:t>Cluster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048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94708" y="1717095"/>
            <a:ext cx="14098585" cy="8184446"/>
          </a:xfrm>
          <a:custGeom>
            <a:avLst/>
            <a:gdLst/>
            <a:ahLst/>
            <a:cxnLst/>
            <a:rect r="r" b="b" t="t" l="l"/>
            <a:pathLst>
              <a:path h="8184446" w="14098585">
                <a:moveTo>
                  <a:pt x="0" y="0"/>
                </a:moveTo>
                <a:lnTo>
                  <a:pt x="14098584" y="0"/>
                </a:lnTo>
                <a:lnTo>
                  <a:pt x="14098584" y="8184447"/>
                </a:lnTo>
                <a:lnTo>
                  <a:pt x="0" y="8184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8038" r="-19959" b="-35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28829" y="1717095"/>
            <a:ext cx="14230343" cy="6852809"/>
            <a:chOff x="0" y="0"/>
            <a:chExt cx="3747909" cy="180485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47909" cy="1804855"/>
            </a:xfrm>
            <a:custGeom>
              <a:avLst/>
              <a:gdLst/>
              <a:ahLst/>
              <a:cxnLst/>
              <a:rect r="r" b="b" t="t" l="l"/>
              <a:pathLst>
                <a:path h="1804855" w="3747909">
                  <a:moveTo>
                    <a:pt x="27746" y="0"/>
                  </a:moveTo>
                  <a:lnTo>
                    <a:pt x="3720163" y="0"/>
                  </a:lnTo>
                  <a:cubicBezTo>
                    <a:pt x="3735487" y="0"/>
                    <a:pt x="3747909" y="12422"/>
                    <a:pt x="3747909" y="27746"/>
                  </a:cubicBezTo>
                  <a:lnTo>
                    <a:pt x="3747909" y="1777109"/>
                  </a:lnTo>
                  <a:cubicBezTo>
                    <a:pt x="3747909" y="1784468"/>
                    <a:pt x="3744986" y="1791525"/>
                    <a:pt x="3739783" y="1796729"/>
                  </a:cubicBezTo>
                  <a:cubicBezTo>
                    <a:pt x="3734579" y="1801932"/>
                    <a:pt x="3727522" y="1804855"/>
                    <a:pt x="3720163" y="1804855"/>
                  </a:cubicBezTo>
                  <a:lnTo>
                    <a:pt x="27746" y="1804855"/>
                  </a:lnTo>
                  <a:cubicBezTo>
                    <a:pt x="12422" y="1804855"/>
                    <a:pt x="0" y="1792433"/>
                    <a:pt x="0" y="1777109"/>
                  </a:cubicBezTo>
                  <a:lnTo>
                    <a:pt x="0" y="27746"/>
                  </a:lnTo>
                  <a:cubicBezTo>
                    <a:pt x="0" y="20387"/>
                    <a:pt x="2923" y="13330"/>
                    <a:pt x="8127" y="8127"/>
                  </a:cubicBezTo>
                  <a:cubicBezTo>
                    <a:pt x="13330" y="2923"/>
                    <a:pt x="20387" y="0"/>
                    <a:pt x="27746" y="0"/>
                  </a:cubicBezTo>
                  <a:close/>
                </a:path>
              </a:pathLst>
            </a:custGeom>
            <a:solidFill>
              <a:srgbClr val="F2E6DC">
                <a:alpha val="93725"/>
              </a:srgbClr>
            </a:solidFill>
            <a:ln w="76200" cap="rnd">
              <a:solidFill>
                <a:srgbClr val="F7931E">
                  <a:alpha val="93725"/>
                </a:srgbClr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747909" cy="18429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594253" y="5948686"/>
            <a:ext cx="4954249" cy="4954249"/>
          </a:xfrm>
          <a:custGeom>
            <a:avLst/>
            <a:gdLst/>
            <a:ahLst/>
            <a:cxnLst/>
            <a:rect r="r" b="b" t="t" l="l"/>
            <a:pathLst>
              <a:path h="4954249" w="4954249">
                <a:moveTo>
                  <a:pt x="0" y="0"/>
                </a:moveTo>
                <a:lnTo>
                  <a:pt x="4954249" y="0"/>
                </a:lnTo>
                <a:lnTo>
                  <a:pt x="4954249" y="4954249"/>
                </a:lnTo>
                <a:lnTo>
                  <a:pt x="0" y="49542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94708" y="2954338"/>
            <a:ext cx="14098585" cy="4216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spc="1160">
                <a:solidFill>
                  <a:srgbClr val="000000"/>
                </a:solidFill>
                <a:latin typeface="More Sugar Bold"/>
              </a:rPr>
              <a:t>membuat ulang deskripsi clusternya agar insightfull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048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94708" y="1717095"/>
            <a:ext cx="14098585" cy="8184446"/>
          </a:xfrm>
          <a:custGeom>
            <a:avLst/>
            <a:gdLst/>
            <a:ahLst/>
            <a:cxnLst/>
            <a:rect r="r" b="b" t="t" l="l"/>
            <a:pathLst>
              <a:path h="8184446" w="14098585">
                <a:moveTo>
                  <a:pt x="0" y="0"/>
                </a:moveTo>
                <a:lnTo>
                  <a:pt x="14098584" y="0"/>
                </a:lnTo>
                <a:lnTo>
                  <a:pt x="14098584" y="8184447"/>
                </a:lnTo>
                <a:lnTo>
                  <a:pt x="0" y="8184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8038" r="-19959" b="-35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13698" y="419779"/>
            <a:ext cx="17660604" cy="9447443"/>
            <a:chOff x="0" y="0"/>
            <a:chExt cx="4651352" cy="24882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51353" cy="2488215"/>
            </a:xfrm>
            <a:custGeom>
              <a:avLst/>
              <a:gdLst/>
              <a:ahLst/>
              <a:cxnLst/>
              <a:rect r="r" b="b" t="t" l="l"/>
              <a:pathLst>
                <a:path h="2488215" w="4651353">
                  <a:moveTo>
                    <a:pt x="22357" y="0"/>
                  </a:moveTo>
                  <a:lnTo>
                    <a:pt x="4628995" y="0"/>
                  </a:lnTo>
                  <a:cubicBezTo>
                    <a:pt x="4634925" y="0"/>
                    <a:pt x="4640612" y="2355"/>
                    <a:pt x="4644804" y="6548"/>
                  </a:cubicBezTo>
                  <a:cubicBezTo>
                    <a:pt x="4648997" y="10741"/>
                    <a:pt x="4651353" y="16428"/>
                    <a:pt x="4651353" y="22357"/>
                  </a:cubicBezTo>
                  <a:lnTo>
                    <a:pt x="4651353" y="2465858"/>
                  </a:lnTo>
                  <a:cubicBezTo>
                    <a:pt x="4651353" y="2471788"/>
                    <a:pt x="4648997" y="2477474"/>
                    <a:pt x="4644804" y="2481667"/>
                  </a:cubicBezTo>
                  <a:cubicBezTo>
                    <a:pt x="4640612" y="2485860"/>
                    <a:pt x="4634925" y="2488215"/>
                    <a:pt x="4628995" y="2488215"/>
                  </a:cubicBezTo>
                  <a:lnTo>
                    <a:pt x="22357" y="2488215"/>
                  </a:lnTo>
                  <a:cubicBezTo>
                    <a:pt x="16428" y="2488215"/>
                    <a:pt x="10741" y="2485860"/>
                    <a:pt x="6548" y="2481667"/>
                  </a:cubicBezTo>
                  <a:cubicBezTo>
                    <a:pt x="2355" y="2477474"/>
                    <a:pt x="0" y="2471788"/>
                    <a:pt x="0" y="2465858"/>
                  </a:cubicBezTo>
                  <a:lnTo>
                    <a:pt x="0" y="22357"/>
                  </a:lnTo>
                  <a:cubicBezTo>
                    <a:pt x="0" y="16428"/>
                    <a:pt x="2355" y="10741"/>
                    <a:pt x="6548" y="6548"/>
                  </a:cubicBezTo>
                  <a:cubicBezTo>
                    <a:pt x="10741" y="2355"/>
                    <a:pt x="16428" y="0"/>
                    <a:pt x="22357" y="0"/>
                  </a:cubicBezTo>
                  <a:close/>
                </a:path>
              </a:pathLst>
            </a:custGeom>
            <a:solidFill>
              <a:srgbClr val="F2E6DC">
                <a:alpha val="93725"/>
              </a:srgbClr>
            </a:solidFill>
            <a:ln w="76200" cap="rnd">
              <a:solidFill>
                <a:srgbClr val="F7931E">
                  <a:alpha val="93725"/>
                </a:srgbClr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651352" cy="25263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0" y="7809875"/>
            <a:ext cx="2477125" cy="2477125"/>
          </a:xfrm>
          <a:custGeom>
            <a:avLst/>
            <a:gdLst/>
            <a:ahLst/>
            <a:cxnLst/>
            <a:rect r="r" b="b" t="t" l="l"/>
            <a:pathLst>
              <a:path h="2477125" w="2477125">
                <a:moveTo>
                  <a:pt x="0" y="0"/>
                </a:moveTo>
                <a:lnTo>
                  <a:pt x="2477125" y="0"/>
                </a:lnTo>
                <a:lnTo>
                  <a:pt x="2477125" y="2477125"/>
                </a:lnTo>
                <a:lnTo>
                  <a:pt x="0" y="24771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13698" y="465351"/>
            <a:ext cx="6530102" cy="4728694"/>
          </a:xfrm>
          <a:custGeom>
            <a:avLst/>
            <a:gdLst/>
            <a:ahLst/>
            <a:cxnLst/>
            <a:rect r="r" b="b" t="t" l="l"/>
            <a:pathLst>
              <a:path h="4728694" w="6530102">
                <a:moveTo>
                  <a:pt x="0" y="0"/>
                </a:moveTo>
                <a:lnTo>
                  <a:pt x="6530102" y="0"/>
                </a:lnTo>
                <a:lnTo>
                  <a:pt x="6530102" y="4728695"/>
                </a:lnTo>
                <a:lnTo>
                  <a:pt x="0" y="47286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330829" y="465351"/>
            <a:ext cx="6638132" cy="4678149"/>
          </a:xfrm>
          <a:custGeom>
            <a:avLst/>
            <a:gdLst/>
            <a:ahLst/>
            <a:cxnLst/>
            <a:rect r="r" b="b" t="t" l="l"/>
            <a:pathLst>
              <a:path h="4678149" w="6638132">
                <a:moveTo>
                  <a:pt x="0" y="0"/>
                </a:moveTo>
                <a:lnTo>
                  <a:pt x="6638132" y="0"/>
                </a:lnTo>
                <a:lnTo>
                  <a:pt x="6638132" y="4678149"/>
                </a:lnTo>
                <a:lnTo>
                  <a:pt x="0" y="467814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115251" y="5194046"/>
            <a:ext cx="6057498" cy="4419307"/>
          </a:xfrm>
          <a:custGeom>
            <a:avLst/>
            <a:gdLst/>
            <a:ahLst/>
            <a:cxnLst/>
            <a:rect r="r" b="b" t="t" l="l"/>
            <a:pathLst>
              <a:path h="4419307" w="6057498">
                <a:moveTo>
                  <a:pt x="0" y="0"/>
                </a:moveTo>
                <a:lnTo>
                  <a:pt x="6057498" y="0"/>
                </a:lnTo>
                <a:lnTo>
                  <a:pt x="6057498" y="4419306"/>
                </a:lnTo>
                <a:lnTo>
                  <a:pt x="0" y="441930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094708" y="5108321"/>
            <a:ext cx="1819474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Babydoll"/>
              </a:rPr>
              <a:t>Cluster 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196411" y="4472051"/>
            <a:ext cx="1895177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Babydoll"/>
              </a:rPr>
              <a:t>Cluster 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718578" y="5057775"/>
            <a:ext cx="1862634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Babydoll"/>
              </a:rPr>
              <a:t>Cluster 3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048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1864" y="107744"/>
            <a:ext cx="17893635" cy="10059807"/>
            <a:chOff x="0" y="0"/>
            <a:chExt cx="4712727" cy="264949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12727" cy="2649496"/>
            </a:xfrm>
            <a:custGeom>
              <a:avLst/>
              <a:gdLst/>
              <a:ahLst/>
              <a:cxnLst/>
              <a:rect r="r" b="b" t="t" l="l"/>
              <a:pathLst>
                <a:path h="2649496" w="4712727">
                  <a:moveTo>
                    <a:pt x="22066" y="0"/>
                  </a:moveTo>
                  <a:lnTo>
                    <a:pt x="4690661" y="0"/>
                  </a:lnTo>
                  <a:cubicBezTo>
                    <a:pt x="4702848" y="0"/>
                    <a:pt x="4712727" y="9879"/>
                    <a:pt x="4712727" y="22066"/>
                  </a:cubicBezTo>
                  <a:lnTo>
                    <a:pt x="4712727" y="2627431"/>
                  </a:lnTo>
                  <a:cubicBezTo>
                    <a:pt x="4712727" y="2633283"/>
                    <a:pt x="4710402" y="2638895"/>
                    <a:pt x="4706264" y="2643033"/>
                  </a:cubicBezTo>
                  <a:cubicBezTo>
                    <a:pt x="4702126" y="2647172"/>
                    <a:pt x="4696513" y="2649496"/>
                    <a:pt x="4690661" y="2649496"/>
                  </a:cubicBezTo>
                  <a:lnTo>
                    <a:pt x="22066" y="2649496"/>
                  </a:lnTo>
                  <a:cubicBezTo>
                    <a:pt x="9879" y="2649496"/>
                    <a:pt x="0" y="2639617"/>
                    <a:pt x="0" y="2627431"/>
                  </a:cubicBezTo>
                  <a:lnTo>
                    <a:pt x="0" y="22066"/>
                  </a:lnTo>
                  <a:cubicBezTo>
                    <a:pt x="0" y="9879"/>
                    <a:pt x="9879" y="0"/>
                    <a:pt x="22066" y="0"/>
                  </a:cubicBezTo>
                  <a:close/>
                </a:path>
              </a:pathLst>
            </a:custGeom>
            <a:solidFill>
              <a:srgbClr val="F2E6DC">
                <a:alpha val="93725"/>
              </a:srgbClr>
            </a:solidFill>
            <a:ln w="76200" cap="rnd">
              <a:solidFill>
                <a:srgbClr val="F7931E">
                  <a:alpha val="93725"/>
                </a:srgbClr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712727" cy="26875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7809875"/>
            <a:ext cx="2477125" cy="2477125"/>
          </a:xfrm>
          <a:custGeom>
            <a:avLst/>
            <a:gdLst/>
            <a:ahLst/>
            <a:cxnLst/>
            <a:rect r="r" b="b" t="t" l="l"/>
            <a:pathLst>
              <a:path h="2477125" w="2477125">
                <a:moveTo>
                  <a:pt x="0" y="0"/>
                </a:moveTo>
                <a:lnTo>
                  <a:pt x="2477125" y="0"/>
                </a:lnTo>
                <a:lnTo>
                  <a:pt x="2477125" y="2477125"/>
                </a:lnTo>
                <a:lnTo>
                  <a:pt x="0" y="24771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14686" y="2489712"/>
            <a:ext cx="9847085" cy="6768588"/>
          </a:xfrm>
          <a:custGeom>
            <a:avLst/>
            <a:gdLst/>
            <a:ahLst/>
            <a:cxnLst/>
            <a:rect r="r" b="b" t="t" l="l"/>
            <a:pathLst>
              <a:path h="6768588" w="9847085">
                <a:moveTo>
                  <a:pt x="0" y="0"/>
                </a:moveTo>
                <a:lnTo>
                  <a:pt x="9847085" y="0"/>
                </a:lnTo>
                <a:lnTo>
                  <a:pt x="9847085" y="6768588"/>
                </a:lnTo>
                <a:lnTo>
                  <a:pt x="0" y="67685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2188" r="0" b="-14663"/>
            </a:stretch>
          </a:blipFill>
          <a:ln w="85725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7" id="7"/>
          <p:cNvSpPr txBox="true"/>
          <p:nvPr/>
        </p:nvSpPr>
        <p:spPr>
          <a:xfrm rot="0">
            <a:off x="714686" y="1201204"/>
            <a:ext cx="953307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Open Sans Bold"/>
              </a:rPr>
              <a:t>Perbedaan cluster 1, 2, dan 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561771" y="2869888"/>
            <a:ext cx="7271197" cy="5581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1" indent="-377825" lvl="1">
              <a:lnSpc>
                <a:spcPts val="5005"/>
              </a:lnSpc>
              <a:buAutoNum type="arabicPeriod" startAt="1"/>
            </a:pPr>
            <a:r>
              <a:rPr lang="en-US" sz="3500">
                <a:solidFill>
                  <a:srgbClr val="40474B"/>
                </a:solidFill>
                <a:latin typeface="Open Sans"/>
              </a:rPr>
              <a:t>Klaster 1 memiliki tingkat polusi udara yang lebih tinggi secara umum.</a:t>
            </a:r>
          </a:p>
          <a:p>
            <a:pPr algn="just" marL="755651" indent="-377825" lvl="1">
              <a:lnSpc>
                <a:spcPts val="4900"/>
              </a:lnSpc>
              <a:buAutoNum type="arabicPeriod" startAt="1"/>
            </a:pPr>
            <a:r>
              <a:rPr lang="en-US" sz="3500">
                <a:solidFill>
                  <a:srgbClr val="40474B"/>
                </a:solidFill>
                <a:latin typeface="Open Sans"/>
              </a:rPr>
              <a:t>Klaster 2 memiliki tingkat polusi yang lebih rendah.</a:t>
            </a:r>
          </a:p>
          <a:p>
            <a:pPr algn="just" marL="755651" indent="-377825" lvl="1">
              <a:lnSpc>
                <a:spcPts val="4900"/>
              </a:lnSpc>
              <a:buAutoNum type="arabicPeriod" startAt="1"/>
            </a:pPr>
            <a:r>
              <a:rPr lang="en-US" sz="3500">
                <a:solidFill>
                  <a:srgbClr val="40474B"/>
                </a:solidFill>
                <a:latin typeface="Open Sans"/>
              </a:rPr>
              <a:t>Klaster 3 berada di tengah-tengah dengan variasi polusi yang signifikan terutama terkait CO, NO2, dan PM2.5.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048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1864" y="107744"/>
            <a:ext cx="17893635" cy="10059807"/>
            <a:chOff x="0" y="0"/>
            <a:chExt cx="4712727" cy="264949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12727" cy="2649496"/>
            </a:xfrm>
            <a:custGeom>
              <a:avLst/>
              <a:gdLst/>
              <a:ahLst/>
              <a:cxnLst/>
              <a:rect r="r" b="b" t="t" l="l"/>
              <a:pathLst>
                <a:path h="2649496" w="4712727">
                  <a:moveTo>
                    <a:pt x="22066" y="0"/>
                  </a:moveTo>
                  <a:lnTo>
                    <a:pt x="4690661" y="0"/>
                  </a:lnTo>
                  <a:cubicBezTo>
                    <a:pt x="4702848" y="0"/>
                    <a:pt x="4712727" y="9879"/>
                    <a:pt x="4712727" y="22066"/>
                  </a:cubicBezTo>
                  <a:lnTo>
                    <a:pt x="4712727" y="2627431"/>
                  </a:lnTo>
                  <a:cubicBezTo>
                    <a:pt x="4712727" y="2633283"/>
                    <a:pt x="4710402" y="2638895"/>
                    <a:pt x="4706264" y="2643033"/>
                  </a:cubicBezTo>
                  <a:cubicBezTo>
                    <a:pt x="4702126" y="2647172"/>
                    <a:pt x="4696513" y="2649496"/>
                    <a:pt x="4690661" y="2649496"/>
                  </a:cubicBezTo>
                  <a:lnTo>
                    <a:pt x="22066" y="2649496"/>
                  </a:lnTo>
                  <a:cubicBezTo>
                    <a:pt x="9879" y="2649496"/>
                    <a:pt x="0" y="2639617"/>
                    <a:pt x="0" y="2627431"/>
                  </a:cubicBezTo>
                  <a:lnTo>
                    <a:pt x="0" y="22066"/>
                  </a:lnTo>
                  <a:cubicBezTo>
                    <a:pt x="0" y="9879"/>
                    <a:pt x="9879" y="0"/>
                    <a:pt x="22066" y="0"/>
                  </a:cubicBezTo>
                  <a:close/>
                </a:path>
              </a:pathLst>
            </a:custGeom>
            <a:solidFill>
              <a:srgbClr val="F2E6DC">
                <a:alpha val="93725"/>
              </a:srgbClr>
            </a:solidFill>
            <a:ln w="76200" cap="rnd">
              <a:solidFill>
                <a:srgbClr val="F7931E">
                  <a:alpha val="93725"/>
                </a:srgbClr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712727" cy="26875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7809875"/>
            <a:ext cx="2477125" cy="2477125"/>
          </a:xfrm>
          <a:custGeom>
            <a:avLst/>
            <a:gdLst/>
            <a:ahLst/>
            <a:cxnLst/>
            <a:rect r="r" b="b" t="t" l="l"/>
            <a:pathLst>
              <a:path h="2477125" w="2477125">
                <a:moveTo>
                  <a:pt x="0" y="0"/>
                </a:moveTo>
                <a:lnTo>
                  <a:pt x="2477125" y="0"/>
                </a:lnTo>
                <a:lnTo>
                  <a:pt x="2477125" y="2477125"/>
                </a:lnTo>
                <a:lnTo>
                  <a:pt x="0" y="24771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646323" y="1787525"/>
            <a:ext cx="11673905" cy="8138710"/>
          </a:xfrm>
          <a:custGeom>
            <a:avLst/>
            <a:gdLst/>
            <a:ahLst/>
            <a:cxnLst/>
            <a:rect r="r" b="b" t="t" l="l"/>
            <a:pathLst>
              <a:path h="8138710" w="11673905">
                <a:moveTo>
                  <a:pt x="0" y="0"/>
                </a:moveTo>
                <a:lnTo>
                  <a:pt x="11673906" y="0"/>
                </a:lnTo>
                <a:lnTo>
                  <a:pt x="11673906" y="8138710"/>
                </a:lnTo>
                <a:lnTo>
                  <a:pt x="0" y="813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44" r="0" b="-244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14537" y="-82756"/>
            <a:ext cx="17058926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000000"/>
                </a:solidFill>
                <a:latin typeface="Open Sans Bold"/>
              </a:rPr>
              <a:t>Insight yang didapat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DAGFLRmMV9s</dc:identifier>
  <dcterms:modified xsi:type="dcterms:W3CDTF">2011-08-01T06:04:30Z</dcterms:modified>
  <cp:revision>1</cp:revision>
  <dc:title>Global Air Pollution</dc:title>
</cp:coreProperties>
</file>