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9" r:id="rId4"/>
    <p:sldId id="276" r:id="rId5"/>
    <p:sldId id="261" r:id="rId6"/>
    <p:sldId id="262" r:id="rId7"/>
    <p:sldId id="272" r:id="rId8"/>
    <p:sldId id="277" r:id="rId9"/>
    <p:sldId id="278" r:id="rId10"/>
    <p:sldId id="268" r:id="rId11"/>
    <p:sldId id="275" r:id="rId12"/>
    <p:sldId id="259" r:id="rId13"/>
    <p:sldId id="267" r:id="rId14"/>
    <p:sldId id="263" r:id="rId15"/>
    <p:sldId id="258" r:id="rId16"/>
    <p:sldId id="271" r:id="rId17"/>
    <p:sldId id="260" r:id="rId18"/>
    <p:sldId id="273" r:id="rId19"/>
    <p:sldId id="274"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49" autoAdjust="0"/>
  </p:normalViewPr>
  <p:slideViewPr>
    <p:cSldViewPr snapToGrid="0">
      <p:cViewPr>
        <p:scale>
          <a:sx n="50" d="100"/>
          <a:sy n="50"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ECD60-4103-4602-9F56-47FC42E452A9}" type="datetimeFigureOut">
              <a:rPr lang="en-ID" smtClean="0"/>
              <a:t>22/03/2024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B858-62B7-4240-A16F-97394688BB6D}" type="slidenum">
              <a:rPr lang="en-ID" smtClean="0"/>
              <a:t>‹#›</a:t>
            </a:fld>
            <a:endParaRPr lang="en-ID"/>
          </a:p>
        </p:txBody>
      </p:sp>
    </p:spTree>
    <p:extLst>
      <p:ext uri="{BB962C8B-B14F-4D97-AF65-F5344CB8AC3E}">
        <p14:creationId xmlns:p14="http://schemas.microsoft.com/office/powerpoint/2010/main" val="199810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solidFill>
                  <a:srgbClr val="0D0D0D"/>
                </a:solidFill>
                <a:effectLst/>
                <a:latin typeface="Söhne"/>
              </a:rPr>
              <a:t>Encapsulation</a:t>
            </a:r>
            <a:r>
              <a:rPr lang="en-US" b="0" i="0">
                <a:solidFill>
                  <a:srgbClr val="0D0D0D"/>
                </a:solidFill>
                <a:effectLst/>
                <a:latin typeface="Söhne"/>
              </a:rPr>
              <a:t>: Builders encapsulate the construction process, hiding the details of object creation from the client code. This promotes loose coupling between the client and the constructed object, as the client does not need to know the specifics of how the object is built.</a:t>
            </a:r>
          </a:p>
          <a:p>
            <a:endParaRPr lang="en-US" b="1" i="0">
              <a:solidFill>
                <a:srgbClr val="0D0D0D"/>
              </a:solidFill>
              <a:effectLst/>
              <a:latin typeface="Söhne"/>
            </a:endParaRPr>
          </a:p>
          <a:p>
            <a:r>
              <a:rPr lang="en-US" b="1" i="0">
                <a:solidFill>
                  <a:srgbClr val="0D0D0D"/>
                </a:solidFill>
                <a:effectLst/>
                <a:latin typeface="Söhne"/>
              </a:rPr>
              <a:t>Single Responsibility Principle: </a:t>
            </a:r>
            <a:r>
              <a:rPr lang="en-US" b="0" i="0">
                <a:solidFill>
                  <a:srgbClr val="0D0D0D"/>
                </a:solidFill>
                <a:effectLst/>
                <a:latin typeface="Söhne"/>
              </a:rPr>
              <a:t>by separating the construction process of complex objects into dedicated builder classes, ensuring that each class has a single responsibility: constructing a specific type of object or variation.</a:t>
            </a:r>
            <a:endParaRPr lang="en-US" b="1" i="0">
              <a:solidFill>
                <a:srgbClr val="0D0D0D"/>
              </a:solidFill>
              <a:effectLst/>
              <a:latin typeface="Söhne"/>
            </a:endParaRPr>
          </a:p>
          <a:p>
            <a:endParaRPr lang="en-US" b="1" i="0">
              <a:solidFill>
                <a:srgbClr val="0D0D0D"/>
              </a:solidFill>
              <a:effectLst/>
              <a:latin typeface="Söhne"/>
            </a:endParaRPr>
          </a:p>
          <a:p>
            <a:r>
              <a:rPr lang="en-US" b="1" i="0">
                <a:solidFill>
                  <a:srgbClr val="0D0D0D"/>
                </a:solidFill>
                <a:effectLst/>
                <a:latin typeface="Söhne"/>
              </a:rPr>
              <a:t>Increased Complexity</a:t>
            </a:r>
            <a:r>
              <a:rPr lang="en-US" b="0" i="0">
                <a:solidFill>
                  <a:srgbClr val="0D0D0D"/>
                </a:solidFill>
                <a:effectLst/>
                <a:latin typeface="Söhne"/>
              </a:rPr>
              <a:t>: Implementing the Builder pattern can introduce additional complexity to the codebase, especially if the object being built has a large number of optional parameters or a complex initialization process. This complexity may make the code harder to understand for developers who are not familiar with the pattern.</a:t>
            </a:r>
          </a:p>
          <a:p>
            <a:endParaRPr lang="en-US" b="1" i="0">
              <a:solidFill>
                <a:srgbClr val="0D0D0D"/>
              </a:solidFill>
              <a:effectLst/>
              <a:latin typeface="Söhne"/>
            </a:endParaRPr>
          </a:p>
          <a:p>
            <a:r>
              <a:rPr lang="en-US" b="1" i="0">
                <a:solidFill>
                  <a:srgbClr val="0D0D0D"/>
                </a:solidFill>
                <a:effectLst/>
                <a:latin typeface="Söhne"/>
              </a:rPr>
              <a:t>Performance Overhead</a:t>
            </a:r>
            <a:r>
              <a:rPr lang="en-US" b="0" i="0">
                <a:solidFill>
                  <a:srgbClr val="0D0D0D"/>
                </a:solidFill>
                <a:effectLst/>
                <a:latin typeface="Söhne"/>
              </a:rPr>
              <a:t>: Using a Builder can introduce a slight performance overhead compared to directly constructing objects, as it involves additional method calls and object creations. While this overhead is usually negligible in most applications, it might be a concern in performance-critical systems.</a:t>
            </a:r>
            <a:endParaRPr lang="en-ID"/>
          </a:p>
        </p:txBody>
      </p:sp>
      <p:sp>
        <p:nvSpPr>
          <p:cNvPr id="4" name="Slide Number Placeholder 3"/>
          <p:cNvSpPr>
            <a:spLocks noGrp="1"/>
          </p:cNvSpPr>
          <p:nvPr>
            <p:ph type="sldNum" sz="quarter" idx="5"/>
          </p:nvPr>
        </p:nvSpPr>
        <p:spPr/>
        <p:txBody>
          <a:bodyPr/>
          <a:lstStyle/>
          <a:p>
            <a:fld id="{9CA0B858-62B7-4240-A16F-97394688BB6D}" type="slidenum">
              <a:rPr lang="en-ID" smtClean="0"/>
              <a:t>10</a:t>
            </a:fld>
            <a:endParaRPr lang="en-ID"/>
          </a:p>
        </p:txBody>
      </p:sp>
    </p:spTree>
    <p:extLst>
      <p:ext uri="{BB962C8B-B14F-4D97-AF65-F5344CB8AC3E}">
        <p14:creationId xmlns:p14="http://schemas.microsoft.com/office/powerpoint/2010/main" val="2910470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A28E-D138-F819-90ED-8C5E5B34C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6D8BCC8-3D90-AB2F-94CD-8B6545BE0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E59120D-8471-64BE-8049-39C2CF83CA05}"/>
              </a:ext>
            </a:extLst>
          </p:cNvPr>
          <p:cNvSpPr>
            <a:spLocks noGrp="1"/>
          </p:cNvSpPr>
          <p:nvPr>
            <p:ph type="dt" sz="half" idx="10"/>
          </p:nvPr>
        </p:nvSpPr>
        <p:spPr/>
        <p:txBody>
          <a:bodyPr/>
          <a:lstStyle/>
          <a:p>
            <a:fld id="{1233AF5A-338D-4220-A798-1839C047E9FD}" type="datetime1">
              <a:rPr lang="en-ID" smtClean="0"/>
              <a:t>22/03/2024</a:t>
            </a:fld>
            <a:endParaRPr lang="en-ID"/>
          </a:p>
        </p:txBody>
      </p:sp>
      <p:sp>
        <p:nvSpPr>
          <p:cNvPr id="5" name="Footer Placeholder 4">
            <a:extLst>
              <a:ext uri="{FF2B5EF4-FFF2-40B4-BE49-F238E27FC236}">
                <a16:creationId xmlns:a16="http://schemas.microsoft.com/office/drawing/2014/main" id="{D540E86B-76FD-02E5-1800-AAC0EACD0C8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35B1A52-DF21-E4F3-8E35-AE32160F182C}"/>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425171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639F-62F0-F782-7585-DE19850B324B}"/>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AB0A131-91E1-9E37-1628-34C339DEE8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4644905-0631-065E-1B2D-E0F08AD332E7}"/>
              </a:ext>
            </a:extLst>
          </p:cNvPr>
          <p:cNvSpPr>
            <a:spLocks noGrp="1"/>
          </p:cNvSpPr>
          <p:nvPr>
            <p:ph type="dt" sz="half" idx="10"/>
          </p:nvPr>
        </p:nvSpPr>
        <p:spPr/>
        <p:txBody>
          <a:bodyPr/>
          <a:lstStyle/>
          <a:p>
            <a:fld id="{9385F385-891D-4189-B2B5-7C3E52E20E30}" type="datetime1">
              <a:rPr lang="en-ID" smtClean="0"/>
              <a:t>22/03/2024</a:t>
            </a:fld>
            <a:endParaRPr lang="en-ID"/>
          </a:p>
        </p:txBody>
      </p:sp>
      <p:sp>
        <p:nvSpPr>
          <p:cNvPr id="5" name="Footer Placeholder 4">
            <a:extLst>
              <a:ext uri="{FF2B5EF4-FFF2-40B4-BE49-F238E27FC236}">
                <a16:creationId xmlns:a16="http://schemas.microsoft.com/office/drawing/2014/main" id="{9774248C-C22D-27CE-A385-AC05CCA2320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08C0661-A190-1E82-0ACB-CEDEC8BBACD8}"/>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43257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EAA9C-C52D-F30A-8D9D-000BDAE7C4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6F5C752-416F-4464-14CF-AD53908132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71F237E-AA16-B3A2-436C-6AC6A396CC0F}"/>
              </a:ext>
            </a:extLst>
          </p:cNvPr>
          <p:cNvSpPr>
            <a:spLocks noGrp="1"/>
          </p:cNvSpPr>
          <p:nvPr>
            <p:ph type="dt" sz="half" idx="10"/>
          </p:nvPr>
        </p:nvSpPr>
        <p:spPr/>
        <p:txBody>
          <a:bodyPr/>
          <a:lstStyle/>
          <a:p>
            <a:fld id="{8419B16F-2B6C-49E3-9F08-A09DB77E23DA}" type="datetime1">
              <a:rPr lang="en-ID" smtClean="0"/>
              <a:t>22/03/2024</a:t>
            </a:fld>
            <a:endParaRPr lang="en-ID"/>
          </a:p>
        </p:txBody>
      </p:sp>
      <p:sp>
        <p:nvSpPr>
          <p:cNvPr id="5" name="Footer Placeholder 4">
            <a:extLst>
              <a:ext uri="{FF2B5EF4-FFF2-40B4-BE49-F238E27FC236}">
                <a16:creationId xmlns:a16="http://schemas.microsoft.com/office/drawing/2014/main" id="{0C6D9F1C-1DCC-4AEC-1B04-173C3996F2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0D9BEE9-652A-3F47-DD7B-49EC7AC10F41}"/>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363360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DFEB-B15A-0EBB-FA94-ABC944E05A0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F651919-01FF-B2A3-4ACD-6B770EC2E9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02D7F74-1697-7E3D-8A37-97CCF254F481}"/>
              </a:ext>
            </a:extLst>
          </p:cNvPr>
          <p:cNvSpPr>
            <a:spLocks noGrp="1"/>
          </p:cNvSpPr>
          <p:nvPr>
            <p:ph type="dt" sz="half" idx="10"/>
          </p:nvPr>
        </p:nvSpPr>
        <p:spPr/>
        <p:txBody>
          <a:bodyPr/>
          <a:lstStyle/>
          <a:p>
            <a:fld id="{9A30F174-B696-4F43-A54E-F9E52F678861}" type="datetime1">
              <a:rPr lang="en-ID" smtClean="0"/>
              <a:t>22/03/2024</a:t>
            </a:fld>
            <a:endParaRPr lang="en-ID"/>
          </a:p>
        </p:txBody>
      </p:sp>
      <p:sp>
        <p:nvSpPr>
          <p:cNvPr id="5" name="Footer Placeholder 4">
            <a:extLst>
              <a:ext uri="{FF2B5EF4-FFF2-40B4-BE49-F238E27FC236}">
                <a16:creationId xmlns:a16="http://schemas.microsoft.com/office/drawing/2014/main" id="{0DDE422B-D551-874B-5796-B3AB577E165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96D0A5C-FB93-4B6E-1545-6392D4A6838B}"/>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193966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9A5C-0390-F3B5-575C-DC7FA6F04A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85B8DAC0-04A8-26E7-5B81-6C29F4825A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766280-0058-E142-B55A-6FCE13E7FF45}"/>
              </a:ext>
            </a:extLst>
          </p:cNvPr>
          <p:cNvSpPr>
            <a:spLocks noGrp="1"/>
          </p:cNvSpPr>
          <p:nvPr>
            <p:ph type="dt" sz="half" idx="10"/>
          </p:nvPr>
        </p:nvSpPr>
        <p:spPr/>
        <p:txBody>
          <a:bodyPr/>
          <a:lstStyle/>
          <a:p>
            <a:fld id="{C2679A6F-F754-47EC-8213-B845913C995C}" type="datetime1">
              <a:rPr lang="en-ID" smtClean="0"/>
              <a:t>22/03/2024</a:t>
            </a:fld>
            <a:endParaRPr lang="en-ID"/>
          </a:p>
        </p:txBody>
      </p:sp>
      <p:sp>
        <p:nvSpPr>
          <p:cNvPr id="5" name="Footer Placeholder 4">
            <a:extLst>
              <a:ext uri="{FF2B5EF4-FFF2-40B4-BE49-F238E27FC236}">
                <a16:creationId xmlns:a16="http://schemas.microsoft.com/office/drawing/2014/main" id="{596CA547-2FD1-01A2-655C-A88FCF5460B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CCA8273-9AA9-DF60-422B-E6902C411EEA}"/>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331220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9E75-3AD4-CD2E-3B5D-023274CE4E9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B0BB6F1-EE26-3221-46E6-07FFFEB31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270F386-65C1-4D90-21FC-97B3B3F7B4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2BF688B6-A9AE-C315-E974-32434A9ED0C1}"/>
              </a:ext>
            </a:extLst>
          </p:cNvPr>
          <p:cNvSpPr>
            <a:spLocks noGrp="1"/>
          </p:cNvSpPr>
          <p:nvPr>
            <p:ph type="dt" sz="half" idx="10"/>
          </p:nvPr>
        </p:nvSpPr>
        <p:spPr/>
        <p:txBody>
          <a:bodyPr/>
          <a:lstStyle/>
          <a:p>
            <a:fld id="{EE904F7A-4A46-4E95-A767-853D4B4B1E37}" type="datetime1">
              <a:rPr lang="en-ID" smtClean="0"/>
              <a:t>22/03/2024</a:t>
            </a:fld>
            <a:endParaRPr lang="en-ID"/>
          </a:p>
        </p:txBody>
      </p:sp>
      <p:sp>
        <p:nvSpPr>
          <p:cNvPr id="6" name="Footer Placeholder 5">
            <a:extLst>
              <a:ext uri="{FF2B5EF4-FFF2-40B4-BE49-F238E27FC236}">
                <a16:creationId xmlns:a16="http://schemas.microsoft.com/office/drawing/2014/main" id="{F6CACD2A-E84A-BC3A-0A48-2BE36E61B90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BFE81A5-4FE3-A9E4-C9DE-0DF4E0D52EB6}"/>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381942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2DF3-BB77-241E-17C3-CEB792C2773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9A41E32-5FF8-112E-03D3-9E5A9ECB3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D189C-A8BC-AAA1-B0A6-F832A4682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2431A0F-1F61-69AC-3929-7E2B5239C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EAD69F-5964-B648-EA9E-26D3267C5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974889B-69DB-8794-8C2E-FDEBE78073A4}"/>
              </a:ext>
            </a:extLst>
          </p:cNvPr>
          <p:cNvSpPr>
            <a:spLocks noGrp="1"/>
          </p:cNvSpPr>
          <p:nvPr>
            <p:ph type="dt" sz="half" idx="10"/>
          </p:nvPr>
        </p:nvSpPr>
        <p:spPr/>
        <p:txBody>
          <a:bodyPr/>
          <a:lstStyle/>
          <a:p>
            <a:fld id="{7C0D2771-7163-4133-8C38-57A571930992}" type="datetime1">
              <a:rPr lang="en-ID" smtClean="0"/>
              <a:t>22/03/2024</a:t>
            </a:fld>
            <a:endParaRPr lang="en-ID"/>
          </a:p>
        </p:txBody>
      </p:sp>
      <p:sp>
        <p:nvSpPr>
          <p:cNvPr id="8" name="Footer Placeholder 7">
            <a:extLst>
              <a:ext uri="{FF2B5EF4-FFF2-40B4-BE49-F238E27FC236}">
                <a16:creationId xmlns:a16="http://schemas.microsoft.com/office/drawing/2014/main" id="{6157B97C-6EC8-F27A-7C68-2299EB937FA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D432E1E-38F4-347C-0F11-8F7F6022DF0B}"/>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322542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A980-2334-DCA3-3DB5-C2FE5A363D25}"/>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656C663D-CF8F-D15F-E319-DA8EE020D248}"/>
              </a:ext>
            </a:extLst>
          </p:cNvPr>
          <p:cNvSpPr>
            <a:spLocks noGrp="1"/>
          </p:cNvSpPr>
          <p:nvPr>
            <p:ph type="dt" sz="half" idx="10"/>
          </p:nvPr>
        </p:nvSpPr>
        <p:spPr/>
        <p:txBody>
          <a:bodyPr/>
          <a:lstStyle/>
          <a:p>
            <a:fld id="{87D809C2-A307-4934-B498-F2F7B6F5DFEB}" type="datetime1">
              <a:rPr lang="en-ID" smtClean="0"/>
              <a:t>22/03/2024</a:t>
            </a:fld>
            <a:endParaRPr lang="en-ID"/>
          </a:p>
        </p:txBody>
      </p:sp>
      <p:sp>
        <p:nvSpPr>
          <p:cNvPr id="4" name="Footer Placeholder 3">
            <a:extLst>
              <a:ext uri="{FF2B5EF4-FFF2-40B4-BE49-F238E27FC236}">
                <a16:creationId xmlns:a16="http://schemas.microsoft.com/office/drawing/2014/main" id="{7191D313-9E0B-8B8A-C465-76A57BD6C36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495C96B-B1B1-1A04-0F29-F3453A0B1EF5}"/>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297477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E0D469-F670-B609-597B-BF236D4D5287}"/>
              </a:ext>
            </a:extLst>
          </p:cNvPr>
          <p:cNvSpPr>
            <a:spLocks noGrp="1"/>
          </p:cNvSpPr>
          <p:nvPr>
            <p:ph type="dt" sz="half" idx="10"/>
          </p:nvPr>
        </p:nvSpPr>
        <p:spPr/>
        <p:txBody>
          <a:bodyPr/>
          <a:lstStyle/>
          <a:p>
            <a:fld id="{68026131-4581-4F60-842A-F054BB8ABDFB}" type="datetime1">
              <a:rPr lang="en-ID" smtClean="0"/>
              <a:t>22/03/2024</a:t>
            </a:fld>
            <a:endParaRPr lang="en-ID"/>
          </a:p>
        </p:txBody>
      </p:sp>
      <p:sp>
        <p:nvSpPr>
          <p:cNvPr id="3" name="Footer Placeholder 2">
            <a:extLst>
              <a:ext uri="{FF2B5EF4-FFF2-40B4-BE49-F238E27FC236}">
                <a16:creationId xmlns:a16="http://schemas.microsoft.com/office/drawing/2014/main" id="{6E948D4B-7848-2C81-1AFD-01FA4D26FABE}"/>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C7AA0004-FF9E-CB4D-38DF-5FF0454E5B2F}"/>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109141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91F1-DBFC-75F8-D4B7-184290851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38DCF6E-F06E-7D1D-A380-BC6A69928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5E8288F-0524-9F71-80E0-08351461C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265A7-9FFE-CDDC-517C-B7D31539F35A}"/>
              </a:ext>
            </a:extLst>
          </p:cNvPr>
          <p:cNvSpPr>
            <a:spLocks noGrp="1"/>
          </p:cNvSpPr>
          <p:nvPr>
            <p:ph type="dt" sz="half" idx="10"/>
          </p:nvPr>
        </p:nvSpPr>
        <p:spPr/>
        <p:txBody>
          <a:bodyPr/>
          <a:lstStyle/>
          <a:p>
            <a:fld id="{FEECC611-3990-46D1-A313-307740A2D4BA}" type="datetime1">
              <a:rPr lang="en-ID" smtClean="0"/>
              <a:t>22/03/2024</a:t>
            </a:fld>
            <a:endParaRPr lang="en-ID"/>
          </a:p>
        </p:txBody>
      </p:sp>
      <p:sp>
        <p:nvSpPr>
          <p:cNvPr id="6" name="Footer Placeholder 5">
            <a:extLst>
              <a:ext uri="{FF2B5EF4-FFF2-40B4-BE49-F238E27FC236}">
                <a16:creationId xmlns:a16="http://schemas.microsoft.com/office/drawing/2014/main" id="{A2A56D39-1249-D1D2-0547-BADA2C04FB5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5B645A1-74D2-E488-FD49-B07F4DCD91C6}"/>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396621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504D-D9E8-1914-A434-FD72168FB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70A6147-5782-ACAA-792F-31CC2594D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8B6D0FC-6F0D-9D00-2728-41E69B938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3FB45-4F6A-E8E2-EC76-A593909AEA0D}"/>
              </a:ext>
            </a:extLst>
          </p:cNvPr>
          <p:cNvSpPr>
            <a:spLocks noGrp="1"/>
          </p:cNvSpPr>
          <p:nvPr>
            <p:ph type="dt" sz="half" idx="10"/>
          </p:nvPr>
        </p:nvSpPr>
        <p:spPr/>
        <p:txBody>
          <a:bodyPr/>
          <a:lstStyle/>
          <a:p>
            <a:fld id="{AAE938E8-AA0C-4A29-A919-CA29CB4B25DC}" type="datetime1">
              <a:rPr lang="en-ID" smtClean="0"/>
              <a:t>22/03/2024</a:t>
            </a:fld>
            <a:endParaRPr lang="en-ID"/>
          </a:p>
        </p:txBody>
      </p:sp>
      <p:sp>
        <p:nvSpPr>
          <p:cNvPr id="6" name="Footer Placeholder 5">
            <a:extLst>
              <a:ext uri="{FF2B5EF4-FFF2-40B4-BE49-F238E27FC236}">
                <a16:creationId xmlns:a16="http://schemas.microsoft.com/office/drawing/2014/main" id="{CF9E0C19-7508-E3D5-3CBE-02BC56E20BE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C6A36F1-FC33-263A-CE9D-96E556D3F2D3}"/>
              </a:ext>
            </a:extLst>
          </p:cNvPr>
          <p:cNvSpPr>
            <a:spLocks noGrp="1"/>
          </p:cNvSpPr>
          <p:nvPr>
            <p:ph type="sldNum" sz="quarter" idx="12"/>
          </p:nvPr>
        </p:nvSpPr>
        <p:spPr/>
        <p:txBody>
          <a:bodyPr/>
          <a:lstStyle/>
          <a:p>
            <a:fld id="{0A6AA5E8-2A2A-4A68-A2BE-558EFDCA0CFE}" type="slidenum">
              <a:rPr lang="en-ID" smtClean="0"/>
              <a:t>‹#›</a:t>
            </a:fld>
            <a:endParaRPr lang="en-ID"/>
          </a:p>
        </p:txBody>
      </p:sp>
    </p:spTree>
    <p:extLst>
      <p:ext uri="{BB962C8B-B14F-4D97-AF65-F5344CB8AC3E}">
        <p14:creationId xmlns:p14="http://schemas.microsoft.com/office/powerpoint/2010/main" val="176115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9EDB2-C2A9-BDEA-6474-C06A840D7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3172448-647D-9A4A-7184-156FBD45EC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F83B835-1C1B-E790-0383-467B1306C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6F4E3B-0D51-4BA9-8FB4-35497F970A79}" type="datetime1">
              <a:rPr lang="en-ID" smtClean="0"/>
              <a:t>22/03/2024</a:t>
            </a:fld>
            <a:endParaRPr lang="en-ID"/>
          </a:p>
        </p:txBody>
      </p:sp>
      <p:sp>
        <p:nvSpPr>
          <p:cNvPr id="5" name="Footer Placeholder 4">
            <a:extLst>
              <a:ext uri="{FF2B5EF4-FFF2-40B4-BE49-F238E27FC236}">
                <a16:creationId xmlns:a16="http://schemas.microsoft.com/office/drawing/2014/main" id="{73E37D16-355D-814C-DEA3-299844F99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D"/>
          </a:p>
        </p:txBody>
      </p:sp>
      <p:sp>
        <p:nvSpPr>
          <p:cNvPr id="6" name="Slide Number Placeholder 5">
            <a:extLst>
              <a:ext uri="{FF2B5EF4-FFF2-40B4-BE49-F238E27FC236}">
                <a16:creationId xmlns:a16="http://schemas.microsoft.com/office/drawing/2014/main" id="{E80B4D6E-0584-B73F-273A-B3DF4D0287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6AA5E8-2A2A-4A68-A2BE-558EFDCA0CFE}" type="slidenum">
              <a:rPr lang="en-ID" smtClean="0"/>
              <a:t>‹#›</a:t>
            </a:fld>
            <a:endParaRPr lang="en-ID"/>
          </a:p>
        </p:txBody>
      </p:sp>
    </p:spTree>
    <p:extLst>
      <p:ext uri="{BB962C8B-B14F-4D97-AF65-F5344CB8AC3E}">
        <p14:creationId xmlns:p14="http://schemas.microsoft.com/office/powerpoint/2010/main" val="3334051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721E-97ED-D2AE-09B0-ECB830A86D25}"/>
              </a:ext>
            </a:extLst>
          </p:cNvPr>
          <p:cNvSpPr>
            <a:spLocks noGrp="1"/>
          </p:cNvSpPr>
          <p:nvPr>
            <p:ph type="ctrTitle"/>
          </p:nvPr>
        </p:nvSpPr>
        <p:spPr/>
        <p:txBody>
          <a:bodyPr/>
          <a:lstStyle/>
          <a:p>
            <a:r>
              <a:rPr lang="en-US">
                <a:solidFill>
                  <a:schemeClr val="accent6"/>
                </a:solidFill>
              </a:rPr>
              <a:t>BUILDER</a:t>
            </a:r>
            <a:br>
              <a:rPr lang="en-US"/>
            </a:br>
            <a:r>
              <a:rPr lang="en-US"/>
              <a:t>Creational Design Pattern</a:t>
            </a:r>
            <a:endParaRPr lang="en-ID">
              <a:solidFill>
                <a:schemeClr val="accent6"/>
              </a:solidFill>
            </a:endParaRPr>
          </a:p>
        </p:txBody>
      </p:sp>
      <p:sp>
        <p:nvSpPr>
          <p:cNvPr id="3" name="Subtitle 2">
            <a:extLst>
              <a:ext uri="{FF2B5EF4-FFF2-40B4-BE49-F238E27FC236}">
                <a16:creationId xmlns:a16="http://schemas.microsoft.com/office/drawing/2014/main" id="{AF1F656B-94F3-7E61-C882-CC3DC0CE8724}"/>
              </a:ext>
            </a:extLst>
          </p:cNvPr>
          <p:cNvSpPr>
            <a:spLocks noGrp="1"/>
          </p:cNvSpPr>
          <p:nvPr>
            <p:ph type="subTitle" idx="1"/>
          </p:nvPr>
        </p:nvSpPr>
        <p:spPr>
          <a:xfrm>
            <a:off x="1524000" y="4527932"/>
            <a:ext cx="9144000" cy="729867"/>
          </a:xfrm>
        </p:spPr>
        <p:txBody>
          <a:bodyPr/>
          <a:lstStyle/>
          <a:p>
            <a:r>
              <a:rPr lang="en-US"/>
              <a:t>Yudha Putra Arisandy</a:t>
            </a:r>
            <a:endParaRPr lang="en-ID"/>
          </a:p>
        </p:txBody>
      </p:sp>
      <p:sp>
        <p:nvSpPr>
          <p:cNvPr id="4" name="Slide Number Placeholder 3">
            <a:extLst>
              <a:ext uri="{FF2B5EF4-FFF2-40B4-BE49-F238E27FC236}">
                <a16:creationId xmlns:a16="http://schemas.microsoft.com/office/drawing/2014/main" id="{630DBE1A-0D06-102B-5665-5EA7027834EC}"/>
              </a:ext>
            </a:extLst>
          </p:cNvPr>
          <p:cNvSpPr>
            <a:spLocks noGrp="1"/>
          </p:cNvSpPr>
          <p:nvPr>
            <p:ph type="sldNum" sz="quarter" idx="12"/>
          </p:nvPr>
        </p:nvSpPr>
        <p:spPr/>
        <p:txBody>
          <a:bodyPr/>
          <a:lstStyle/>
          <a:p>
            <a:fld id="{0A6AA5E8-2A2A-4A68-A2BE-558EFDCA0CFE}" type="slidenum">
              <a:rPr lang="en-ID" smtClean="0"/>
              <a:t>1</a:t>
            </a:fld>
            <a:endParaRPr lang="en-ID"/>
          </a:p>
        </p:txBody>
      </p:sp>
      <p:sp>
        <p:nvSpPr>
          <p:cNvPr id="5" name="TextBox 4">
            <a:extLst>
              <a:ext uri="{FF2B5EF4-FFF2-40B4-BE49-F238E27FC236}">
                <a16:creationId xmlns:a16="http://schemas.microsoft.com/office/drawing/2014/main" id="{77F14206-479F-E48E-966B-E0E20859186E}"/>
              </a:ext>
            </a:extLst>
          </p:cNvPr>
          <p:cNvSpPr txBox="1"/>
          <p:nvPr/>
        </p:nvSpPr>
        <p:spPr>
          <a:xfrm>
            <a:off x="221256" y="6352143"/>
            <a:ext cx="4044056" cy="369332"/>
          </a:xfrm>
          <a:prstGeom prst="rect">
            <a:avLst/>
          </a:prstGeom>
          <a:noFill/>
        </p:spPr>
        <p:txBody>
          <a:bodyPr wrap="none" rtlCol="0">
            <a:spAutoFit/>
          </a:bodyPr>
          <a:lstStyle/>
          <a:p>
            <a:r>
              <a:rPr lang="en-US"/>
              <a:t>Formulatrix, Salatiga, March 22</a:t>
            </a:r>
            <a:r>
              <a:rPr lang="en-US" baseline="30000"/>
              <a:t>nd</a:t>
            </a:r>
            <a:r>
              <a:rPr lang="en-US"/>
              <a:t>, 2024</a:t>
            </a:r>
            <a:endParaRPr lang="en-ID"/>
          </a:p>
        </p:txBody>
      </p:sp>
    </p:spTree>
    <p:extLst>
      <p:ext uri="{BB962C8B-B14F-4D97-AF65-F5344CB8AC3E}">
        <p14:creationId xmlns:p14="http://schemas.microsoft.com/office/powerpoint/2010/main" val="744498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F457-4435-D4C8-EE1D-1D579F23D352}"/>
              </a:ext>
            </a:extLst>
          </p:cNvPr>
          <p:cNvSpPr>
            <a:spLocks noGrp="1"/>
          </p:cNvSpPr>
          <p:nvPr>
            <p:ph type="title"/>
          </p:nvPr>
        </p:nvSpPr>
        <p:spPr/>
        <p:txBody>
          <a:bodyPr/>
          <a:lstStyle/>
          <a:p>
            <a:pPr algn="ctr"/>
            <a:r>
              <a:rPr lang="en-US">
                <a:solidFill>
                  <a:schemeClr val="accent6"/>
                </a:solidFill>
              </a:rPr>
              <a:t>Pros &amp; Cons</a:t>
            </a:r>
            <a:endParaRPr lang="en-ID">
              <a:solidFill>
                <a:schemeClr val="accent6"/>
              </a:solidFill>
            </a:endParaRPr>
          </a:p>
        </p:txBody>
      </p:sp>
      <p:sp>
        <p:nvSpPr>
          <p:cNvPr id="3" name="Content Placeholder 2">
            <a:extLst>
              <a:ext uri="{FF2B5EF4-FFF2-40B4-BE49-F238E27FC236}">
                <a16:creationId xmlns:a16="http://schemas.microsoft.com/office/drawing/2014/main" id="{5E93D688-DCDF-3026-969E-FDFB13BA6C09}"/>
              </a:ext>
            </a:extLst>
          </p:cNvPr>
          <p:cNvSpPr>
            <a:spLocks noGrp="1"/>
          </p:cNvSpPr>
          <p:nvPr>
            <p:ph idx="1"/>
          </p:nvPr>
        </p:nvSpPr>
        <p:spPr/>
        <p:txBody>
          <a:bodyPr>
            <a:noAutofit/>
          </a:bodyPr>
          <a:lstStyle/>
          <a:p>
            <a:r>
              <a:rPr lang="en-ID" sz="2400" b="0" i="0" u="none" strike="noStrike">
                <a:effectLst/>
                <a:latin typeface="Arial" panose="020B0604020202020204" pitchFamily="34" charset="0"/>
                <a:cs typeface="Arial" panose="020B0604020202020204" pitchFamily="34" charset="0"/>
              </a:rPr>
              <a:t>Pros</a:t>
            </a:r>
          </a:p>
          <a:p>
            <a:pPr lvl="1"/>
            <a:r>
              <a:rPr lang="en-US" sz="2000" b="0" i="0" u="none" strike="noStrike">
                <a:effectLst/>
                <a:latin typeface="Arial" panose="020B0604020202020204" pitchFamily="34" charset="0"/>
                <a:cs typeface="Arial" panose="020B0604020202020204" pitchFamily="34" charset="0"/>
              </a:rPr>
              <a:t>Encapsulation</a:t>
            </a:r>
          </a:p>
          <a:p>
            <a:pPr lvl="1"/>
            <a:r>
              <a:rPr lang="en-US" sz="2000" b="0" i="0" u="none" strike="noStrike">
                <a:effectLst/>
                <a:latin typeface="Arial" panose="020B0604020202020204" pitchFamily="34" charset="0"/>
                <a:cs typeface="Arial" panose="020B0604020202020204" pitchFamily="34" charset="0"/>
              </a:rPr>
              <a:t>Single Responsibility Principle</a:t>
            </a:r>
          </a:p>
          <a:p>
            <a:pPr marL="457200" lvl="1" indent="0">
              <a:buNone/>
            </a:pPr>
            <a:endParaRPr lang="en-ID" sz="2000" b="0" i="0" u="none" strike="noStrike">
              <a:effectLst/>
              <a:latin typeface="Arial" panose="020B0604020202020204" pitchFamily="34" charset="0"/>
              <a:cs typeface="Arial" panose="020B0604020202020204" pitchFamily="34" charset="0"/>
            </a:endParaRPr>
          </a:p>
          <a:p>
            <a:r>
              <a:rPr lang="en-ID" sz="2400" b="0" i="0" u="none" strike="noStrike">
                <a:effectLst/>
                <a:latin typeface="Arial" panose="020B0604020202020204" pitchFamily="34" charset="0"/>
                <a:cs typeface="Arial" panose="020B0604020202020204" pitchFamily="34" charset="0"/>
              </a:rPr>
              <a:t>Cons: </a:t>
            </a:r>
          </a:p>
          <a:p>
            <a:pPr lvl="1"/>
            <a:r>
              <a:rPr lang="en-ID" sz="2000" b="0" i="0" u="none" strike="noStrike">
                <a:effectLst/>
                <a:latin typeface="Arial" panose="020B0604020202020204" pitchFamily="34" charset="0"/>
                <a:cs typeface="Arial" panose="020B0604020202020204" pitchFamily="34" charset="0"/>
              </a:rPr>
              <a:t>Increase code complexity</a:t>
            </a:r>
          </a:p>
          <a:p>
            <a:pPr lvl="1"/>
            <a:r>
              <a:rPr lang="en-ID" sz="2000" i="0">
                <a:effectLst/>
                <a:latin typeface="Arial" panose="020B0604020202020204" pitchFamily="34" charset="0"/>
                <a:cs typeface="Arial" panose="020B0604020202020204" pitchFamily="34" charset="0"/>
              </a:rPr>
              <a:t>Performance overhead</a:t>
            </a:r>
            <a:endParaRPr lang="en-ID" sz="20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8ED8867-531E-A2F8-AC18-E49BD7E782F1}"/>
              </a:ext>
            </a:extLst>
          </p:cNvPr>
          <p:cNvSpPr>
            <a:spLocks noGrp="1"/>
          </p:cNvSpPr>
          <p:nvPr>
            <p:ph type="sldNum" sz="quarter" idx="12"/>
          </p:nvPr>
        </p:nvSpPr>
        <p:spPr/>
        <p:txBody>
          <a:bodyPr/>
          <a:lstStyle/>
          <a:p>
            <a:fld id="{0A6AA5E8-2A2A-4A68-A2BE-558EFDCA0CFE}" type="slidenum">
              <a:rPr lang="en-ID" smtClean="0"/>
              <a:t>10</a:t>
            </a:fld>
            <a:endParaRPr lang="en-ID"/>
          </a:p>
        </p:txBody>
      </p:sp>
    </p:spTree>
    <p:extLst>
      <p:ext uri="{BB962C8B-B14F-4D97-AF65-F5344CB8AC3E}">
        <p14:creationId xmlns:p14="http://schemas.microsoft.com/office/powerpoint/2010/main" val="300979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A8C58F-0E6D-4B51-C883-7A1669405D11}"/>
              </a:ext>
            </a:extLst>
          </p:cNvPr>
          <p:cNvSpPr>
            <a:spLocks noGrp="1"/>
          </p:cNvSpPr>
          <p:nvPr>
            <p:ph type="ctrTitle"/>
          </p:nvPr>
        </p:nvSpPr>
        <p:spPr/>
        <p:txBody>
          <a:bodyPr/>
          <a:lstStyle/>
          <a:p>
            <a:r>
              <a:rPr lang="en-US">
                <a:solidFill>
                  <a:schemeClr val="accent6"/>
                </a:solidFill>
              </a:rPr>
              <a:t>Supplementary Materials</a:t>
            </a:r>
            <a:endParaRPr lang="en-ID">
              <a:solidFill>
                <a:schemeClr val="accent6"/>
              </a:solidFill>
            </a:endParaRPr>
          </a:p>
        </p:txBody>
      </p:sp>
      <p:sp>
        <p:nvSpPr>
          <p:cNvPr id="4" name="Slide Number Placeholder 3">
            <a:extLst>
              <a:ext uri="{FF2B5EF4-FFF2-40B4-BE49-F238E27FC236}">
                <a16:creationId xmlns:a16="http://schemas.microsoft.com/office/drawing/2014/main" id="{0AA4C4C3-88EC-51F5-669F-DAEBCD6403A2}"/>
              </a:ext>
            </a:extLst>
          </p:cNvPr>
          <p:cNvSpPr>
            <a:spLocks noGrp="1"/>
          </p:cNvSpPr>
          <p:nvPr>
            <p:ph type="sldNum" sz="quarter" idx="12"/>
          </p:nvPr>
        </p:nvSpPr>
        <p:spPr/>
        <p:txBody>
          <a:bodyPr/>
          <a:lstStyle/>
          <a:p>
            <a:fld id="{0A6AA5E8-2A2A-4A68-A2BE-558EFDCA0CFE}" type="slidenum">
              <a:rPr lang="en-ID" smtClean="0"/>
              <a:t>11</a:t>
            </a:fld>
            <a:endParaRPr lang="en-ID"/>
          </a:p>
        </p:txBody>
      </p:sp>
    </p:spTree>
    <p:extLst>
      <p:ext uri="{BB962C8B-B14F-4D97-AF65-F5344CB8AC3E}">
        <p14:creationId xmlns:p14="http://schemas.microsoft.com/office/powerpoint/2010/main" val="421049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F082-179A-A005-1CF3-1E5B47778C03}"/>
              </a:ext>
            </a:extLst>
          </p:cNvPr>
          <p:cNvSpPr>
            <a:spLocks noGrp="1"/>
          </p:cNvSpPr>
          <p:nvPr>
            <p:ph type="title"/>
          </p:nvPr>
        </p:nvSpPr>
        <p:spPr/>
        <p:txBody>
          <a:bodyPr/>
          <a:lstStyle/>
          <a:p>
            <a:pPr algn="ctr"/>
            <a:r>
              <a:rPr lang="en-US">
                <a:solidFill>
                  <a:schemeClr val="accent6"/>
                </a:solidFill>
              </a:rPr>
              <a:t>References</a:t>
            </a:r>
            <a:endParaRPr lang="en-ID">
              <a:solidFill>
                <a:schemeClr val="accent6"/>
              </a:solidFill>
            </a:endParaRPr>
          </a:p>
        </p:txBody>
      </p:sp>
      <p:sp>
        <p:nvSpPr>
          <p:cNvPr id="3" name="Content Placeholder 2">
            <a:extLst>
              <a:ext uri="{FF2B5EF4-FFF2-40B4-BE49-F238E27FC236}">
                <a16:creationId xmlns:a16="http://schemas.microsoft.com/office/drawing/2014/main" id="{BFEEB1FB-E482-134D-B7F8-B14ED7FC6362}"/>
              </a:ext>
            </a:extLst>
          </p:cNvPr>
          <p:cNvSpPr>
            <a:spLocks noGrp="1"/>
          </p:cNvSpPr>
          <p:nvPr>
            <p:ph idx="1"/>
          </p:nvPr>
        </p:nvSpPr>
        <p:spPr/>
        <p:txBody>
          <a:bodyPr/>
          <a:lstStyle/>
          <a:p>
            <a:r>
              <a:rPr lang="en-ID"/>
              <a:t>Head First Design Patterns</a:t>
            </a:r>
          </a:p>
          <a:p>
            <a:r>
              <a:rPr lang="en-ID"/>
              <a:t>Design Pattern : https://docs.google.com/document/d/1B79XMGp4a6nDDhRnx-fSKIkPrn11i7U_vumdkqNf0WU/edit</a:t>
            </a:r>
          </a:p>
          <a:p>
            <a:r>
              <a:rPr lang="en-ID"/>
              <a:t>Creational Design Pattern : https://docs.google.com/document/d/1LSTLK4IR8glcU5tEZiKxf4tmxRXHMp0TCE8Z9kF8bkg/edit</a:t>
            </a:r>
          </a:p>
          <a:p>
            <a:r>
              <a:rPr lang="en-ID"/>
              <a:t>C#3.0 Design Patterns - Judith Bishop</a:t>
            </a:r>
          </a:p>
          <a:p>
            <a:r>
              <a:rPr lang="en-ID"/>
              <a:t>RefactoringGuru or Deep Dive into Design Patterns</a:t>
            </a:r>
          </a:p>
        </p:txBody>
      </p:sp>
      <p:sp>
        <p:nvSpPr>
          <p:cNvPr id="4" name="Slide Number Placeholder 3">
            <a:extLst>
              <a:ext uri="{FF2B5EF4-FFF2-40B4-BE49-F238E27FC236}">
                <a16:creationId xmlns:a16="http://schemas.microsoft.com/office/drawing/2014/main" id="{A946D819-BBF2-8D24-661F-9659D2CF4C93}"/>
              </a:ext>
            </a:extLst>
          </p:cNvPr>
          <p:cNvSpPr>
            <a:spLocks noGrp="1"/>
          </p:cNvSpPr>
          <p:nvPr>
            <p:ph type="sldNum" sz="quarter" idx="12"/>
          </p:nvPr>
        </p:nvSpPr>
        <p:spPr/>
        <p:txBody>
          <a:bodyPr/>
          <a:lstStyle/>
          <a:p>
            <a:fld id="{0A6AA5E8-2A2A-4A68-A2BE-558EFDCA0CFE}" type="slidenum">
              <a:rPr lang="en-ID" smtClean="0"/>
              <a:t>12</a:t>
            </a:fld>
            <a:endParaRPr lang="en-ID"/>
          </a:p>
        </p:txBody>
      </p:sp>
    </p:spTree>
    <p:extLst>
      <p:ext uri="{BB962C8B-B14F-4D97-AF65-F5344CB8AC3E}">
        <p14:creationId xmlns:p14="http://schemas.microsoft.com/office/powerpoint/2010/main" val="71099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F457-4435-D4C8-EE1D-1D579F23D352}"/>
              </a:ext>
            </a:extLst>
          </p:cNvPr>
          <p:cNvSpPr>
            <a:spLocks noGrp="1"/>
          </p:cNvSpPr>
          <p:nvPr>
            <p:ph type="title"/>
          </p:nvPr>
        </p:nvSpPr>
        <p:spPr/>
        <p:txBody>
          <a:bodyPr/>
          <a:lstStyle/>
          <a:p>
            <a:r>
              <a:rPr lang="en-US"/>
              <a:t>Creating Builder Design Pattern</a:t>
            </a:r>
            <a:endParaRPr lang="en-ID"/>
          </a:p>
        </p:txBody>
      </p:sp>
      <p:pic>
        <p:nvPicPr>
          <p:cNvPr id="5" name="Content Placeholder 4">
            <a:extLst>
              <a:ext uri="{FF2B5EF4-FFF2-40B4-BE49-F238E27FC236}">
                <a16:creationId xmlns:a16="http://schemas.microsoft.com/office/drawing/2014/main" id="{D35DD3BC-9951-06C3-C507-6CAA26662C4D}"/>
              </a:ext>
            </a:extLst>
          </p:cNvPr>
          <p:cNvPicPr>
            <a:picLocks noGrp="1" noChangeAspect="1"/>
          </p:cNvPicPr>
          <p:nvPr>
            <p:ph idx="1"/>
          </p:nvPr>
        </p:nvPicPr>
        <p:blipFill>
          <a:blip r:embed="rId2"/>
          <a:stretch>
            <a:fillRect/>
          </a:stretch>
        </p:blipFill>
        <p:spPr>
          <a:xfrm>
            <a:off x="7759272" y="1825625"/>
            <a:ext cx="3878488" cy="4351338"/>
          </a:xfrm>
        </p:spPr>
      </p:pic>
      <p:sp>
        <p:nvSpPr>
          <p:cNvPr id="6" name="TextBox 5">
            <a:extLst>
              <a:ext uri="{FF2B5EF4-FFF2-40B4-BE49-F238E27FC236}">
                <a16:creationId xmlns:a16="http://schemas.microsoft.com/office/drawing/2014/main" id="{7CDFB68D-BB8F-6A21-640A-84C2ADDD8AC0}"/>
              </a:ext>
            </a:extLst>
          </p:cNvPr>
          <p:cNvSpPr txBox="1"/>
          <p:nvPr/>
        </p:nvSpPr>
        <p:spPr>
          <a:xfrm>
            <a:off x="838200" y="2137272"/>
            <a:ext cx="5595651" cy="2952090"/>
          </a:xfrm>
          <a:prstGeom prst="rect">
            <a:avLst/>
          </a:prstGeom>
          <a:noFill/>
        </p:spPr>
        <p:txBody>
          <a:bodyPr wrap="square" rtlCol="0">
            <a:spAutoFit/>
          </a:bodyPr>
          <a:lstStyle/>
          <a:p>
            <a:pPr rtl="0" fontAlgn="base">
              <a:spcBef>
                <a:spcPts val="700"/>
              </a:spcBef>
              <a:spcAft>
                <a:spcPts val="0"/>
              </a:spcAft>
              <a:buFont typeface="+mj-lt"/>
              <a:buAutoNum type="arabicPeriod"/>
            </a:pPr>
            <a:r>
              <a:rPr lang="en-US" sz="1800" b="1" i="0" u="none" strike="noStrike">
                <a:solidFill>
                  <a:srgbClr val="37352F"/>
                </a:solidFill>
                <a:effectLst/>
                <a:latin typeface="Arial" panose="020B0604020202020204" pitchFamily="34" charset="0"/>
              </a:rPr>
              <a:t>Builder </a:t>
            </a:r>
            <a:r>
              <a:rPr lang="en-US" sz="1800" b="0" i="0" u="none" strike="noStrike">
                <a:solidFill>
                  <a:srgbClr val="37352F"/>
                </a:solidFill>
                <a:effectLst/>
                <a:latin typeface="Arial" panose="020B0604020202020204" pitchFamily="34" charset="0"/>
              </a:rPr>
              <a:t>interface declares product construction steps</a:t>
            </a:r>
          </a:p>
          <a:p>
            <a:pPr rtl="0" fontAlgn="base">
              <a:spcBef>
                <a:spcPts val="0"/>
              </a:spcBef>
              <a:spcAft>
                <a:spcPts val="0"/>
              </a:spcAft>
              <a:buFont typeface="+mj-lt"/>
              <a:buAutoNum type="arabicPeriod" startAt="2"/>
            </a:pPr>
            <a:r>
              <a:rPr lang="en-US" sz="1800" b="1" i="0" u="none" strike="noStrike">
                <a:solidFill>
                  <a:srgbClr val="37352F"/>
                </a:solidFill>
                <a:effectLst/>
                <a:latin typeface="Arial" panose="020B0604020202020204" pitchFamily="34" charset="0"/>
              </a:rPr>
              <a:t>Concrete Builder</a:t>
            </a:r>
            <a:r>
              <a:rPr lang="en-US" sz="1800" b="0" i="0" u="none" strike="noStrike">
                <a:solidFill>
                  <a:srgbClr val="37352F"/>
                </a:solidFill>
                <a:effectLst/>
                <a:latin typeface="Arial" panose="020B0604020202020204" pitchFamily="34" charset="0"/>
              </a:rPr>
              <a:t> provide different implementation</a:t>
            </a:r>
          </a:p>
          <a:p>
            <a:pPr rtl="0" fontAlgn="base">
              <a:spcBef>
                <a:spcPts val="0"/>
              </a:spcBef>
              <a:spcAft>
                <a:spcPts val="0"/>
              </a:spcAft>
              <a:buFont typeface="+mj-lt"/>
              <a:buAutoNum type="arabicPeriod" startAt="3"/>
            </a:pPr>
            <a:r>
              <a:rPr lang="en-US" sz="1800" b="1" i="0" u="none" strike="noStrike">
                <a:solidFill>
                  <a:srgbClr val="37352F"/>
                </a:solidFill>
                <a:effectLst/>
                <a:latin typeface="Arial" panose="020B0604020202020204" pitchFamily="34" charset="0"/>
              </a:rPr>
              <a:t>Products </a:t>
            </a:r>
            <a:r>
              <a:rPr lang="en-US" sz="1800" b="0" i="0" u="none" strike="noStrike">
                <a:solidFill>
                  <a:srgbClr val="37352F"/>
                </a:solidFill>
                <a:effectLst/>
                <a:latin typeface="Arial" panose="020B0604020202020204" pitchFamily="34" charset="0"/>
              </a:rPr>
              <a:t>is result of object</a:t>
            </a:r>
          </a:p>
          <a:p>
            <a:pPr rtl="0" fontAlgn="base">
              <a:spcBef>
                <a:spcPts val="0"/>
              </a:spcBef>
              <a:spcAft>
                <a:spcPts val="0"/>
              </a:spcAft>
              <a:buFont typeface="+mj-lt"/>
              <a:buAutoNum type="arabicPeriod" startAt="4"/>
            </a:pPr>
            <a:r>
              <a:rPr lang="en-US" sz="1800" b="1" i="0" u="none" strike="noStrike">
                <a:solidFill>
                  <a:srgbClr val="37352F"/>
                </a:solidFill>
                <a:effectLst/>
                <a:latin typeface="Arial" panose="020B0604020202020204" pitchFamily="34" charset="0"/>
              </a:rPr>
              <a:t>Director </a:t>
            </a:r>
            <a:r>
              <a:rPr lang="en-US" sz="1800" b="0" i="0" u="none" strike="noStrike">
                <a:solidFill>
                  <a:srgbClr val="37352F"/>
                </a:solidFill>
                <a:effectLst/>
                <a:latin typeface="Arial" panose="020B0604020202020204" pitchFamily="34" charset="0"/>
              </a:rPr>
              <a:t>defines the order in which to call construction steps, so you can create and reuse specific configurations</a:t>
            </a:r>
          </a:p>
          <a:p>
            <a:pPr rtl="0" fontAlgn="base">
              <a:spcBef>
                <a:spcPts val="0"/>
              </a:spcBef>
              <a:spcAft>
                <a:spcPts val="700"/>
              </a:spcAft>
              <a:buFont typeface="+mj-lt"/>
              <a:buAutoNum type="arabicPeriod" startAt="5"/>
            </a:pPr>
            <a:r>
              <a:rPr lang="en-US" sz="1800" b="1" i="0" u="none" strike="noStrike">
                <a:solidFill>
                  <a:srgbClr val="37352F"/>
                </a:solidFill>
                <a:effectLst/>
                <a:latin typeface="Arial" panose="020B0604020202020204" pitchFamily="34" charset="0"/>
              </a:rPr>
              <a:t>Client </a:t>
            </a:r>
            <a:r>
              <a:rPr lang="en-US" sz="1800" b="0" i="0" u="none" strike="noStrike">
                <a:solidFill>
                  <a:srgbClr val="37352F"/>
                </a:solidFill>
                <a:effectLst/>
                <a:latin typeface="Arial" panose="020B0604020202020204" pitchFamily="34" charset="0"/>
              </a:rPr>
              <a:t>must associate one of the builder objects with the director</a:t>
            </a:r>
          </a:p>
          <a:p>
            <a:endParaRPr lang="en-ID"/>
          </a:p>
        </p:txBody>
      </p:sp>
      <p:sp>
        <p:nvSpPr>
          <p:cNvPr id="3" name="Slide Number Placeholder 2">
            <a:extLst>
              <a:ext uri="{FF2B5EF4-FFF2-40B4-BE49-F238E27FC236}">
                <a16:creationId xmlns:a16="http://schemas.microsoft.com/office/drawing/2014/main" id="{3597EB86-D15D-4BF1-9413-03642CACEF41}"/>
              </a:ext>
            </a:extLst>
          </p:cNvPr>
          <p:cNvSpPr>
            <a:spLocks noGrp="1"/>
          </p:cNvSpPr>
          <p:nvPr>
            <p:ph type="sldNum" sz="quarter" idx="12"/>
          </p:nvPr>
        </p:nvSpPr>
        <p:spPr/>
        <p:txBody>
          <a:bodyPr/>
          <a:lstStyle/>
          <a:p>
            <a:fld id="{0A6AA5E8-2A2A-4A68-A2BE-558EFDCA0CFE}" type="slidenum">
              <a:rPr lang="en-ID" smtClean="0"/>
              <a:t>13</a:t>
            </a:fld>
            <a:endParaRPr lang="en-ID"/>
          </a:p>
        </p:txBody>
      </p:sp>
    </p:spTree>
    <p:extLst>
      <p:ext uri="{BB962C8B-B14F-4D97-AF65-F5344CB8AC3E}">
        <p14:creationId xmlns:p14="http://schemas.microsoft.com/office/powerpoint/2010/main" val="3766755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F457-4435-D4C8-EE1D-1D579F23D352}"/>
              </a:ext>
            </a:extLst>
          </p:cNvPr>
          <p:cNvSpPr>
            <a:spLocks noGrp="1"/>
          </p:cNvSpPr>
          <p:nvPr>
            <p:ph type="title"/>
          </p:nvPr>
        </p:nvSpPr>
        <p:spPr/>
        <p:txBody>
          <a:bodyPr/>
          <a:lstStyle/>
          <a:p>
            <a:r>
              <a:rPr lang="en-US"/>
              <a:t>Function of Builder Design Pattern</a:t>
            </a:r>
            <a:endParaRPr lang="en-ID"/>
          </a:p>
        </p:txBody>
      </p:sp>
      <p:sp>
        <p:nvSpPr>
          <p:cNvPr id="3" name="Content Placeholder 2">
            <a:extLst>
              <a:ext uri="{FF2B5EF4-FFF2-40B4-BE49-F238E27FC236}">
                <a16:creationId xmlns:a16="http://schemas.microsoft.com/office/drawing/2014/main" id="{5E93D688-DCDF-3026-969E-FDFB13BA6C09}"/>
              </a:ext>
            </a:extLst>
          </p:cNvPr>
          <p:cNvSpPr>
            <a:spLocks noGrp="1"/>
          </p:cNvSpPr>
          <p:nvPr>
            <p:ph idx="1"/>
          </p:nvPr>
        </p:nvSpPr>
        <p:spPr/>
        <p:txBody>
          <a:bodyPr/>
          <a:lstStyle/>
          <a:p>
            <a:r>
              <a:rPr lang="en-US"/>
              <a:t>Function:</a:t>
            </a:r>
          </a:p>
          <a:p>
            <a:pPr lvl="1">
              <a:spcBef>
                <a:spcPts val="600"/>
              </a:spcBef>
              <a:spcAft>
                <a:spcPts val="600"/>
              </a:spcAft>
            </a:pPr>
            <a:r>
              <a:rPr lang="en-US" sz="1400" b="0" i="0" u="none" strike="noStrike">
                <a:solidFill>
                  <a:srgbClr val="37352F"/>
                </a:solidFill>
                <a:effectLst/>
                <a:latin typeface="Arial" panose="020B0604020202020204" pitchFamily="34" charset="0"/>
              </a:rPr>
              <a:t>The function of Builder is to provide flexible solution to various object creation problems in OOP. It separates construction of complex object from it representation, so same construction process can create different representation.</a:t>
            </a:r>
            <a:endParaRPr lang="en-US" b="0">
              <a:effectLst/>
            </a:endParaRPr>
          </a:p>
          <a:p>
            <a:pPr lvl="1">
              <a:spcBef>
                <a:spcPts val="600"/>
              </a:spcBef>
              <a:spcAft>
                <a:spcPts val="600"/>
              </a:spcAft>
            </a:pPr>
            <a:r>
              <a:rPr lang="en-US" sz="1400" b="0" i="0" u="none" strike="noStrike">
                <a:solidFill>
                  <a:srgbClr val="37352F"/>
                </a:solidFill>
                <a:effectLst/>
                <a:latin typeface="Arial" panose="020B0604020202020204" pitchFamily="34" charset="0"/>
              </a:rPr>
              <a:t>Builder builds complex object using simple object.</a:t>
            </a:r>
          </a:p>
          <a:p>
            <a:pPr>
              <a:spcBef>
                <a:spcPts val="600"/>
              </a:spcBef>
              <a:spcAft>
                <a:spcPts val="600"/>
              </a:spcAft>
            </a:pPr>
            <a:r>
              <a:rPr lang="en-US">
                <a:solidFill>
                  <a:srgbClr val="37352F"/>
                </a:solidFill>
                <a:latin typeface="Arial" panose="020B0604020202020204" pitchFamily="34" charset="0"/>
              </a:rPr>
              <a:t>The reason builder needed:</a:t>
            </a:r>
          </a:p>
          <a:p>
            <a:pPr lvl="1">
              <a:spcBef>
                <a:spcPts val="600"/>
              </a:spcBef>
              <a:spcAft>
                <a:spcPts val="600"/>
              </a:spcAft>
            </a:pPr>
            <a:br>
              <a:rPr lang="en-US"/>
            </a:br>
            <a:endParaRPr lang="en-ID"/>
          </a:p>
        </p:txBody>
      </p:sp>
      <p:sp>
        <p:nvSpPr>
          <p:cNvPr id="4" name="Slide Number Placeholder 3">
            <a:extLst>
              <a:ext uri="{FF2B5EF4-FFF2-40B4-BE49-F238E27FC236}">
                <a16:creationId xmlns:a16="http://schemas.microsoft.com/office/drawing/2014/main" id="{35AE35A1-2ED4-AEF7-481B-A2A37A22A773}"/>
              </a:ext>
            </a:extLst>
          </p:cNvPr>
          <p:cNvSpPr>
            <a:spLocks noGrp="1"/>
          </p:cNvSpPr>
          <p:nvPr>
            <p:ph type="sldNum" sz="quarter" idx="12"/>
          </p:nvPr>
        </p:nvSpPr>
        <p:spPr/>
        <p:txBody>
          <a:bodyPr/>
          <a:lstStyle/>
          <a:p>
            <a:fld id="{0A6AA5E8-2A2A-4A68-A2BE-558EFDCA0CFE}" type="slidenum">
              <a:rPr lang="en-ID" smtClean="0"/>
              <a:t>14</a:t>
            </a:fld>
            <a:endParaRPr lang="en-ID"/>
          </a:p>
        </p:txBody>
      </p:sp>
    </p:spTree>
    <p:extLst>
      <p:ext uri="{BB962C8B-B14F-4D97-AF65-F5344CB8AC3E}">
        <p14:creationId xmlns:p14="http://schemas.microsoft.com/office/powerpoint/2010/main" val="366036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1B28-0250-7CBF-CFE7-1C6496A7FC33}"/>
              </a:ext>
            </a:extLst>
          </p:cNvPr>
          <p:cNvSpPr>
            <a:spLocks noGrp="1"/>
          </p:cNvSpPr>
          <p:nvPr>
            <p:ph type="title"/>
          </p:nvPr>
        </p:nvSpPr>
        <p:spPr/>
        <p:txBody>
          <a:bodyPr/>
          <a:lstStyle/>
          <a:p>
            <a:r>
              <a:rPr lang="en-US"/>
              <a:t>Definition of Design Pattern</a:t>
            </a:r>
            <a:endParaRPr lang="en-ID"/>
          </a:p>
        </p:txBody>
      </p:sp>
      <p:sp>
        <p:nvSpPr>
          <p:cNvPr id="3" name="Content Placeholder 2">
            <a:extLst>
              <a:ext uri="{FF2B5EF4-FFF2-40B4-BE49-F238E27FC236}">
                <a16:creationId xmlns:a16="http://schemas.microsoft.com/office/drawing/2014/main" id="{200A5271-F13A-F307-8EEC-5AA809946161}"/>
              </a:ext>
            </a:extLst>
          </p:cNvPr>
          <p:cNvSpPr>
            <a:spLocks noGrp="1"/>
          </p:cNvSpPr>
          <p:nvPr>
            <p:ph idx="1"/>
          </p:nvPr>
        </p:nvSpPr>
        <p:spPr/>
        <p:txBody>
          <a:bodyPr/>
          <a:lstStyle/>
          <a:p>
            <a:pPr algn="l"/>
            <a:r>
              <a:rPr lang="en-ID" b="0" i="0">
                <a:solidFill>
                  <a:srgbClr val="0D0D0D"/>
                </a:solidFill>
                <a:effectLst/>
                <a:latin typeface="Söhne"/>
              </a:rPr>
              <a:t>high-level concepts.</a:t>
            </a:r>
            <a:endParaRPr lang="en-US" b="0" i="0">
              <a:solidFill>
                <a:srgbClr val="0D0D0D"/>
              </a:solidFill>
              <a:effectLst/>
              <a:latin typeface="Söhne"/>
            </a:endParaRPr>
          </a:p>
          <a:p>
            <a:pPr algn="l"/>
            <a:r>
              <a:rPr lang="en-US" b="0" i="0">
                <a:solidFill>
                  <a:srgbClr val="0D0D0D"/>
                </a:solidFill>
                <a:effectLst/>
                <a:latin typeface="Söhne"/>
              </a:rPr>
              <a:t>Are reusable solutions to commonly occurring problems in software design. </a:t>
            </a:r>
          </a:p>
          <a:p>
            <a:pPr algn="l"/>
            <a:r>
              <a:rPr lang="en-US">
                <a:solidFill>
                  <a:srgbClr val="0D0D0D"/>
                </a:solidFill>
                <a:latin typeface="Söhne"/>
              </a:rPr>
              <a:t>R</a:t>
            </a:r>
            <a:r>
              <a:rPr lang="en-US" b="0" i="0">
                <a:solidFill>
                  <a:srgbClr val="0D0D0D"/>
                </a:solidFill>
                <a:effectLst/>
                <a:latin typeface="Söhne"/>
              </a:rPr>
              <a:t>epresent best practices and provide a template or blueprint for structuring code to solve particular design problems in a consistent and efficient manner.</a:t>
            </a:r>
          </a:p>
          <a:p>
            <a:pPr algn="l"/>
            <a:r>
              <a:rPr lang="en-US" b="0" i="0">
                <a:solidFill>
                  <a:srgbClr val="0D0D0D"/>
                </a:solidFill>
                <a:effectLst/>
                <a:latin typeface="Söhne"/>
              </a:rPr>
              <a:t>Help developers communicate more effectively </a:t>
            </a:r>
          </a:p>
          <a:p>
            <a:pPr lvl="1"/>
            <a:r>
              <a:rPr lang="en-US" b="0" i="0">
                <a:solidFill>
                  <a:srgbClr val="0D0D0D"/>
                </a:solidFill>
                <a:effectLst/>
                <a:latin typeface="Söhne"/>
              </a:rPr>
              <a:t>by providing a common language to discuss and understand design concepts. </a:t>
            </a:r>
          </a:p>
          <a:p>
            <a:pPr algn="l"/>
            <a:r>
              <a:rPr lang="en-US" b="0" i="0">
                <a:solidFill>
                  <a:srgbClr val="0D0D0D"/>
                </a:solidFill>
                <a:effectLst/>
                <a:latin typeface="Söhne"/>
              </a:rPr>
              <a:t>Promote code reusability, maintainability, and scalability.</a:t>
            </a:r>
          </a:p>
          <a:p>
            <a:endParaRPr lang="en-ID"/>
          </a:p>
        </p:txBody>
      </p:sp>
      <p:sp>
        <p:nvSpPr>
          <p:cNvPr id="4" name="Slide Number Placeholder 3">
            <a:extLst>
              <a:ext uri="{FF2B5EF4-FFF2-40B4-BE49-F238E27FC236}">
                <a16:creationId xmlns:a16="http://schemas.microsoft.com/office/drawing/2014/main" id="{195CE39C-8B04-414E-FFC4-7E969E40A272}"/>
              </a:ext>
            </a:extLst>
          </p:cNvPr>
          <p:cNvSpPr>
            <a:spLocks noGrp="1"/>
          </p:cNvSpPr>
          <p:nvPr>
            <p:ph type="sldNum" sz="quarter" idx="12"/>
          </p:nvPr>
        </p:nvSpPr>
        <p:spPr/>
        <p:txBody>
          <a:bodyPr/>
          <a:lstStyle/>
          <a:p>
            <a:fld id="{0A6AA5E8-2A2A-4A68-A2BE-558EFDCA0CFE}" type="slidenum">
              <a:rPr lang="en-ID" smtClean="0"/>
              <a:t>15</a:t>
            </a:fld>
            <a:endParaRPr lang="en-ID"/>
          </a:p>
        </p:txBody>
      </p:sp>
    </p:spTree>
    <p:extLst>
      <p:ext uri="{BB962C8B-B14F-4D97-AF65-F5344CB8AC3E}">
        <p14:creationId xmlns:p14="http://schemas.microsoft.com/office/powerpoint/2010/main" val="2542059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5797-22B5-2A54-6C8E-09F3FCD5695F}"/>
              </a:ext>
            </a:extLst>
          </p:cNvPr>
          <p:cNvSpPr>
            <a:spLocks noGrp="1"/>
          </p:cNvSpPr>
          <p:nvPr>
            <p:ph type="title"/>
          </p:nvPr>
        </p:nvSpPr>
        <p:spPr/>
        <p:txBody>
          <a:bodyPr/>
          <a:lstStyle/>
          <a:p>
            <a:r>
              <a:rPr lang="en-US"/>
              <a:t>Creating Builder Design Pattern (3)</a:t>
            </a:r>
            <a:endParaRPr lang="en-ID"/>
          </a:p>
        </p:txBody>
      </p:sp>
      <p:sp>
        <p:nvSpPr>
          <p:cNvPr id="3" name="Content Placeholder 2">
            <a:extLst>
              <a:ext uri="{FF2B5EF4-FFF2-40B4-BE49-F238E27FC236}">
                <a16:creationId xmlns:a16="http://schemas.microsoft.com/office/drawing/2014/main" id="{F6EB5C42-41B3-EB2D-9F2C-B3A297B04BF0}"/>
              </a:ext>
            </a:extLst>
          </p:cNvPr>
          <p:cNvSpPr>
            <a:spLocks noGrp="1"/>
          </p:cNvSpPr>
          <p:nvPr>
            <p:ph idx="1"/>
          </p:nvPr>
        </p:nvSpPr>
        <p:spPr/>
        <p:txBody>
          <a:bodyPr/>
          <a:lstStyle/>
          <a:p>
            <a:pPr rtl="0">
              <a:spcBef>
                <a:spcPts val="600"/>
              </a:spcBef>
              <a:spcAft>
                <a:spcPts val="600"/>
              </a:spcAft>
            </a:pPr>
            <a:r>
              <a:rPr lang="en-US" sz="1800" b="0" i="0" u="none" strike="noStrike">
                <a:solidFill>
                  <a:srgbClr val="37352F"/>
                </a:solidFill>
                <a:effectLst/>
                <a:latin typeface="Arial" panose="020B0604020202020204" pitchFamily="34" charset="0"/>
              </a:rPr>
              <a:t>Conclusion of step by step :</a:t>
            </a:r>
            <a:endParaRPr lang="en-US" b="0">
              <a:effectLst/>
            </a:endParaRPr>
          </a:p>
          <a:p>
            <a:pPr rtl="0" fontAlgn="base">
              <a:spcBef>
                <a:spcPts val="700"/>
              </a:spcBef>
              <a:spcAft>
                <a:spcPts val="0"/>
              </a:spcAft>
              <a:buFont typeface="+mj-lt"/>
              <a:buAutoNum type="arabicPeriod"/>
            </a:pPr>
            <a:r>
              <a:rPr lang="en-US" sz="1800" b="0" i="0" u="none" strike="noStrike">
                <a:solidFill>
                  <a:srgbClr val="37352F"/>
                </a:solidFill>
                <a:effectLst/>
                <a:latin typeface="Arial" panose="020B0604020202020204" pitchFamily="34" charset="0"/>
              </a:rPr>
              <a:t>Create an interface with methods that define the steps to create an object.</a:t>
            </a:r>
          </a:p>
          <a:p>
            <a:pPr rtl="0" fontAlgn="base">
              <a:spcBef>
                <a:spcPts val="0"/>
              </a:spcBef>
              <a:spcAft>
                <a:spcPts val="0"/>
              </a:spcAft>
              <a:buFont typeface="+mj-lt"/>
              <a:buAutoNum type="arabicPeriod" startAt="2"/>
            </a:pPr>
            <a:r>
              <a:rPr lang="en-US" sz="1800" b="0" i="0" u="none" strike="noStrike">
                <a:solidFill>
                  <a:srgbClr val="37352F"/>
                </a:solidFill>
                <a:effectLst/>
                <a:latin typeface="Arial" panose="020B0604020202020204" pitchFamily="34" charset="0"/>
              </a:rPr>
              <a:t>Create one or more classes that implement the interface.</a:t>
            </a:r>
          </a:p>
          <a:p>
            <a:pPr rtl="0" fontAlgn="base">
              <a:spcBef>
                <a:spcPts val="0"/>
              </a:spcBef>
              <a:spcAft>
                <a:spcPts val="0"/>
              </a:spcAft>
              <a:buFont typeface="+mj-lt"/>
              <a:buAutoNum type="arabicPeriod" startAt="3"/>
            </a:pPr>
            <a:r>
              <a:rPr lang="en-US" sz="1800" b="0" i="0" u="none" strike="noStrike">
                <a:solidFill>
                  <a:srgbClr val="37352F"/>
                </a:solidFill>
                <a:effectLst/>
                <a:latin typeface="Arial" panose="020B0604020202020204" pitchFamily="34" charset="0"/>
              </a:rPr>
              <a:t>Create a director class that uses the builder interface to create an object, but is unaware of the implementation details.</a:t>
            </a:r>
          </a:p>
          <a:p>
            <a:pPr rtl="0" fontAlgn="base">
              <a:spcBef>
                <a:spcPts val="0"/>
              </a:spcBef>
              <a:spcAft>
                <a:spcPts val="0"/>
              </a:spcAft>
              <a:buFont typeface="+mj-lt"/>
              <a:buAutoNum type="arabicPeriod" startAt="4"/>
            </a:pPr>
            <a:r>
              <a:rPr lang="en-US" sz="1800" b="0" i="0" u="none" strike="noStrike">
                <a:solidFill>
                  <a:srgbClr val="37352F"/>
                </a:solidFill>
                <a:effectLst/>
                <a:latin typeface="Arial" panose="020B0604020202020204" pitchFamily="34" charset="0"/>
              </a:rPr>
              <a:t>Use the director class to manage the construction process of the object.</a:t>
            </a:r>
          </a:p>
          <a:p>
            <a:pPr rtl="0" fontAlgn="base">
              <a:spcBef>
                <a:spcPts val="0"/>
              </a:spcBef>
              <a:spcAft>
                <a:spcPts val="700"/>
              </a:spcAft>
              <a:buFont typeface="+mj-lt"/>
              <a:buAutoNum type="arabicPeriod" startAt="5"/>
            </a:pPr>
            <a:r>
              <a:rPr lang="en-US" sz="1800" b="0" i="0" u="none" strike="noStrike">
                <a:solidFill>
                  <a:srgbClr val="37352F"/>
                </a:solidFill>
                <a:effectLst/>
                <a:latin typeface="Arial" panose="020B0604020202020204" pitchFamily="34" charset="0"/>
              </a:rPr>
              <a:t>Call the appropriate methods of the builder object in the director class to create the object.</a:t>
            </a:r>
          </a:p>
          <a:p>
            <a:pPr rtl="0" fontAlgn="base">
              <a:spcBef>
                <a:spcPts val="0"/>
              </a:spcBef>
              <a:spcAft>
                <a:spcPts val="700"/>
              </a:spcAft>
              <a:buFont typeface="+mj-lt"/>
              <a:buAutoNum type="arabicPeriod" startAt="5"/>
            </a:pPr>
            <a:r>
              <a:rPr lang="en-US" sz="1800" b="0" i="0" u="none" strike="noStrike">
                <a:solidFill>
                  <a:srgbClr val="37352F"/>
                </a:solidFill>
                <a:effectLst/>
                <a:latin typeface="Arial" panose="020B0604020202020204" pitchFamily="34" charset="0"/>
              </a:rPr>
              <a:t>When the object is fully constructed, call the appropriate method of the builder object to retrieve the object.</a:t>
            </a:r>
          </a:p>
        </p:txBody>
      </p:sp>
      <p:sp>
        <p:nvSpPr>
          <p:cNvPr id="4" name="Slide Number Placeholder 3">
            <a:extLst>
              <a:ext uri="{FF2B5EF4-FFF2-40B4-BE49-F238E27FC236}">
                <a16:creationId xmlns:a16="http://schemas.microsoft.com/office/drawing/2014/main" id="{146B2E16-E359-EA44-1BA2-553024B1BC44}"/>
              </a:ext>
            </a:extLst>
          </p:cNvPr>
          <p:cNvSpPr>
            <a:spLocks noGrp="1"/>
          </p:cNvSpPr>
          <p:nvPr>
            <p:ph type="sldNum" sz="quarter" idx="12"/>
          </p:nvPr>
        </p:nvSpPr>
        <p:spPr/>
        <p:txBody>
          <a:bodyPr/>
          <a:lstStyle/>
          <a:p>
            <a:fld id="{0A6AA5E8-2A2A-4A68-A2BE-558EFDCA0CFE}" type="slidenum">
              <a:rPr lang="en-ID" smtClean="0"/>
              <a:t>16</a:t>
            </a:fld>
            <a:endParaRPr lang="en-ID"/>
          </a:p>
        </p:txBody>
      </p:sp>
    </p:spTree>
    <p:extLst>
      <p:ext uri="{BB962C8B-B14F-4D97-AF65-F5344CB8AC3E}">
        <p14:creationId xmlns:p14="http://schemas.microsoft.com/office/powerpoint/2010/main" val="314567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4F96-41F2-4327-188B-1ABA79256638}"/>
              </a:ext>
            </a:extLst>
          </p:cNvPr>
          <p:cNvSpPr>
            <a:spLocks noGrp="1"/>
          </p:cNvSpPr>
          <p:nvPr>
            <p:ph type="title"/>
          </p:nvPr>
        </p:nvSpPr>
        <p:spPr/>
        <p:txBody>
          <a:bodyPr/>
          <a:lstStyle/>
          <a:p>
            <a:r>
              <a:rPr lang="en-US"/>
              <a:t>Definition of Design Pattern (2)</a:t>
            </a:r>
            <a:endParaRPr lang="en-ID"/>
          </a:p>
        </p:txBody>
      </p:sp>
      <p:sp>
        <p:nvSpPr>
          <p:cNvPr id="3" name="Content Placeholder 2">
            <a:extLst>
              <a:ext uri="{FF2B5EF4-FFF2-40B4-BE49-F238E27FC236}">
                <a16:creationId xmlns:a16="http://schemas.microsoft.com/office/drawing/2014/main" id="{FCC27CA7-32B6-7970-B397-D77AE2A875FA}"/>
              </a:ext>
            </a:extLst>
          </p:cNvPr>
          <p:cNvSpPr>
            <a:spLocks noGrp="1"/>
          </p:cNvSpPr>
          <p:nvPr>
            <p:ph idx="1"/>
          </p:nvPr>
        </p:nvSpPr>
        <p:spPr/>
        <p:txBody>
          <a:bodyPr>
            <a:normAutofit/>
          </a:bodyPr>
          <a:lstStyle/>
          <a:p>
            <a:r>
              <a:rPr lang="en-US"/>
              <a:t>Categories:</a:t>
            </a:r>
          </a:p>
          <a:p>
            <a:pPr lvl="1"/>
            <a:r>
              <a:rPr lang="en-US" b="1" i="0">
                <a:solidFill>
                  <a:srgbClr val="0D0D0D"/>
                </a:solidFill>
                <a:effectLst/>
                <a:latin typeface="Söhne"/>
              </a:rPr>
              <a:t>Creational Patterns</a:t>
            </a:r>
            <a:r>
              <a:rPr lang="en-US" b="0" i="0">
                <a:solidFill>
                  <a:srgbClr val="0D0D0D"/>
                </a:solidFill>
                <a:effectLst/>
                <a:latin typeface="Söhne"/>
              </a:rPr>
              <a:t>: These patterns deal with object creation mechanisms, abstracting the instantiation process. Examples include Singleton, Factory Method, Abstract Factory, </a:t>
            </a:r>
            <a:r>
              <a:rPr lang="en-US" b="1" i="0">
                <a:solidFill>
                  <a:schemeClr val="accent6"/>
                </a:solidFill>
                <a:effectLst/>
                <a:latin typeface="Söhne"/>
              </a:rPr>
              <a:t>Builder</a:t>
            </a:r>
            <a:r>
              <a:rPr lang="en-US" b="0" i="0">
                <a:solidFill>
                  <a:srgbClr val="0D0D0D"/>
                </a:solidFill>
                <a:effectLst/>
                <a:latin typeface="Söhne"/>
              </a:rPr>
              <a:t>, Prototype, etc.</a:t>
            </a:r>
          </a:p>
          <a:p>
            <a:pPr lvl="1"/>
            <a:r>
              <a:rPr lang="en-US" b="1" i="0">
                <a:solidFill>
                  <a:srgbClr val="0D0D0D"/>
                </a:solidFill>
                <a:effectLst/>
                <a:latin typeface="Söhne"/>
              </a:rPr>
              <a:t>Structural Patterns</a:t>
            </a:r>
            <a:r>
              <a:rPr lang="en-US" b="0" i="0">
                <a:solidFill>
                  <a:srgbClr val="0D0D0D"/>
                </a:solidFill>
                <a:effectLst/>
                <a:latin typeface="Söhne"/>
              </a:rPr>
              <a:t>: Structural patterns focus on how classes and objects are composed to form larger structures. Examples include Adapter, Bridge, Composite, Decorator, Facade, Proxy, etc.</a:t>
            </a:r>
          </a:p>
          <a:p>
            <a:pPr lvl="1"/>
            <a:r>
              <a:rPr lang="en-US" b="1" i="0">
                <a:solidFill>
                  <a:srgbClr val="0D0D0D"/>
                </a:solidFill>
                <a:effectLst/>
                <a:latin typeface="Söhne"/>
              </a:rPr>
              <a:t>Behavioral Patterns</a:t>
            </a:r>
            <a:r>
              <a:rPr lang="en-US" b="0" i="0">
                <a:solidFill>
                  <a:srgbClr val="0D0D0D"/>
                </a:solidFill>
                <a:effectLst/>
                <a:latin typeface="Söhne"/>
              </a:rPr>
              <a:t>: Behavioral patterns are concerned with algorithms and the assignment of responsibilities between objects. Examples include Observer, Strategy, Command, Iterator, Visitor, Chain of Responsibility, State, Memento, etc.</a:t>
            </a:r>
          </a:p>
          <a:p>
            <a:pPr lvl="1"/>
            <a:endParaRPr lang="en-ID"/>
          </a:p>
        </p:txBody>
      </p:sp>
      <p:sp>
        <p:nvSpPr>
          <p:cNvPr id="4" name="Slide Number Placeholder 3">
            <a:extLst>
              <a:ext uri="{FF2B5EF4-FFF2-40B4-BE49-F238E27FC236}">
                <a16:creationId xmlns:a16="http://schemas.microsoft.com/office/drawing/2014/main" id="{8F4910FC-5627-83FD-5BD2-2B537CD297E5}"/>
              </a:ext>
            </a:extLst>
          </p:cNvPr>
          <p:cNvSpPr>
            <a:spLocks noGrp="1"/>
          </p:cNvSpPr>
          <p:nvPr>
            <p:ph type="sldNum" sz="quarter" idx="12"/>
          </p:nvPr>
        </p:nvSpPr>
        <p:spPr/>
        <p:txBody>
          <a:bodyPr/>
          <a:lstStyle/>
          <a:p>
            <a:fld id="{0A6AA5E8-2A2A-4A68-A2BE-558EFDCA0CFE}" type="slidenum">
              <a:rPr lang="en-ID" smtClean="0"/>
              <a:t>17</a:t>
            </a:fld>
            <a:endParaRPr lang="en-ID"/>
          </a:p>
        </p:txBody>
      </p:sp>
    </p:spTree>
    <p:extLst>
      <p:ext uri="{BB962C8B-B14F-4D97-AF65-F5344CB8AC3E}">
        <p14:creationId xmlns:p14="http://schemas.microsoft.com/office/powerpoint/2010/main" val="588928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2293620-1EF6-FDCE-3F8A-EDA9912BB7FC}"/>
              </a:ext>
            </a:extLst>
          </p:cNvPr>
          <p:cNvPicPr>
            <a:picLocks noGrp="1" noChangeAspect="1"/>
          </p:cNvPicPr>
          <p:nvPr>
            <p:ph idx="1"/>
          </p:nvPr>
        </p:nvPicPr>
        <p:blipFill>
          <a:blip r:embed="rId2"/>
          <a:stretch>
            <a:fillRect/>
          </a:stretch>
        </p:blipFill>
        <p:spPr>
          <a:xfrm>
            <a:off x="5307375" y="2074024"/>
            <a:ext cx="6043430" cy="3451455"/>
          </a:xfrm>
        </p:spPr>
      </p:pic>
      <p:sp>
        <p:nvSpPr>
          <p:cNvPr id="2" name="Title 1">
            <a:extLst>
              <a:ext uri="{FF2B5EF4-FFF2-40B4-BE49-F238E27FC236}">
                <a16:creationId xmlns:a16="http://schemas.microsoft.com/office/drawing/2014/main" id="{E6747C6D-50C6-5AB3-0E0A-4E88A01CF464}"/>
              </a:ext>
            </a:extLst>
          </p:cNvPr>
          <p:cNvSpPr>
            <a:spLocks noGrp="1"/>
          </p:cNvSpPr>
          <p:nvPr>
            <p:ph type="title"/>
          </p:nvPr>
        </p:nvSpPr>
        <p:spPr/>
        <p:txBody>
          <a:bodyPr/>
          <a:lstStyle/>
          <a:p>
            <a:r>
              <a:rPr lang="en-US"/>
              <a:t>Definition of Builder Design Pattern</a:t>
            </a:r>
            <a:endParaRPr lang="en-ID"/>
          </a:p>
        </p:txBody>
      </p:sp>
      <p:sp>
        <p:nvSpPr>
          <p:cNvPr id="6" name="TextBox 5">
            <a:extLst>
              <a:ext uri="{FF2B5EF4-FFF2-40B4-BE49-F238E27FC236}">
                <a16:creationId xmlns:a16="http://schemas.microsoft.com/office/drawing/2014/main" id="{ED780B3C-9C4D-D4F5-5217-7981027C53DF}"/>
              </a:ext>
            </a:extLst>
          </p:cNvPr>
          <p:cNvSpPr txBox="1"/>
          <p:nvPr/>
        </p:nvSpPr>
        <p:spPr>
          <a:xfrm>
            <a:off x="705997" y="3031658"/>
            <a:ext cx="4145848" cy="1477328"/>
          </a:xfrm>
          <a:prstGeom prst="rect">
            <a:avLst/>
          </a:prstGeom>
          <a:noFill/>
        </p:spPr>
        <p:txBody>
          <a:bodyPr wrap="square" rtlCol="0">
            <a:spAutoFit/>
          </a:bodyPr>
          <a:lstStyle/>
          <a:p>
            <a:r>
              <a:rPr lang="en-US" b="1"/>
              <a:t>How to create the code:</a:t>
            </a:r>
          </a:p>
          <a:p>
            <a:pPr marL="285750" indent="-285750">
              <a:buFont typeface="Arial" panose="020B0604020202020204" pitchFamily="34" charset="0"/>
              <a:buChar char="•"/>
            </a:pPr>
            <a:r>
              <a:rPr lang="en-US" b="1"/>
              <a:t>Create many subclasses with additional properties.</a:t>
            </a:r>
          </a:p>
          <a:p>
            <a:pPr marL="285750" indent="-285750">
              <a:buFont typeface="Arial" panose="020B0604020202020204" pitchFamily="34" charset="0"/>
              <a:buChar char="•"/>
            </a:pPr>
            <a:r>
              <a:rPr lang="en-US" b="1"/>
              <a:t>Create only one class “House” with a lot of parameters in Constructor.</a:t>
            </a:r>
          </a:p>
        </p:txBody>
      </p:sp>
      <p:sp>
        <p:nvSpPr>
          <p:cNvPr id="8" name="TextBox 7">
            <a:extLst>
              <a:ext uri="{FF2B5EF4-FFF2-40B4-BE49-F238E27FC236}">
                <a16:creationId xmlns:a16="http://schemas.microsoft.com/office/drawing/2014/main" id="{E9089D61-71B3-2B1C-C57F-732607FB22C0}"/>
              </a:ext>
            </a:extLst>
          </p:cNvPr>
          <p:cNvSpPr txBox="1"/>
          <p:nvPr/>
        </p:nvSpPr>
        <p:spPr>
          <a:xfrm>
            <a:off x="5307375" y="5662670"/>
            <a:ext cx="6566727" cy="646331"/>
          </a:xfrm>
          <a:prstGeom prst="rect">
            <a:avLst/>
          </a:prstGeom>
          <a:noFill/>
        </p:spPr>
        <p:txBody>
          <a:bodyPr wrap="square">
            <a:spAutoFit/>
          </a:bodyPr>
          <a:lstStyle/>
          <a:p>
            <a:r>
              <a:rPr lang="en-US" b="0" i="1">
                <a:solidFill>
                  <a:srgbClr val="999999"/>
                </a:solidFill>
                <a:effectLst/>
                <a:latin typeface="PT Sans" panose="020B0503020203020204" pitchFamily="34" charset="0"/>
              </a:rPr>
              <a:t>The constructor with lots of parameters has its downside: not all the parameters are needed at all times.</a:t>
            </a:r>
            <a:endParaRPr lang="en-ID"/>
          </a:p>
        </p:txBody>
      </p:sp>
      <p:sp>
        <p:nvSpPr>
          <p:cNvPr id="3" name="Slide Number Placeholder 2">
            <a:extLst>
              <a:ext uri="{FF2B5EF4-FFF2-40B4-BE49-F238E27FC236}">
                <a16:creationId xmlns:a16="http://schemas.microsoft.com/office/drawing/2014/main" id="{98570E7C-908F-AA36-5175-B300DC495F26}"/>
              </a:ext>
            </a:extLst>
          </p:cNvPr>
          <p:cNvSpPr>
            <a:spLocks noGrp="1"/>
          </p:cNvSpPr>
          <p:nvPr>
            <p:ph type="sldNum" sz="quarter" idx="12"/>
          </p:nvPr>
        </p:nvSpPr>
        <p:spPr/>
        <p:txBody>
          <a:bodyPr/>
          <a:lstStyle/>
          <a:p>
            <a:fld id="{0A6AA5E8-2A2A-4A68-A2BE-558EFDCA0CFE}" type="slidenum">
              <a:rPr lang="en-ID" smtClean="0"/>
              <a:t>18</a:t>
            </a:fld>
            <a:endParaRPr lang="en-ID"/>
          </a:p>
        </p:txBody>
      </p:sp>
    </p:spTree>
    <p:extLst>
      <p:ext uri="{BB962C8B-B14F-4D97-AF65-F5344CB8AC3E}">
        <p14:creationId xmlns:p14="http://schemas.microsoft.com/office/powerpoint/2010/main" val="736088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7C6D-50C6-5AB3-0E0A-4E88A01CF464}"/>
              </a:ext>
            </a:extLst>
          </p:cNvPr>
          <p:cNvSpPr>
            <a:spLocks noGrp="1"/>
          </p:cNvSpPr>
          <p:nvPr>
            <p:ph type="title"/>
          </p:nvPr>
        </p:nvSpPr>
        <p:spPr/>
        <p:txBody>
          <a:bodyPr/>
          <a:lstStyle/>
          <a:p>
            <a:r>
              <a:rPr lang="en-US"/>
              <a:t>Definition of Builder Design Pattern</a:t>
            </a:r>
            <a:endParaRPr lang="en-ID"/>
          </a:p>
        </p:txBody>
      </p:sp>
      <p:pic>
        <p:nvPicPr>
          <p:cNvPr id="5" name="Content Placeholder 4">
            <a:extLst>
              <a:ext uri="{FF2B5EF4-FFF2-40B4-BE49-F238E27FC236}">
                <a16:creationId xmlns:a16="http://schemas.microsoft.com/office/drawing/2014/main" id="{89939928-ACEE-7C4E-B57A-A17380392B2C}"/>
              </a:ext>
            </a:extLst>
          </p:cNvPr>
          <p:cNvPicPr>
            <a:picLocks noGrp="1" noChangeAspect="1"/>
          </p:cNvPicPr>
          <p:nvPr>
            <p:ph idx="1"/>
          </p:nvPr>
        </p:nvPicPr>
        <p:blipFill>
          <a:blip r:embed="rId2"/>
          <a:stretch>
            <a:fillRect/>
          </a:stretch>
        </p:blipFill>
        <p:spPr>
          <a:xfrm>
            <a:off x="5139613" y="1877975"/>
            <a:ext cx="6566727" cy="3784695"/>
          </a:xfrm>
        </p:spPr>
      </p:pic>
      <p:sp>
        <p:nvSpPr>
          <p:cNvPr id="6" name="TextBox 5">
            <a:extLst>
              <a:ext uri="{FF2B5EF4-FFF2-40B4-BE49-F238E27FC236}">
                <a16:creationId xmlns:a16="http://schemas.microsoft.com/office/drawing/2014/main" id="{ED780B3C-9C4D-D4F5-5217-7981027C53DF}"/>
              </a:ext>
            </a:extLst>
          </p:cNvPr>
          <p:cNvSpPr txBox="1"/>
          <p:nvPr/>
        </p:nvSpPr>
        <p:spPr>
          <a:xfrm>
            <a:off x="705997" y="3031658"/>
            <a:ext cx="4145848" cy="1477328"/>
          </a:xfrm>
          <a:prstGeom prst="rect">
            <a:avLst/>
          </a:prstGeom>
          <a:noFill/>
        </p:spPr>
        <p:txBody>
          <a:bodyPr wrap="square" rtlCol="0">
            <a:spAutoFit/>
          </a:bodyPr>
          <a:lstStyle/>
          <a:p>
            <a:r>
              <a:rPr lang="en-US" b="1"/>
              <a:t>How to create the code:</a:t>
            </a:r>
          </a:p>
          <a:p>
            <a:pPr marL="285750" indent="-285750">
              <a:buFont typeface="Arial" panose="020B0604020202020204" pitchFamily="34" charset="0"/>
              <a:buChar char="•"/>
            </a:pPr>
            <a:r>
              <a:rPr lang="en-US" b="1"/>
              <a:t>Create many subclasses with additional properties.</a:t>
            </a:r>
          </a:p>
          <a:p>
            <a:pPr marL="285750" indent="-285750">
              <a:buFont typeface="Arial" panose="020B0604020202020204" pitchFamily="34" charset="0"/>
              <a:buChar char="•"/>
            </a:pPr>
            <a:r>
              <a:rPr lang="en-US" b="1"/>
              <a:t>Create only one class “House” with a lot of parameters in Constructor.</a:t>
            </a:r>
          </a:p>
        </p:txBody>
      </p:sp>
      <p:sp>
        <p:nvSpPr>
          <p:cNvPr id="8" name="TextBox 7">
            <a:extLst>
              <a:ext uri="{FF2B5EF4-FFF2-40B4-BE49-F238E27FC236}">
                <a16:creationId xmlns:a16="http://schemas.microsoft.com/office/drawing/2014/main" id="{E9089D61-71B3-2B1C-C57F-732607FB22C0}"/>
              </a:ext>
            </a:extLst>
          </p:cNvPr>
          <p:cNvSpPr txBox="1"/>
          <p:nvPr/>
        </p:nvSpPr>
        <p:spPr>
          <a:xfrm>
            <a:off x="5307375" y="5662670"/>
            <a:ext cx="6566727" cy="646331"/>
          </a:xfrm>
          <a:prstGeom prst="rect">
            <a:avLst/>
          </a:prstGeom>
          <a:noFill/>
        </p:spPr>
        <p:txBody>
          <a:bodyPr wrap="square">
            <a:spAutoFit/>
          </a:bodyPr>
          <a:lstStyle/>
          <a:p>
            <a:r>
              <a:rPr lang="en-US" b="0" i="1">
                <a:solidFill>
                  <a:srgbClr val="999999"/>
                </a:solidFill>
                <a:effectLst/>
                <a:latin typeface="PT Sans" panose="020F0502020204030204" pitchFamily="34" charset="0"/>
              </a:rPr>
              <a:t>You might make the program too complex by creating a subclass for every possible configuration of an object.</a:t>
            </a:r>
            <a:endParaRPr lang="en-ID"/>
          </a:p>
        </p:txBody>
      </p:sp>
      <p:sp>
        <p:nvSpPr>
          <p:cNvPr id="3" name="Slide Number Placeholder 2">
            <a:extLst>
              <a:ext uri="{FF2B5EF4-FFF2-40B4-BE49-F238E27FC236}">
                <a16:creationId xmlns:a16="http://schemas.microsoft.com/office/drawing/2014/main" id="{F70A1916-0F60-2F87-FCFF-5C4A47F37024}"/>
              </a:ext>
            </a:extLst>
          </p:cNvPr>
          <p:cNvSpPr>
            <a:spLocks noGrp="1"/>
          </p:cNvSpPr>
          <p:nvPr>
            <p:ph type="sldNum" sz="quarter" idx="12"/>
          </p:nvPr>
        </p:nvSpPr>
        <p:spPr/>
        <p:txBody>
          <a:bodyPr/>
          <a:lstStyle/>
          <a:p>
            <a:fld id="{0A6AA5E8-2A2A-4A68-A2BE-558EFDCA0CFE}" type="slidenum">
              <a:rPr lang="en-ID" smtClean="0"/>
              <a:t>19</a:t>
            </a:fld>
            <a:endParaRPr lang="en-ID"/>
          </a:p>
        </p:txBody>
      </p:sp>
    </p:spTree>
    <p:extLst>
      <p:ext uri="{BB962C8B-B14F-4D97-AF65-F5344CB8AC3E}">
        <p14:creationId xmlns:p14="http://schemas.microsoft.com/office/powerpoint/2010/main" val="364273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A2C7-F032-A87B-A81D-4FA0A4E75D2F}"/>
              </a:ext>
            </a:extLst>
          </p:cNvPr>
          <p:cNvSpPr>
            <a:spLocks noGrp="1"/>
          </p:cNvSpPr>
          <p:nvPr>
            <p:ph type="title"/>
          </p:nvPr>
        </p:nvSpPr>
        <p:spPr/>
        <p:txBody>
          <a:bodyPr/>
          <a:lstStyle/>
          <a:p>
            <a:r>
              <a:rPr lang="en-US">
                <a:solidFill>
                  <a:schemeClr val="accent6"/>
                </a:solidFill>
              </a:rPr>
              <a:t>Outline</a:t>
            </a:r>
            <a:endParaRPr lang="en-ID">
              <a:solidFill>
                <a:schemeClr val="accent6"/>
              </a:solidFill>
            </a:endParaRPr>
          </a:p>
        </p:txBody>
      </p:sp>
      <p:sp>
        <p:nvSpPr>
          <p:cNvPr id="3" name="Content Placeholder 2">
            <a:extLst>
              <a:ext uri="{FF2B5EF4-FFF2-40B4-BE49-F238E27FC236}">
                <a16:creationId xmlns:a16="http://schemas.microsoft.com/office/drawing/2014/main" id="{805473BE-38AE-0BD2-CAD0-861AA736940A}"/>
              </a:ext>
            </a:extLst>
          </p:cNvPr>
          <p:cNvSpPr>
            <a:spLocks noGrp="1"/>
          </p:cNvSpPr>
          <p:nvPr>
            <p:ph idx="1"/>
          </p:nvPr>
        </p:nvSpPr>
        <p:spPr/>
        <p:txBody>
          <a:bodyPr/>
          <a:lstStyle/>
          <a:p>
            <a:r>
              <a:rPr lang="en-ID"/>
              <a:t>Problem</a:t>
            </a:r>
          </a:p>
          <a:p>
            <a:r>
              <a:rPr lang="en-ID"/>
              <a:t>Definition </a:t>
            </a:r>
          </a:p>
          <a:p>
            <a:r>
              <a:rPr lang="en-ID"/>
              <a:t>Components</a:t>
            </a:r>
          </a:p>
          <a:p>
            <a:r>
              <a:rPr lang="en-ID"/>
              <a:t>Use case </a:t>
            </a:r>
          </a:p>
          <a:p>
            <a:r>
              <a:rPr lang="en-ID"/>
              <a:t>Pros &amp; Cons</a:t>
            </a:r>
          </a:p>
        </p:txBody>
      </p:sp>
      <p:sp>
        <p:nvSpPr>
          <p:cNvPr id="4" name="Slide Number Placeholder 3">
            <a:extLst>
              <a:ext uri="{FF2B5EF4-FFF2-40B4-BE49-F238E27FC236}">
                <a16:creationId xmlns:a16="http://schemas.microsoft.com/office/drawing/2014/main" id="{2BCFE8AF-8CA0-532D-273A-41C29F189683}"/>
              </a:ext>
            </a:extLst>
          </p:cNvPr>
          <p:cNvSpPr>
            <a:spLocks noGrp="1"/>
          </p:cNvSpPr>
          <p:nvPr>
            <p:ph type="sldNum" sz="quarter" idx="12"/>
          </p:nvPr>
        </p:nvSpPr>
        <p:spPr/>
        <p:txBody>
          <a:bodyPr/>
          <a:lstStyle/>
          <a:p>
            <a:fld id="{0A6AA5E8-2A2A-4A68-A2BE-558EFDCA0CFE}" type="slidenum">
              <a:rPr lang="en-ID" smtClean="0"/>
              <a:t>2</a:t>
            </a:fld>
            <a:endParaRPr lang="en-ID"/>
          </a:p>
        </p:txBody>
      </p:sp>
    </p:spTree>
    <p:extLst>
      <p:ext uri="{BB962C8B-B14F-4D97-AF65-F5344CB8AC3E}">
        <p14:creationId xmlns:p14="http://schemas.microsoft.com/office/powerpoint/2010/main" val="353801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4D88-23EC-9013-9E35-8052BFA9600B}"/>
              </a:ext>
            </a:extLst>
          </p:cNvPr>
          <p:cNvSpPr>
            <a:spLocks noGrp="1"/>
          </p:cNvSpPr>
          <p:nvPr>
            <p:ph type="title"/>
          </p:nvPr>
        </p:nvSpPr>
        <p:spPr/>
        <p:txBody>
          <a:bodyPr/>
          <a:lstStyle/>
          <a:p>
            <a:r>
              <a:rPr lang="en-US"/>
              <a:t>Notes – Prototype design pattern</a:t>
            </a:r>
            <a:endParaRPr lang="en-ID"/>
          </a:p>
        </p:txBody>
      </p:sp>
      <p:sp>
        <p:nvSpPr>
          <p:cNvPr id="3" name="Content Placeholder 2">
            <a:extLst>
              <a:ext uri="{FF2B5EF4-FFF2-40B4-BE49-F238E27FC236}">
                <a16:creationId xmlns:a16="http://schemas.microsoft.com/office/drawing/2014/main" id="{BB44D3DF-F627-2410-ED8D-88C2651C9E0B}"/>
              </a:ext>
            </a:extLst>
          </p:cNvPr>
          <p:cNvSpPr>
            <a:spLocks noGrp="1"/>
          </p:cNvSpPr>
          <p:nvPr>
            <p:ph idx="1"/>
          </p:nvPr>
        </p:nvSpPr>
        <p:spPr/>
        <p:txBody>
          <a:bodyPr>
            <a:normAutofit fontScale="77500" lnSpcReduction="20000"/>
          </a:bodyPr>
          <a:lstStyle/>
          <a:p>
            <a:r>
              <a:rPr lang="en-US"/>
              <a:t>Creational design pattern.</a:t>
            </a:r>
          </a:p>
          <a:p>
            <a:r>
              <a:rPr lang="en-US"/>
              <a:t>Increse flexibility in object creation</a:t>
            </a:r>
          </a:p>
          <a:p>
            <a:r>
              <a:rPr lang="en-US"/>
              <a:t>Steps:</a:t>
            </a:r>
          </a:p>
          <a:p>
            <a:pPr lvl="1"/>
            <a:r>
              <a:rPr lang="en-US"/>
              <a:t>Create by cloning a stored prototype</a:t>
            </a:r>
          </a:p>
          <a:p>
            <a:pPr lvl="1"/>
            <a:r>
              <a:rPr lang="en-US"/>
              <a:t>Ability to copy object without depend on a product class</a:t>
            </a:r>
          </a:p>
          <a:p>
            <a:r>
              <a:rPr lang="en-US"/>
              <a:t>Problem:</a:t>
            </a:r>
          </a:p>
          <a:p>
            <a:pPr lvl="1"/>
            <a:r>
              <a:rPr lang="en-US"/>
              <a:t>We need to know the exact variables list from a product class to be copied.</a:t>
            </a:r>
          </a:p>
          <a:p>
            <a:pPr lvl="1"/>
            <a:r>
              <a:rPr lang="en-US"/>
              <a:t>Manual copy: Can’t create private variable in the main.cs</a:t>
            </a:r>
          </a:p>
          <a:p>
            <a:r>
              <a:rPr lang="en-US"/>
              <a:t>Solution:</a:t>
            </a:r>
          </a:p>
          <a:p>
            <a:pPr lvl="1"/>
            <a:r>
              <a:rPr lang="en-US"/>
              <a:t>Delegates the cloning process to the actual object</a:t>
            </a:r>
          </a:p>
          <a:p>
            <a:r>
              <a:rPr lang="en-ID"/>
              <a:t>Implementation:</a:t>
            </a:r>
          </a:p>
          <a:p>
            <a:pPr lvl="1"/>
            <a:r>
              <a:rPr lang="en-ID"/>
              <a:t>Interface prototype (have Clone()) -&gt; IClonable</a:t>
            </a:r>
          </a:p>
          <a:p>
            <a:pPr lvl="1"/>
            <a:r>
              <a:rPr lang="en-ID"/>
              <a:t>Define alternative constructor (accept an object itself)</a:t>
            </a:r>
          </a:p>
          <a:p>
            <a:pPr lvl="1"/>
            <a:r>
              <a:rPr lang="en-ID"/>
              <a:t>Client input -&gt; Prototype registry (cloneMachine) -&gt; cloning from here.</a:t>
            </a:r>
          </a:p>
        </p:txBody>
      </p:sp>
      <p:sp>
        <p:nvSpPr>
          <p:cNvPr id="4" name="Slide Number Placeholder 3">
            <a:extLst>
              <a:ext uri="{FF2B5EF4-FFF2-40B4-BE49-F238E27FC236}">
                <a16:creationId xmlns:a16="http://schemas.microsoft.com/office/drawing/2014/main" id="{43C1BF70-B395-9D5F-29DB-DA182C505915}"/>
              </a:ext>
            </a:extLst>
          </p:cNvPr>
          <p:cNvSpPr>
            <a:spLocks noGrp="1"/>
          </p:cNvSpPr>
          <p:nvPr>
            <p:ph type="sldNum" sz="quarter" idx="12"/>
          </p:nvPr>
        </p:nvSpPr>
        <p:spPr/>
        <p:txBody>
          <a:bodyPr/>
          <a:lstStyle/>
          <a:p>
            <a:fld id="{0A6AA5E8-2A2A-4A68-A2BE-558EFDCA0CFE}" type="slidenum">
              <a:rPr lang="en-ID" smtClean="0"/>
              <a:t>20</a:t>
            </a:fld>
            <a:endParaRPr lang="en-ID"/>
          </a:p>
        </p:txBody>
      </p:sp>
    </p:spTree>
    <p:extLst>
      <p:ext uri="{BB962C8B-B14F-4D97-AF65-F5344CB8AC3E}">
        <p14:creationId xmlns:p14="http://schemas.microsoft.com/office/powerpoint/2010/main" val="121305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1ABD-AB45-EE1D-BB2F-FD767B5D9D99}"/>
              </a:ext>
            </a:extLst>
          </p:cNvPr>
          <p:cNvSpPr>
            <a:spLocks noGrp="1"/>
          </p:cNvSpPr>
          <p:nvPr>
            <p:ph type="title"/>
          </p:nvPr>
        </p:nvSpPr>
        <p:spPr/>
        <p:txBody>
          <a:bodyPr/>
          <a:lstStyle/>
          <a:p>
            <a:r>
              <a:rPr lang="en-US"/>
              <a:t>Notes – Factory Method Design Pattern</a:t>
            </a:r>
            <a:endParaRPr lang="en-ID"/>
          </a:p>
        </p:txBody>
      </p:sp>
      <p:sp>
        <p:nvSpPr>
          <p:cNvPr id="3" name="Content Placeholder 2">
            <a:extLst>
              <a:ext uri="{FF2B5EF4-FFF2-40B4-BE49-F238E27FC236}">
                <a16:creationId xmlns:a16="http://schemas.microsoft.com/office/drawing/2014/main" id="{44462FAE-A86C-112C-3F33-0550CD7F7352}"/>
              </a:ext>
            </a:extLst>
          </p:cNvPr>
          <p:cNvSpPr>
            <a:spLocks noGrp="1"/>
          </p:cNvSpPr>
          <p:nvPr>
            <p:ph idx="1"/>
          </p:nvPr>
        </p:nvSpPr>
        <p:spPr/>
        <p:txBody>
          <a:bodyPr/>
          <a:lstStyle/>
          <a:p>
            <a:r>
              <a:rPr lang="en-US"/>
              <a:t>Creational design pattern</a:t>
            </a:r>
          </a:p>
          <a:p>
            <a:r>
              <a:rPr lang="en-US"/>
              <a:t>Use case: implementasi objek tanpa tahu class-nya apa.</a:t>
            </a:r>
          </a:p>
          <a:p>
            <a:r>
              <a:rPr lang="en-US"/>
              <a:t>Implementasi:</a:t>
            </a:r>
          </a:p>
          <a:p>
            <a:pPr lvl="1"/>
            <a:r>
              <a:rPr lang="en-US"/>
              <a:t>Icreator -&gt; concrete</a:t>
            </a:r>
          </a:p>
          <a:p>
            <a:pPr lvl="1"/>
            <a:r>
              <a:rPr lang="en-US"/>
              <a:t>Iproduct -&gt; concrete</a:t>
            </a:r>
          </a:p>
          <a:p>
            <a:endParaRPr lang="en-US"/>
          </a:p>
          <a:p>
            <a:endParaRPr lang="en-US"/>
          </a:p>
          <a:p>
            <a:endParaRPr lang="en-ID"/>
          </a:p>
        </p:txBody>
      </p:sp>
      <p:sp>
        <p:nvSpPr>
          <p:cNvPr id="4" name="Slide Number Placeholder 3">
            <a:extLst>
              <a:ext uri="{FF2B5EF4-FFF2-40B4-BE49-F238E27FC236}">
                <a16:creationId xmlns:a16="http://schemas.microsoft.com/office/drawing/2014/main" id="{C538D1BF-A763-477F-A3F9-669F5CDF762E}"/>
              </a:ext>
            </a:extLst>
          </p:cNvPr>
          <p:cNvSpPr>
            <a:spLocks noGrp="1"/>
          </p:cNvSpPr>
          <p:nvPr>
            <p:ph type="sldNum" sz="quarter" idx="12"/>
          </p:nvPr>
        </p:nvSpPr>
        <p:spPr/>
        <p:txBody>
          <a:bodyPr/>
          <a:lstStyle/>
          <a:p>
            <a:fld id="{0A6AA5E8-2A2A-4A68-A2BE-558EFDCA0CFE}" type="slidenum">
              <a:rPr lang="en-ID" smtClean="0"/>
              <a:t>21</a:t>
            </a:fld>
            <a:endParaRPr lang="en-ID"/>
          </a:p>
        </p:txBody>
      </p:sp>
    </p:spTree>
    <p:extLst>
      <p:ext uri="{BB962C8B-B14F-4D97-AF65-F5344CB8AC3E}">
        <p14:creationId xmlns:p14="http://schemas.microsoft.com/office/powerpoint/2010/main" val="1036689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591F-A62B-E21A-85B6-9D795AD310AE}"/>
              </a:ext>
            </a:extLst>
          </p:cNvPr>
          <p:cNvSpPr>
            <a:spLocks noGrp="1"/>
          </p:cNvSpPr>
          <p:nvPr>
            <p:ph type="title"/>
          </p:nvPr>
        </p:nvSpPr>
        <p:spPr/>
        <p:txBody>
          <a:bodyPr/>
          <a:lstStyle/>
          <a:p>
            <a:r>
              <a:rPr lang="en-US"/>
              <a:t>Notes – Singleton </a:t>
            </a:r>
            <a:endParaRPr lang="en-ID"/>
          </a:p>
        </p:txBody>
      </p:sp>
      <p:sp>
        <p:nvSpPr>
          <p:cNvPr id="3" name="Content Placeholder 2">
            <a:extLst>
              <a:ext uri="{FF2B5EF4-FFF2-40B4-BE49-F238E27FC236}">
                <a16:creationId xmlns:a16="http://schemas.microsoft.com/office/drawing/2014/main" id="{755FC3A6-CA7C-4BB8-D0AC-0DE0F9DEAC3A}"/>
              </a:ext>
            </a:extLst>
          </p:cNvPr>
          <p:cNvSpPr>
            <a:spLocks noGrp="1"/>
          </p:cNvSpPr>
          <p:nvPr>
            <p:ph idx="1"/>
          </p:nvPr>
        </p:nvSpPr>
        <p:spPr/>
        <p:txBody>
          <a:bodyPr/>
          <a:lstStyle/>
          <a:p>
            <a:r>
              <a:rPr lang="en-US"/>
              <a:t>Creational Design Pattern</a:t>
            </a:r>
          </a:p>
          <a:p>
            <a:r>
              <a:rPr lang="en-US"/>
              <a:t>One global instance</a:t>
            </a:r>
          </a:p>
          <a:p>
            <a:r>
              <a:rPr lang="en-US"/>
              <a:t>Sebuah class yang punya instance in itself</a:t>
            </a:r>
          </a:p>
          <a:p>
            <a:r>
              <a:rPr lang="en-US"/>
              <a:t>Other classes use the instance by calling get method</a:t>
            </a:r>
          </a:p>
          <a:p>
            <a:pPr lvl="1"/>
            <a:r>
              <a:rPr lang="en-US"/>
              <a:t>No public constructor -&gt; only private constructor</a:t>
            </a:r>
          </a:p>
          <a:p>
            <a:endParaRPr lang="en-ID"/>
          </a:p>
        </p:txBody>
      </p:sp>
      <p:sp>
        <p:nvSpPr>
          <p:cNvPr id="4" name="Slide Number Placeholder 3">
            <a:extLst>
              <a:ext uri="{FF2B5EF4-FFF2-40B4-BE49-F238E27FC236}">
                <a16:creationId xmlns:a16="http://schemas.microsoft.com/office/drawing/2014/main" id="{98330E05-DAF3-10D5-FCB8-4EFF0C0056C0}"/>
              </a:ext>
            </a:extLst>
          </p:cNvPr>
          <p:cNvSpPr>
            <a:spLocks noGrp="1"/>
          </p:cNvSpPr>
          <p:nvPr>
            <p:ph type="sldNum" sz="quarter" idx="12"/>
          </p:nvPr>
        </p:nvSpPr>
        <p:spPr/>
        <p:txBody>
          <a:bodyPr/>
          <a:lstStyle/>
          <a:p>
            <a:fld id="{0A6AA5E8-2A2A-4A68-A2BE-558EFDCA0CFE}" type="slidenum">
              <a:rPr lang="en-ID" smtClean="0"/>
              <a:t>22</a:t>
            </a:fld>
            <a:endParaRPr lang="en-ID"/>
          </a:p>
        </p:txBody>
      </p:sp>
    </p:spTree>
    <p:extLst>
      <p:ext uri="{BB962C8B-B14F-4D97-AF65-F5344CB8AC3E}">
        <p14:creationId xmlns:p14="http://schemas.microsoft.com/office/powerpoint/2010/main" val="219499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E677-5CBE-45DF-9A22-5D92707D97B7}"/>
              </a:ext>
            </a:extLst>
          </p:cNvPr>
          <p:cNvSpPr>
            <a:spLocks noGrp="1"/>
          </p:cNvSpPr>
          <p:nvPr>
            <p:ph type="title"/>
          </p:nvPr>
        </p:nvSpPr>
        <p:spPr/>
        <p:txBody>
          <a:bodyPr/>
          <a:lstStyle/>
          <a:p>
            <a:r>
              <a:rPr lang="en-US"/>
              <a:t>Notes – Adapter Design Pattern</a:t>
            </a:r>
            <a:endParaRPr lang="en-ID"/>
          </a:p>
        </p:txBody>
      </p:sp>
      <p:sp>
        <p:nvSpPr>
          <p:cNvPr id="3" name="Content Placeholder 2">
            <a:extLst>
              <a:ext uri="{FF2B5EF4-FFF2-40B4-BE49-F238E27FC236}">
                <a16:creationId xmlns:a16="http://schemas.microsoft.com/office/drawing/2014/main" id="{6002BB0B-5B99-CD85-B35A-3F113E8BCA98}"/>
              </a:ext>
            </a:extLst>
          </p:cNvPr>
          <p:cNvSpPr>
            <a:spLocks noGrp="1"/>
          </p:cNvSpPr>
          <p:nvPr>
            <p:ph idx="1"/>
          </p:nvPr>
        </p:nvSpPr>
        <p:spPr/>
        <p:txBody>
          <a:bodyPr/>
          <a:lstStyle/>
          <a:p>
            <a:r>
              <a:rPr lang="en-US"/>
              <a:t>Connect a class which is not compatible with another class.</a:t>
            </a:r>
          </a:p>
          <a:p>
            <a:endParaRPr lang="en-US"/>
          </a:p>
          <a:p>
            <a:endParaRPr lang="en-ID"/>
          </a:p>
        </p:txBody>
      </p:sp>
      <p:sp>
        <p:nvSpPr>
          <p:cNvPr id="4" name="Slide Number Placeholder 3">
            <a:extLst>
              <a:ext uri="{FF2B5EF4-FFF2-40B4-BE49-F238E27FC236}">
                <a16:creationId xmlns:a16="http://schemas.microsoft.com/office/drawing/2014/main" id="{086452D8-5A7A-04C5-CBF0-1796AD1DD795}"/>
              </a:ext>
            </a:extLst>
          </p:cNvPr>
          <p:cNvSpPr>
            <a:spLocks noGrp="1"/>
          </p:cNvSpPr>
          <p:nvPr>
            <p:ph type="sldNum" sz="quarter" idx="12"/>
          </p:nvPr>
        </p:nvSpPr>
        <p:spPr/>
        <p:txBody>
          <a:bodyPr/>
          <a:lstStyle/>
          <a:p>
            <a:fld id="{0A6AA5E8-2A2A-4A68-A2BE-558EFDCA0CFE}" type="slidenum">
              <a:rPr lang="en-ID" smtClean="0"/>
              <a:t>23</a:t>
            </a:fld>
            <a:endParaRPr lang="en-ID"/>
          </a:p>
        </p:txBody>
      </p:sp>
    </p:spTree>
    <p:extLst>
      <p:ext uri="{BB962C8B-B14F-4D97-AF65-F5344CB8AC3E}">
        <p14:creationId xmlns:p14="http://schemas.microsoft.com/office/powerpoint/2010/main" val="64218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F457-4435-D4C8-EE1D-1D579F23D352}"/>
              </a:ext>
            </a:extLst>
          </p:cNvPr>
          <p:cNvSpPr>
            <a:spLocks noGrp="1"/>
          </p:cNvSpPr>
          <p:nvPr>
            <p:ph type="title"/>
          </p:nvPr>
        </p:nvSpPr>
        <p:spPr/>
        <p:txBody>
          <a:bodyPr/>
          <a:lstStyle/>
          <a:p>
            <a:pPr algn="ctr"/>
            <a:r>
              <a:rPr lang="en-US">
                <a:solidFill>
                  <a:schemeClr val="accent6"/>
                </a:solidFill>
              </a:rPr>
              <a:t>Problem</a:t>
            </a:r>
            <a:endParaRPr lang="en-ID">
              <a:solidFill>
                <a:schemeClr val="accent6"/>
              </a:solidFill>
            </a:endParaRPr>
          </a:p>
        </p:txBody>
      </p:sp>
      <p:sp>
        <p:nvSpPr>
          <p:cNvPr id="3" name="Slide Number Placeholder 2">
            <a:extLst>
              <a:ext uri="{FF2B5EF4-FFF2-40B4-BE49-F238E27FC236}">
                <a16:creationId xmlns:a16="http://schemas.microsoft.com/office/drawing/2014/main" id="{268149F0-2843-7078-92D3-FF5A94118FFD}"/>
              </a:ext>
            </a:extLst>
          </p:cNvPr>
          <p:cNvSpPr>
            <a:spLocks noGrp="1"/>
          </p:cNvSpPr>
          <p:nvPr>
            <p:ph type="sldNum" sz="quarter" idx="12"/>
          </p:nvPr>
        </p:nvSpPr>
        <p:spPr/>
        <p:txBody>
          <a:bodyPr/>
          <a:lstStyle/>
          <a:p>
            <a:fld id="{0A6AA5E8-2A2A-4A68-A2BE-558EFDCA0CFE}" type="slidenum">
              <a:rPr lang="en-ID" smtClean="0"/>
              <a:t>3</a:t>
            </a:fld>
            <a:endParaRPr lang="en-ID"/>
          </a:p>
        </p:txBody>
      </p:sp>
      <p:sp>
        <p:nvSpPr>
          <p:cNvPr id="7" name="TextBox 6">
            <a:extLst>
              <a:ext uri="{FF2B5EF4-FFF2-40B4-BE49-F238E27FC236}">
                <a16:creationId xmlns:a16="http://schemas.microsoft.com/office/drawing/2014/main" id="{5DCF5F84-DE07-53D3-4EA0-E810C7E7C0C2}"/>
              </a:ext>
            </a:extLst>
          </p:cNvPr>
          <p:cNvSpPr txBox="1"/>
          <p:nvPr/>
        </p:nvSpPr>
        <p:spPr>
          <a:xfrm>
            <a:off x="6096000" y="1854299"/>
            <a:ext cx="5957284" cy="4524315"/>
          </a:xfrm>
          <a:prstGeom prst="rect">
            <a:avLst/>
          </a:prstGeom>
          <a:solidFill>
            <a:schemeClr val="bg2">
              <a:lumMod val="10000"/>
            </a:schemeClr>
          </a:solidFill>
        </p:spPr>
        <p:txBody>
          <a:bodyPr wrap="square">
            <a:spAutoFit/>
          </a:bodyPr>
          <a:lstStyle/>
          <a:p>
            <a:r>
              <a:rPr lang="en-ID" sz="1600" b="0">
                <a:solidFill>
                  <a:srgbClr val="569CD6"/>
                </a:solidFill>
                <a:effectLst/>
                <a:latin typeface="Consolas" panose="020B0609020204030204" pitchFamily="49" charset="0"/>
              </a:rPr>
              <a:t>class</a:t>
            </a:r>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Program</a:t>
            </a:r>
            <a:endParaRPr lang="en-ID" sz="1600" b="0">
              <a:solidFill>
                <a:srgbClr val="CCCCCC"/>
              </a:solidFill>
              <a:effectLst/>
              <a:latin typeface="Consolas" panose="020B0609020204030204" pitchFamily="49" charset="0"/>
            </a:endParaRPr>
          </a:p>
          <a:p>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static</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void</a:t>
            </a:r>
            <a:r>
              <a:rPr lang="en-ID" sz="1600" b="0">
                <a:solidFill>
                  <a:srgbClr val="CCCCCC"/>
                </a:solidFill>
                <a:effectLst/>
                <a:latin typeface="Consolas" panose="020B0609020204030204" pitchFamily="49" charset="0"/>
              </a:rPr>
              <a:t> </a:t>
            </a:r>
            <a:r>
              <a:rPr lang="en-ID" sz="1600" b="0">
                <a:solidFill>
                  <a:srgbClr val="DCDCAA"/>
                </a:solidFill>
                <a:effectLst/>
                <a:latin typeface="Consolas" panose="020B0609020204030204" pitchFamily="49" charset="0"/>
              </a:rPr>
              <a:t>Main</a:t>
            </a:r>
            <a:r>
              <a:rPr lang="en-ID" sz="1600" b="0">
                <a:solidFill>
                  <a:srgbClr val="CCCCCC"/>
                </a:solidFill>
                <a:effectLst/>
                <a:latin typeface="Consolas" panose="020B0609020204030204" pitchFamily="49" charset="0"/>
              </a:rPr>
              <a:t>(</a:t>
            </a:r>
            <a:r>
              <a:rPr lang="en-ID" sz="1600" b="0">
                <a:solidFill>
                  <a:srgbClr val="569CD6"/>
                </a:solidFill>
                <a:effectLst/>
                <a:latin typeface="Consolas" panose="020B0609020204030204" pitchFamily="49" charset="0"/>
              </a:rPr>
              <a:t>string</a:t>
            </a:r>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args</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p>
          <a:p>
            <a:r>
              <a:rPr lang="en-ID" sz="1600" b="0">
                <a:solidFill>
                  <a:srgbClr val="6A9955"/>
                </a:solidFill>
                <a:effectLst/>
                <a:latin typeface="Consolas" panose="020B0609020204030204" pitchFamily="49" charset="0"/>
              </a:rPr>
              <a:t>        // Without builder pattern, we directly </a:t>
            </a:r>
          </a:p>
          <a:p>
            <a:r>
              <a:rPr lang="en-ID" sz="1600">
                <a:solidFill>
                  <a:srgbClr val="6A9955"/>
                </a:solidFill>
                <a:latin typeface="Consolas" panose="020B0609020204030204" pitchFamily="49" charset="0"/>
              </a:rPr>
              <a:t>	// </a:t>
            </a:r>
            <a:r>
              <a:rPr lang="en-ID" sz="1600" b="0">
                <a:solidFill>
                  <a:srgbClr val="6A9955"/>
                </a:solidFill>
                <a:effectLst/>
                <a:latin typeface="Consolas" panose="020B0609020204030204" pitchFamily="49" charset="0"/>
              </a:rPr>
              <a:t>instantiate the Computer object</a:t>
            </a:r>
            <a:endParaRPr lang="en-ID" sz="1600" b="0">
              <a:solidFill>
                <a:srgbClr val="CCCCCC"/>
              </a:solidFill>
              <a:effectLst/>
              <a:latin typeface="Consolas" panose="020B0609020204030204" pitchFamily="49" charset="0"/>
            </a:endParaRPr>
          </a:p>
          <a:p>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Computer</a:t>
            </a:r>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computer</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new</a:t>
            </a:r>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Computer</a:t>
            </a:r>
            <a:r>
              <a:rPr lang="en-ID" sz="1600" b="0">
                <a:solidFill>
                  <a:srgbClr val="CCCCCC"/>
                </a:solidFill>
                <a:effectLst/>
                <a:latin typeface="Consolas" panose="020B0609020204030204" pitchFamily="49" charset="0"/>
              </a:rPr>
              <a:t>();</a:t>
            </a:r>
          </a:p>
          <a:p>
            <a:br>
              <a:rPr lang="en-ID" sz="1600" b="0">
                <a:solidFill>
                  <a:srgbClr val="CCCCCC"/>
                </a:solidFill>
                <a:effectLst/>
                <a:latin typeface="Consolas" panose="020B0609020204030204" pitchFamily="49" charset="0"/>
              </a:rPr>
            </a:br>
            <a:r>
              <a:rPr lang="en-ID" sz="1600" b="0">
                <a:solidFill>
                  <a:srgbClr val="6A9955"/>
                </a:solidFill>
                <a:effectLst/>
                <a:latin typeface="Consolas" panose="020B0609020204030204" pitchFamily="49" charset="0"/>
              </a:rPr>
              <a:t>        // Set the properties manually</a:t>
            </a:r>
            <a:endParaRPr lang="en-ID" sz="1600" b="0">
              <a:solidFill>
                <a:srgbClr val="CCCCCC"/>
              </a:solidFill>
              <a:effectLst/>
              <a:latin typeface="Consolas" panose="020B0609020204030204" pitchFamily="49" charset="0"/>
            </a:endParaRP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CPU</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"Intel Core i9"</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GPU</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"NVIDIA GeForce RTX 3080"</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RAM</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"32GB DDR4"</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Storage</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"1TB NVMe SSD"</a:t>
            </a:r>
            <a:r>
              <a:rPr lang="en-ID" sz="1600" b="0">
                <a:solidFill>
                  <a:srgbClr val="CCCCCC"/>
                </a:solidFill>
                <a:effectLst/>
                <a:latin typeface="Consolas" panose="020B0609020204030204" pitchFamily="49" charset="0"/>
              </a:rPr>
              <a:t>;</a:t>
            </a:r>
          </a:p>
          <a:p>
            <a:br>
              <a:rPr lang="en-ID" sz="1600" b="0">
                <a:solidFill>
                  <a:srgbClr val="CCCCCC"/>
                </a:solidFill>
                <a:effectLst/>
                <a:latin typeface="Consolas" panose="020B0609020204030204" pitchFamily="49" charset="0"/>
              </a:rPr>
            </a:br>
            <a:r>
              <a:rPr lang="en-ID" sz="1600" b="0">
                <a:solidFill>
                  <a:srgbClr val="6A9955"/>
                </a:solidFill>
                <a:effectLst/>
                <a:latin typeface="Consolas" panose="020B0609020204030204" pitchFamily="49" charset="0"/>
              </a:rPr>
              <a:t>        // Display the computer details</a:t>
            </a:r>
            <a:endParaRPr lang="en-ID" sz="1600" b="0">
              <a:solidFill>
                <a:srgbClr val="CCCCCC"/>
              </a:solidFill>
              <a:effectLst/>
              <a:latin typeface="Consolas" panose="020B0609020204030204" pitchFamily="49" charset="0"/>
            </a:endParaRP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computer</a:t>
            </a:r>
            <a:r>
              <a:rPr lang="en-ID" sz="1600" b="0">
                <a:solidFill>
                  <a:srgbClr val="D4D4D4"/>
                </a:solidFill>
                <a:effectLst/>
                <a:latin typeface="Consolas" panose="020B0609020204030204" pitchFamily="49" charset="0"/>
              </a:rPr>
              <a:t>.</a:t>
            </a:r>
            <a:r>
              <a:rPr lang="en-ID" sz="1600" b="0">
                <a:solidFill>
                  <a:srgbClr val="DCDCAA"/>
                </a:solidFill>
                <a:effectLst/>
                <a:latin typeface="Consolas" panose="020B0609020204030204" pitchFamily="49" charset="0"/>
              </a:rPr>
              <a:t>Display</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p>
          <a:p>
            <a:r>
              <a:rPr lang="en-ID" sz="1600" b="0">
                <a:solidFill>
                  <a:srgbClr val="CCCCCC"/>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6D226941-89D3-24E1-592A-A2F9D6F4F433}"/>
              </a:ext>
            </a:extLst>
          </p:cNvPr>
          <p:cNvSpPr txBox="1"/>
          <p:nvPr/>
        </p:nvSpPr>
        <p:spPr>
          <a:xfrm>
            <a:off x="192467" y="2069743"/>
            <a:ext cx="5665185" cy="3785652"/>
          </a:xfrm>
          <a:prstGeom prst="rect">
            <a:avLst/>
          </a:prstGeom>
          <a:solidFill>
            <a:schemeClr val="tx1">
              <a:lumMod val="95000"/>
              <a:lumOff val="5000"/>
            </a:schemeClr>
          </a:solidFill>
        </p:spPr>
        <p:txBody>
          <a:bodyPr wrap="square">
            <a:spAutoFit/>
          </a:bodyPr>
          <a:lstStyle/>
          <a:p>
            <a:r>
              <a:rPr lang="en-ID" sz="1600" b="0">
                <a:solidFill>
                  <a:srgbClr val="569CD6"/>
                </a:solidFill>
                <a:effectLst/>
                <a:latin typeface="Consolas" panose="020B0609020204030204" pitchFamily="49" charset="0"/>
              </a:rPr>
              <a:t>public</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class</a:t>
            </a:r>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Computer</a:t>
            </a:r>
            <a:endParaRPr lang="en-ID" sz="1600" b="0">
              <a:solidFill>
                <a:srgbClr val="CCCCCC"/>
              </a:solidFill>
              <a:effectLst/>
              <a:latin typeface="Consolas" panose="020B0609020204030204" pitchFamily="49" charset="0"/>
            </a:endParaRPr>
          </a:p>
          <a:p>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public</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string</a:t>
            </a:r>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CPU</a:t>
            </a:r>
            <a:r>
              <a:rPr lang="en-ID" sz="1600" b="0">
                <a:solidFill>
                  <a:srgbClr val="CCCCCC"/>
                </a:solidFill>
                <a:effectLst/>
                <a:latin typeface="Consolas" panose="020B0609020204030204" pitchFamily="49" charset="0"/>
              </a:rPr>
              <a:t> { </a:t>
            </a:r>
            <a:r>
              <a:rPr lang="en-ID" sz="1600" b="0">
                <a:solidFill>
                  <a:srgbClr val="569CD6"/>
                </a:solidFill>
                <a:effectLst/>
                <a:latin typeface="Consolas" panose="020B0609020204030204" pitchFamily="49" charset="0"/>
              </a:rPr>
              <a:t>get</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set</a:t>
            </a:r>
            <a:r>
              <a:rPr lang="en-ID" sz="1600" b="0">
                <a:solidFill>
                  <a:srgbClr val="CCCCCC"/>
                </a:solidFill>
                <a:effectLst/>
                <a:latin typeface="Consolas" panose="020B0609020204030204" pitchFamily="49" charset="0"/>
              </a:rPr>
              <a:t>; }</a:t>
            </a:r>
          </a:p>
          <a:p>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public</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string</a:t>
            </a:r>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GPU</a:t>
            </a:r>
            <a:r>
              <a:rPr lang="en-ID" sz="1600" b="0">
                <a:solidFill>
                  <a:srgbClr val="CCCCCC"/>
                </a:solidFill>
                <a:effectLst/>
                <a:latin typeface="Consolas" panose="020B0609020204030204" pitchFamily="49" charset="0"/>
              </a:rPr>
              <a:t> { </a:t>
            </a:r>
            <a:r>
              <a:rPr lang="en-ID" sz="1600" b="0">
                <a:solidFill>
                  <a:srgbClr val="569CD6"/>
                </a:solidFill>
                <a:effectLst/>
                <a:latin typeface="Consolas" panose="020B0609020204030204" pitchFamily="49" charset="0"/>
              </a:rPr>
              <a:t>get</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set</a:t>
            </a:r>
            <a:r>
              <a:rPr lang="en-ID" sz="1600" b="0">
                <a:solidFill>
                  <a:srgbClr val="CCCCCC"/>
                </a:solidFill>
                <a:effectLst/>
                <a:latin typeface="Consolas" panose="020B0609020204030204" pitchFamily="49" charset="0"/>
              </a:rPr>
              <a:t>; }</a:t>
            </a:r>
          </a:p>
          <a:p>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public</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string</a:t>
            </a:r>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RAM</a:t>
            </a:r>
            <a:r>
              <a:rPr lang="en-ID" sz="1600" b="0">
                <a:solidFill>
                  <a:srgbClr val="CCCCCC"/>
                </a:solidFill>
                <a:effectLst/>
                <a:latin typeface="Consolas" panose="020B0609020204030204" pitchFamily="49" charset="0"/>
              </a:rPr>
              <a:t> { </a:t>
            </a:r>
            <a:r>
              <a:rPr lang="en-ID" sz="1600" b="0">
                <a:solidFill>
                  <a:srgbClr val="569CD6"/>
                </a:solidFill>
                <a:effectLst/>
                <a:latin typeface="Consolas" panose="020B0609020204030204" pitchFamily="49" charset="0"/>
              </a:rPr>
              <a:t>get</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set</a:t>
            </a:r>
            <a:r>
              <a:rPr lang="en-ID" sz="1600" b="0">
                <a:solidFill>
                  <a:srgbClr val="CCCCCC"/>
                </a:solidFill>
                <a:effectLst/>
                <a:latin typeface="Consolas" panose="020B0609020204030204" pitchFamily="49" charset="0"/>
              </a:rPr>
              <a:t>; }</a:t>
            </a:r>
          </a:p>
          <a:p>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public</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string</a:t>
            </a:r>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Storage</a:t>
            </a:r>
            <a:r>
              <a:rPr lang="en-ID" sz="1600" b="0">
                <a:solidFill>
                  <a:srgbClr val="CCCCCC"/>
                </a:solidFill>
                <a:effectLst/>
                <a:latin typeface="Consolas" panose="020B0609020204030204" pitchFamily="49" charset="0"/>
              </a:rPr>
              <a:t> { </a:t>
            </a:r>
            <a:r>
              <a:rPr lang="en-ID" sz="1600" b="0">
                <a:solidFill>
                  <a:srgbClr val="569CD6"/>
                </a:solidFill>
                <a:effectLst/>
                <a:latin typeface="Consolas" panose="020B0609020204030204" pitchFamily="49" charset="0"/>
              </a:rPr>
              <a:t>get</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set</a:t>
            </a:r>
            <a:r>
              <a:rPr lang="en-ID" sz="1600" b="0">
                <a:solidFill>
                  <a:srgbClr val="CCCCCC"/>
                </a:solidFill>
                <a:effectLst/>
                <a:latin typeface="Consolas" panose="020B0609020204030204" pitchFamily="49" charset="0"/>
              </a:rPr>
              <a:t>; }</a:t>
            </a:r>
          </a:p>
          <a:p>
            <a:br>
              <a:rPr lang="en-ID" sz="1600" b="0">
                <a:solidFill>
                  <a:srgbClr val="CCCCCC"/>
                </a:solidFill>
                <a:effectLst/>
                <a:latin typeface="Consolas" panose="020B0609020204030204" pitchFamily="49" charset="0"/>
              </a:rPr>
            </a:b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public</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void</a:t>
            </a:r>
            <a:r>
              <a:rPr lang="en-ID" sz="1600" b="0">
                <a:solidFill>
                  <a:srgbClr val="CCCCCC"/>
                </a:solidFill>
                <a:effectLst/>
                <a:latin typeface="Consolas" panose="020B0609020204030204" pitchFamily="49" charset="0"/>
              </a:rPr>
              <a:t> </a:t>
            </a:r>
            <a:r>
              <a:rPr lang="en-ID" sz="1600" b="0">
                <a:solidFill>
                  <a:srgbClr val="DCDCAA"/>
                </a:solidFill>
                <a:effectLst/>
                <a:latin typeface="Consolas" panose="020B0609020204030204" pitchFamily="49" charset="0"/>
              </a:rPr>
              <a:t>Display</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p>
          <a:p>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Console</a:t>
            </a:r>
            <a:r>
              <a:rPr lang="en-ID" sz="1600" b="0">
                <a:solidFill>
                  <a:srgbClr val="D4D4D4"/>
                </a:solidFill>
                <a:effectLst/>
                <a:latin typeface="Consolas" panose="020B0609020204030204" pitchFamily="49" charset="0"/>
              </a:rPr>
              <a:t>.</a:t>
            </a:r>
            <a:r>
              <a:rPr lang="en-ID" sz="1600" b="0">
                <a:solidFill>
                  <a:srgbClr val="DCDCAA"/>
                </a:solidFill>
                <a:effectLst/>
                <a:latin typeface="Consolas" panose="020B0609020204030204" pitchFamily="49" charset="0"/>
              </a:rPr>
              <a:t>WriteLine</a:t>
            </a:r>
            <a:r>
              <a:rPr lang="en-ID" sz="1600" b="0">
                <a:solidFill>
                  <a:srgbClr val="CCCCCC"/>
                </a:solidFill>
                <a:effectLst/>
                <a:latin typeface="Consolas" panose="020B0609020204030204" pitchFamily="49" charset="0"/>
              </a:rPr>
              <a:t>(</a:t>
            </a:r>
            <a:r>
              <a:rPr lang="en-ID" sz="1600" b="0">
                <a:solidFill>
                  <a:srgbClr val="CE9178"/>
                </a:solidFill>
                <a:effectLst/>
                <a:latin typeface="Consolas" panose="020B0609020204030204" pitchFamily="49" charset="0"/>
              </a:rPr>
              <a:t>$"CPU: {</a:t>
            </a:r>
            <a:r>
              <a:rPr lang="en-ID" sz="1600" b="0">
                <a:solidFill>
                  <a:srgbClr val="9CDCFE"/>
                </a:solidFill>
                <a:effectLst/>
                <a:latin typeface="Consolas" panose="020B0609020204030204" pitchFamily="49" charset="0"/>
              </a:rPr>
              <a:t>CPU</a:t>
            </a:r>
            <a:r>
              <a:rPr lang="en-ID" sz="1600" b="0">
                <a:solidFill>
                  <a:srgbClr val="CE9178"/>
                </a:solidFill>
                <a:effectLst/>
                <a:latin typeface="Consolas" panose="020B0609020204030204" pitchFamily="49" charset="0"/>
              </a:rPr>
              <a:t>}"</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Console</a:t>
            </a:r>
            <a:r>
              <a:rPr lang="en-ID" sz="1600" b="0">
                <a:solidFill>
                  <a:srgbClr val="D4D4D4"/>
                </a:solidFill>
                <a:effectLst/>
                <a:latin typeface="Consolas" panose="020B0609020204030204" pitchFamily="49" charset="0"/>
              </a:rPr>
              <a:t>.</a:t>
            </a:r>
            <a:r>
              <a:rPr lang="en-ID" sz="1600" b="0">
                <a:solidFill>
                  <a:srgbClr val="DCDCAA"/>
                </a:solidFill>
                <a:effectLst/>
                <a:latin typeface="Consolas" panose="020B0609020204030204" pitchFamily="49" charset="0"/>
              </a:rPr>
              <a:t>WriteLine</a:t>
            </a:r>
            <a:r>
              <a:rPr lang="en-ID" sz="1600" b="0">
                <a:solidFill>
                  <a:srgbClr val="CCCCCC"/>
                </a:solidFill>
                <a:effectLst/>
                <a:latin typeface="Consolas" panose="020B0609020204030204" pitchFamily="49" charset="0"/>
              </a:rPr>
              <a:t>(</a:t>
            </a:r>
            <a:r>
              <a:rPr lang="en-ID" sz="1600" b="0">
                <a:solidFill>
                  <a:srgbClr val="CE9178"/>
                </a:solidFill>
                <a:effectLst/>
                <a:latin typeface="Consolas" panose="020B0609020204030204" pitchFamily="49" charset="0"/>
              </a:rPr>
              <a:t>$"GPU: {</a:t>
            </a:r>
            <a:r>
              <a:rPr lang="en-ID" sz="1600" b="0">
                <a:solidFill>
                  <a:srgbClr val="9CDCFE"/>
                </a:solidFill>
                <a:effectLst/>
                <a:latin typeface="Consolas" panose="020B0609020204030204" pitchFamily="49" charset="0"/>
              </a:rPr>
              <a:t>GPU</a:t>
            </a:r>
            <a:r>
              <a:rPr lang="en-ID" sz="1600" b="0">
                <a:solidFill>
                  <a:srgbClr val="CE9178"/>
                </a:solidFill>
                <a:effectLst/>
                <a:latin typeface="Consolas" panose="020B0609020204030204" pitchFamily="49" charset="0"/>
              </a:rPr>
              <a:t>}"</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Console</a:t>
            </a:r>
            <a:r>
              <a:rPr lang="en-ID" sz="1600" b="0">
                <a:solidFill>
                  <a:srgbClr val="D4D4D4"/>
                </a:solidFill>
                <a:effectLst/>
                <a:latin typeface="Consolas" panose="020B0609020204030204" pitchFamily="49" charset="0"/>
              </a:rPr>
              <a:t>.</a:t>
            </a:r>
            <a:r>
              <a:rPr lang="en-ID" sz="1600" b="0">
                <a:solidFill>
                  <a:srgbClr val="DCDCAA"/>
                </a:solidFill>
                <a:effectLst/>
                <a:latin typeface="Consolas" panose="020B0609020204030204" pitchFamily="49" charset="0"/>
              </a:rPr>
              <a:t>WriteLine</a:t>
            </a:r>
            <a:r>
              <a:rPr lang="en-ID" sz="1600" b="0">
                <a:solidFill>
                  <a:srgbClr val="CCCCCC"/>
                </a:solidFill>
                <a:effectLst/>
                <a:latin typeface="Consolas" panose="020B0609020204030204" pitchFamily="49" charset="0"/>
              </a:rPr>
              <a:t>(</a:t>
            </a:r>
            <a:r>
              <a:rPr lang="en-ID" sz="1600" b="0">
                <a:solidFill>
                  <a:srgbClr val="CE9178"/>
                </a:solidFill>
                <a:effectLst/>
                <a:latin typeface="Consolas" panose="020B0609020204030204" pitchFamily="49" charset="0"/>
              </a:rPr>
              <a:t>$"RAM: {</a:t>
            </a:r>
            <a:r>
              <a:rPr lang="en-ID" sz="1600" b="0">
                <a:solidFill>
                  <a:srgbClr val="9CDCFE"/>
                </a:solidFill>
                <a:effectLst/>
                <a:latin typeface="Consolas" panose="020B0609020204030204" pitchFamily="49" charset="0"/>
              </a:rPr>
              <a:t>RAM</a:t>
            </a:r>
            <a:r>
              <a:rPr lang="en-ID" sz="1600" b="0">
                <a:solidFill>
                  <a:srgbClr val="CE9178"/>
                </a:solidFill>
                <a:effectLst/>
                <a:latin typeface="Consolas" panose="020B0609020204030204" pitchFamily="49" charset="0"/>
              </a:rPr>
              <a:t>}"</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Console</a:t>
            </a:r>
            <a:r>
              <a:rPr lang="en-ID" sz="1600" b="0">
                <a:solidFill>
                  <a:srgbClr val="D4D4D4"/>
                </a:solidFill>
                <a:effectLst/>
                <a:latin typeface="Consolas" panose="020B0609020204030204" pitchFamily="49" charset="0"/>
              </a:rPr>
              <a:t>.</a:t>
            </a:r>
            <a:r>
              <a:rPr lang="en-ID" sz="1600" b="0">
                <a:solidFill>
                  <a:srgbClr val="DCDCAA"/>
                </a:solidFill>
                <a:effectLst/>
                <a:latin typeface="Consolas" panose="020B0609020204030204" pitchFamily="49" charset="0"/>
              </a:rPr>
              <a:t>WriteLine</a:t>
            </a:r>
            <a:r>
              <a:rPr lang="en-ID" sz="1600" b="0">
                <a:solidFill>
                  <a:srgbClr val="CCCCCC"/>
                </a:solidFill>
                <a:effectLst/>
                <a:latin typeface="Consolas" panose="020B0609020204030204" pitchFamily="49" charset="0"/>
              </a:rPr>
              <a:t>(</a:t>
            </a:r>
            <a:r>
              <a:rPr lang="en-ID" sz="1600" b="0">
                <a:solidFill>
                  <a:srgbClr val="CE9178"/>
                </a:solidFill>
                <a:effectLst/>
                <a:latin typeface="Consolas" panose="020B0609020204030204" pitchFamily="49" charset="0"/>
              </a:rPr>
              <a:t>$"Storage: {</a:t>
            </a:r>
            <a:r>
              <a:rPr lang="en-ID" sz="1600" b="0">
                <a:solidFill>
                  <a:srgbClr val="9CDCFE"/>
                </a:solidFill>
                <a:effectLst/>
                <a:latin typeface="Consolas" panose="020B0609020204030204" pitchFamily="49" charset="0"/>
              </a:rPr>
              <a:t>Storage</a:t>
            </a:r>
            <a:r>
              <a:rPr lang="en-ID" sz="1600" b="0">
                <a:solidFill>
                  <a:srgbClr val="CE9178"/>
                </a:solidFill>
                <a:effectLst/>
                <a:latin typeface="Consolas" panose="020B0609020204030204" pitchFamily="49" charset="0"/>
              </a:rPr>
              <a:t>}"</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p>
          <a:p>
            <a:r>
              <a:rPr lang="en-ID" sz="16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3671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F457-4435-D4C8-EE1D-1D579F23D352}"/>
              </a:ext>
            </a:extLst>
          </p:cNvPr>
          <p:cNvSpPr>
            <a:spLocks noGrp="1"/>
          </p:cNvSpPr>
          <p:nvPr>
            <p:ph type="title"/>
          </p:nvPr>
        </p:nvSpPr>
        <p:spPr>
          <a:xfrm>
            <a:off x="838200" y="2766217"/>
            <a:ext cx="10515600" cy="1325563"/>
          </a:xfrm>
        </p:spPr>
        <p:txBody>
          <a:bodyPr/>
          <a:lstStyle/>
          <a:p>
            <a:r>
              <a:rPr lang="en-US">
                <a:solidFill>
                  <a:schemeClr val="accent6"/>
                </a:solidFill>
              </a:rPr>
              <a:t>Problem</a:t>
            </a:r>
            <a:endParaRPr lang="en-ID">
              <a:solidFill>
                <a:schemeClr val="accent6"/>
              </a:solidFill>
            </a:endParaRPr>
          </a:p>
        </p:txBody>
      </p:sp>
      <p:sp>
        <p:nvSpPr>
          <p:cNvPr id="3" name="Slide Number Placeholder 2">
            <a:extLst>
              <a:ext uri="{FF2B5EF4-FFF2-40B4-BE49-F238E27FC236}">
                <a16:creationId xmlns:a16="http://schemas.microsoft.com/office/drawing/2014/main" id="{268149F0-2843-7078-92D3-FF5A94118FFD}"/>
              </a:ext>
            </a:extLst>
          </p:cNvPr>
          <p:cNvSpPr>
            <a:spLocks noGrp="1"/>
          </p:cNvSpPr>
          <p:nvPr>
            <p:ph type="sldNum" sz="quarter" idx="12"/>
          </p:nvPr>
        </p:nvSpPr>
        <p:spPr/>
        <p:txBody>
          <a:bodyPr/>
          <a:lstStyle/>
          <a:p>
            <a:fld id="{0A6AA5E8-2A2A-4A68-A2BE-558EFDCA0CFE}" type="slidenum">
              <a:rPr lang="en-ID" smtClean="0"/>
              <a:t>4</a:t>
            </a:fld>
            <a:endParaRPr lang="en-ID"/>
          </a:p>
        </p:txBody>
      </p:sp>
      <p:sp>
        <p:nvSpPr>
          <p:cNvPr id="5" name="TextBox 4">
            <a:extLst>
              <a:ext uri="{FF2B5EF4-FFF2-40B4-BE49-F238E27FC236}">
                <a16:creationId xmlns:a16="http://schemas.microsoft.com/office/drawing/2014/main" id="{A541E15E-11C3-EFCC-8F84-745C45B2A971}"/>
              </a:ext>
            </a:extLst>
          </p:cNvPr>
          <p:cNvSpPr txBox="1"/>
          <p:nvPr/>
        </p:nvSpPr>
        <p:spPr>
          <a:xfrm>
            <a:off x="4953000" y="58846"/>
            <a:ext cx="7086600" cy="6740307"/>
          </a:xfrm>
          <a:prstGeom prst="rect">
            <a:avLst/>
          </a:prstGeom>
          <a:solidFill>
            <a:schemeClr val="tx1">
              <a:lumMod val="95000"/>
              <a:lumOff val="5000"/>
            </a:schemeClr>
          </a:solidFill>
        </p:spPr>
        <p:txBody>
          <a:bodyPr wrap="square">
            <a:spAutoFit/>
          </a:bodyPr>
          <a:lstStyle/>
          <a:p>
            <a:r>
              <a:rPr lang="en-ID" sz="1600" b="0">
                <a:solidFill>
                  <a:srgbClr val="569CD6"/>
                </a:solidFill>
                <a:effectLst/>
                <a:latin typeface="Consolas" panose="020B0609020204030204" pitchFamily="49" charset="0"/>
              </a:rPr>
              <a:t>class</a:t>
            </a:r>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Program</a:t>
            </a:r>
            <a:endParaRPr lang="en-ID" sz="1600" b="0">
              <a:solidFill>
                <a:srgbClr val="CCCCCC"/>
              </a:solidFill>
              <a:effectLst/>
              <a:latin typeface="Consolas" panose="020B0609020204030204" pitchFamily="49" charset="0"/>
            </a:endParaRPr>
          </a:p>
          <a:p>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static</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void</a:t>
            </a:r>
            <a:r>
              <a:rPr lang="en-ID" sz="1600" b="0">
                <a:solidFill>
                  <a:srgbClr val="CCCCCC"/>
                </a:solidFill>
                <a:effectLst/>
                <a:latin typeface="Consolas" panose="020B0609020204030204" pitchFamily="49" charset="0"/>
              </a:rPr>
              <a:t> </a:t>
            </a:r>
            <a:r>
              <a:rPr lang="en-ID" sz="1600" b="0">
                <a:solidFill>
                  <a:srgbClr val="DCDCAA"/>
                </a:solidFill>
                <a:effectLst/>
                <a:latin typeface="Consolas" panose="020B0609020204030204" pitchFamily="49" charset="0"/>
              </a:rPr>
              <a:t>Main</a:t>
            </a:r>
            <a:r>
              <a:rPr lang="en-ID" sz="1600" b="0">
                <a:solidFill>
                  <a:srgbClr val="CCCCCC"/>
                </a:solidFill>
                <a:effectLst/>
                <a:latin typeface="Consolas" panose="020B0609020204030204" pitchFamily="49" charset="0"/>
              </a:rPr>
              <a:t>(</a:t>
            </a:r>
            <a:r>
              <a:rPr lang="en-ID" sz="1600" b="0">
                <a:solidFill>
                  <a:srgbClr val="569CD6"/>
                </a:solidFill>
                <a:effectLst/>
                <a:latin typeface="Consolas" panose="020B0609020204030204" pitchFamily="49" charset="0"/>
              </a:rPr>
              <a:t>string</a:t>
            </a:r>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args</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p>
          <a:p>
            <a:r>
              <a:rPr lang="en-ID" sz="1600" b="0">
                <a:solidFill>
                  <a:srgbClr val="6A9955"/>
                </a:solidFill>
                <a:effectLst/>
                <a:latin typeface="Consolas" panose="020B0609020204030204" pitchFamily="49" charset="0"/>
              </a:rPr>
              <a:t>        // Create a gaming computer</a:t>
            </a:r>
            <a:endParaRPr lang="en-ID" sz="1600" b="0">
              <a:solidFill>
                <a:srgbClr val="CCCCCC"/>
              </a:solidFill>
              <a:effectLst/>
              <a:latin typeface="Consolas" panose="020B0609020204030204" pitchFamily="49" charset="0"/>
            </a:endParaRPr>
          </a:p>
          <a:p>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Computer</a:t>
            </a:r>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gamingComputer</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new</a:t>
            </a:r>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Computer</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gamingComputer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CPU</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"Intel Core i9"</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gamingComputer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GPU</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"NVIDIA GeForce RTX 3080"</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gamingComputer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RAM</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"32GB DDR4"</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gamingComputer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Storage</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"1TB NVMe SSD"</a:t>
            </a:r>
            <a:r>
              <a:rPr lang="en-ID" sz="1600" b="0">
                <a:solidFill>
                  <a:srgbClr val="CCCCCC"/>
                </a:solidFill>
                <a:effectLst/>
                <a:latin typeface="Consolas" panose="020B0609020204030204" pitchFamily="49" charset="0"/>
              </a:rPr>
              <a:t>;</a:t>
            </a:r>
          </a:p>
          <a:p>
            <a:br>
              <a:rPr lang="en-ID" sz="1600" b="0">
                <a:solidFill>
                  <a:srgbClr val="CCCCCC"/>
                </a:solidFill>
                <a:effectLst/>
                <a:latin typeface="Consolas" panose="020B0609020204030204" pitchFamily="49" charset="0"/>
              </a:rPr>
            </a:br>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Console</a:t>
            </a:r>
            <a:r>
              <a:rPr lang="en-ID" sz="1600" b="0">
                <a:solidFill>
                  <a:srgbClr val="D4D4D4"/>
                </a:solidFill>
                <a:effectLst/>
                <a:latin typeface="Consolas" panose="020B0609020204030204" pitchFamily="49" charset="0"/>
              </a:rPr>
              <a:t>.</a:t>
            </a:r>
            <a:r>
              <a:rPr lang="en-ID" sz="1600" b="0">
                <a:solidFill>
                  <a:srgbClr val="DCDCAA"/>
                </a:solidFill>
                <a:effectLst/>
                <a:latin typeface="Consolas" panose="020B0609020204030204" pitchFamily="49" charset="0"/>
              </a:rPr>
              <a:t>WriteLine</a:t>
            </a:r>
            <a:r>
              <a:rPr lang="en-ID" sz="1600" b="0">
                <a:solidFill>
                  <a:srgbClr val="CCCCCC"/>
                </a:solidFill>
                <a:effectLst/>
                <a:latin typeface="Consolas" panose="020B0609020204030204" pitchFamily="49" charset="0"/>
              </a:rPr>
              <a:t>(</a:t>
            </a:r>
            <a:r>
              <a:rPr lang="en-ID" sz="1600" b="0">
                <a:solidFill>
                  <a:srgbClr val="CE9178"/>
                </a:solidFill>
                <a:effectLst/>
                <a:latin typeface="Consolas" panose="020B0609020204030204" pitchFamily="49" charset="0"/>
              </a:rPr>
              <a:t>"Gaming Computer:"</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gamingComputer</a:t>
            </a:r>
            <a:r>
              <a:rPr lang="en-ID" sz="1600" b="0">
                <a:solidFill>
                  <a:srgbClr val="D4D4D4"/>
                </a:solidFill>
                <a:effectLst/>
                <a:latin typeface="Consolas" panose="020B0609020204030204" pitchFamily="49" charset="0"/>
              </a:rPr>
              <a:t>.</a:t>
            </a:r>
            <a:r>
              <a:rPr lang="en-ID" sz="1600" b="0">
                <a:solidFill>
                  <a:srgbClr val="DCDCAA"/>
                </a:solidFill>
                <a:effectLst/>
                <a:latin typeface="Consolas" panose="020B0609020204030204" pitchFamily="49" charset="0"/>
              </a:rPr>
              <a:t>Display</a:t>
            </a:r>
            <a:r>
              <a:rPr lang="en-ID" sz="1600" b="0">
                <a:solidFill>
                  <a:srgbClr val="CCCCCC"/>
                </a:solidFill>
                <a:effectLst/>
                <a:latin typeface="Consolas" panose="020B0609020204030204" pitchFamily="49" charset="0"/>
              </a:rPr>
              <a:t>();</a:t>
            </a:r>
          </a:p>
          <a:p>
            <a:br>
              <a:rPr lang="en-ID" sz="1600" b="0">
                <a:solidFill>
                  <a:srgbClr val="CCCCCC"/>
                </a:solidFill>
                <a:effectLst/>
                <a:latin typeface="Consolas" panose="020B0609020204030204" pitchFamily="49" charset="0"/>
              </a:rPr>
            </a:br>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Console</a:t>
            </a:r>
            <a:r>
              <a:rPr lang="en-ID" sz="1600" b="0">
                <a:solidFill>
                  <a:srgbClr val="D4D4D4"/>
                </a:solidFill>
                <a:effectLst/>
                <a:latin typeface="Consolas" panose="020B0609020204030204" pitchFamily="49" charset="0"/>
              </a:rPr>
              <a:t>.</a:t>
            </a:r>
            <a:r>
              <a:rPr lang="en-ID" sz="1600" b="0">
                <a:solidFill>
                  <a:srgbClr val="DCDCAA"/>
                </a:solidFill>
                <a:effectLst/>
                <a:latin typeface="Consolas" panose="020B0609020204030204" pitchFamily="49" charset="0"/>
              </a:rPr>
              <a:t>WriteLine</a:t>
            </a:r>
            <a:r>
              <a:rPr lang="en-ID" sz="1600" b="0">
                <a:solidFill>
                  <a:srgbClr val="CCCCCC"/>
                </a:solidFill>
                <a:effectLst/>
                <a:latin typeface="Consolas" panose="020B0609020204030204" pitchFamily="49" charset="0"/>
              </a:rPr>
              <a:t>();</a:t>
            </a:r>
          </a:p>
          <a:p>
            <a:br>
              <a:rPr lang="en-ID" sz="1600" b="0">
                <a:solidFill>
                  <a:srgbClr val="CCCCCC"/>
                </a:solidFill>
                <a:effectLst/>
                <a:latin typeface="Consolas" panose="020B0609020204030204" pitchFamily="49" charset="0"/>
              </a:rPr>
            </a:br>
            <a:r>
              <a:rPr lang="en-ID" sz="1600" b="0">
                <a:solidFill>
                  <a:srgbClr val="6A9955"/>
                </a:solidFill>
                <a:effectLst/>
                <a:latin typeface="Consolas" panose="020B0609020204030204" pitchFamily="49" charset="0"/>
              </a:rPr>
              <a:t>        // Create an office computer</a:t>
            </a:r>
            <a:endParaRPr lang="en-ID" sz="1600" b="0">
              <a:solidFill>
                <a:srgbClr val="CCCCCC"/>
              </a:solidFill>
              <a:effectLst/>
              <a:latin typeface="Consolas" panose="020B0609020204030204" pitchFamily="49" charset="0"/>
            </a:endParaRPr>
          </a:p>
          <a:p>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Computer</a:t>
            </a:r>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officeComputer</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569CD6"/>
                </a:solidFill>
                <a:effectLst/>
                <a:latin typeface="Consolas" panose="020B0609020204030204" pitchFamily="49" charset="0"/>
              </a:rPr>
              <a:t>new</a:t>
            </a:r>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Computer</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officeComputer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CPU</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"Intel Core i5"</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officeComputer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GPU</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"Integrated Intel Graphics"</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officeComputer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RAM</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"16GB DDR4"</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officeComputer</a:t>
            </a:r>
            <a:r>
              <a:rPr lang="en-ID" sz="1600" b="0">
                <a:solidFill>
                  <a:srgbClr val="D4D4D4"/>
                </a:solidFill>
                <a:effectLst/>
                <a:latin typeface="Consolas" panose="020B0609020204030204" pitchFamily="49" charset="0"/>
              </a:rPr>
              <a:t>.</a:t>
            </a:r>
            <a:r>
              <a:rPr lang="en-ID" sz="1600" b="0">
                <a:solidFill>
                  <a:srgbClr val="9CDCFE"/>
                </a:solidFill>
                <a:effectLst/>
                <a:latin typeface="Consolas" panose="020B0609020204030204" pitchFamily="49" charset="0"/>
              </a:rPr>
              <a:t>Storage</a:t>
            </a:r>
            <a:r>
              <a:rPr lang="en-ID" sz="1600" b="0">
                <a:solidFill>
                  <a:srgbClr val="CCCCCC"/>
                </a:solidFill>
                <a:effectLst/>
                <a:latin typeface="Consolas" panose="020B0609020204030204" pitchFamily="49" charset="0"/>
              </a:rPr>
              <a:t> </a:t>
            </a:r>
            <a:r>
              <a:rPr lang="en-ID" sz="1600" b="0">
                <a:solidFill>
                  <a:srgbClr val="D4D4D4"/>
                </a:solidFill>
                <a:effectLst/>
                <a:latin typeface="Consolas" panose="020B0609020204030204" pitchFamily="49" charset="0"/>
              </a:rPr>
              <a:t>=</a:t>
            </a:r>
            <a:r>
              <a:rPr lang="en-ID" sz="1600" b="0">
                <a:solidFill>
                  <a:srgbClr val="CCCCCC"/>
                </a:solidFill>
                <a:effectLst/>
                <a:latin typeface="Consolas" panose="020B0609020204030204" pitchFamily="49" charset="0"/>
              </a:rPr>
              <a:t> </a:t>
            </a:r>
            <a:r>
              <a:rPr lang="en-ID" sz="1600" b="0">
                <a:solidFill>
                  <a:srgbClr val="CE9178"/>
                </a:solidFill>
                <a:effectLst/>
                <a:latin typeface="Consolas" panose="020B0609020204030204" pitchFamily="49" charset="0"/>
              </a:rPr>
              <a:t>"500GB SSD"</a:t>
            </a:r>
            <a:r>
              <a:rPr lang="en-ID" sz="1600" b="0">
                <a:solidFill>
                  <a:srgbClr val="CCCCCC"/>
                </a:solidFill>
                <a:effectLst/>
                <a:latin typeface="Consolas" panose="020B0609020204030204" pitchFamily="49" charset="0"/>
              </a:rPr>
              <a:t>;</a:t>
            </a:r>
          </a:p>
          <a:p>
            <a:br>
              <a:rPr lang="en-ID" sz="1600" b="0">
                <a:solidFill>
                  <a:srgbClr val="CCCCCC"/>
                </a:solidFill>
                <a:effectLst/>
                <a:latin typeface="Consolas" panose="020B0609020204030204" pitchFamily="49" charset="0"/>
              </a:rPr>
            </a:br>
            <a:r>
              <a:rPr lang="en-ID" sz="1600" b="0">
                <a:solidFill>
                  <a:srgbClr val="CCCCCC"/>
                </a:solidFill>
                <a:effectLst/>
                <a:latin typeface="Consolas" panose="020B0609020204030204" pitchFamily="49" charset="0"/>
              </a:rPr>
              <a:t>        </a:t>
            </a:r>
            <a:r>
              <a:rPr lang="en-ID" sz="1600" b="0">
                <a:solidFill>
                  <a:srgbClr val="4EC9B0"/>
                </a:solidFill>
                <a:effectLst/>
                <a:latin typeface="Consolas" panose="020B0609020204030204" pitchFamily="49" charset="0"/>
              </a:rPr>
              <a:t>Console</a:t>
            </a:r>
            <a:r>
              <a:rPr lang="en-ID" sz="1600" b="0">
                <a:solidFill>
                  <a:srgbClr val="D4D4D4"/>
                </a:solidFill>
                <a:effectLst/>
                <a:latin typeface="Consolas" panose="020B0609020204030204" pitchFamily="49" charset="0"/>
              </a:rPr>
              <a:t>.</a:t>
            </a:r>
            <a:r>
              <a:rPr lang="en-ID" sz="1600" b="0">
                <a:solidFill>
                  <a:srgbClr val="DCDCAA"/>
                </a:solidFill>
                <a:effectLst/>
                <a:latin typeface="Consolas" panose="020B0609020204030204" pitchFamily="49" charset="0"/>
              </a:rPr>
              <a:t>WriteLine</a:t>
            </a:r>
            <a:r>
              <a:rPr lang="en-ID" sz="1600" b="0">
                <a:solidFill>
                  <a:srgbClr val="CCCCCC"/>
                </a:solidFill>
                <a:effectLst/>
                <a:latin typeface="Consolas" panose="020B0609020204030204" pitchFamily="49" charset="0"/>
              </a:rPr>
              <a:t>(</a:t>
            </a:r>
            <a:r>
              <a:rPr lang="en-ID" sz="1600" b="0">
                <a:solidFill>
                  <a:srgbClr val="CE9178"/>
                </a:solidFill>
                <a:effectLst/>
                <a:latin typeface="Consolas" panose="020B0609020204030204" pitchFamily="49" charset="0"/>
              </a:rPr>
              <a:t>"Office Computer:"</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r>
              <a:rPr lang="en-ID" sz="1600" b="0">
                <a:solidFill>
                  <a:srgbClr val="9CDCFE"/>
                </a:solidFill>
                <a:effectLst/>
                <a:latin typeface="Consolas" panose="020B0609020204030204" pitchFamily="49" charset="0"/>
              </a:rPr>
              <a:t>officeComputer</a:t>
            </a:r>
            <a:r>
              <a:rPr lang="en-ID" sz="1600" b="0">
                <a:solidFill>
                  <a:srgbClr val="D4D4D4"/>
                </a:solidFill>
                <a:effectLst/>
                <a:latin typeface="Consolas" panose="020B0609020204030204" pitchFamily="49" charset="0"/>
              </a:rPr>
              <a:t>.</a:t>
            </a:r>
            <a:r>
              <a:rPr lang="en-ID" sz="1600" b="0">
                <a:solidFill>
                  <a:srgbClr val="DCDCAA"/>
                </a:solidFill>
                <a:effectLst/>
                <a:latin typeface="Consolas" panose="020B0609020204030204" pitchFamily="49" charset="0"/>
              </a:rPr>
              <a:t>Display</a:t>
            </a:r>
            <a:r>
              <a:rPr lang="en-ID" sz="1600" b="0">
                <a:solidFill>
                  <a:srgbClr val="CCCCCC"/>
                </a:solidFill>
                <a:effectLst/>
                <a:latin typeface="Consolas" panose="020B0609020204030204" pitchFamily="49" charset="0"/>
              </a:rPr>
              <a:t>();</a:t>
            </a:r>
          </a:p>
          <a:p>
            <a:r>
              <a:rPr lang="en-ID" sz="1600" b="0">
                <a:solidFill>
                  <a:srgbClr val="CCCCCC"/>
                </a:solidFill>
                <a:effectLst/>
                <a:latin typeface="Consolas" panose="020B0609020204030204" pitchFamily="49" charset="0"/>
              </a:rPr>
              <a:t>    }</a:t>
            </a:r>
          </a:p>
          <a:p>
            <a:r>
              <a:rPr lang="en-ID" sz="16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70603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8135-0656-3C38-D3B5-1B2D142EDCC6}"/>
              </a:ext>
            </a:extLst>
          </p:cNvPr>
          <p:cNvSpPr>
            <a:spLocks noGrp="1"/>
          </p:cNvSpPr>
          <p:nvPr>
            <p:ph type="title"/>
          </p:nvPr>
        </p:nvSpPr>
        <p:spPr/>
        <p:txBody>
          <a:bodyPr/>
          <a:lstStyle/>
          <a:p>
            <a:r>
              <a:rPr lang="en-US">
                <a:solidFill>
                  <a:schemeClr val="accent6"/>
                </a:solidFill>
              </a:rPr>
              <a:t>Definition</a:t>
            </a:r>
            <a:endParaRPr lang="en-ID">
              <a:solidFill>
                <a:schemeClr val="accent6"/>
              </a:solidFill>
            </a:endParaRPr>
          </a:p>
        </p:txBody>
      </p:sp>
      <p:sp>
        <p:nvSpPr>
          <p:cNvPr id="3" name="Content Placeholder 2">
            <a:extLst>
              <a:ext uri="{FF2B5EF4-FFF2-40B4-BE49-F238E27FC236}">
                <a16:creationId xmlns:a16="http://schemas.microsoft.com/office/drawing/2014/main" id="{9E65E923-96B7-2FEE-868B-BD2478826801}"/>
              </a:ext>
            </a:extLst>
          </p:cNvPr>
          <p:cNvSpPr>
            <a:spLocks noGrp="1"/>
          </p:cNvSpPr>
          <p:nvPr>
            <p:ph idx="1"/>
          </p:nvPr>
        </p:nvSpPr>
        <p:spPr/>
        <p:txBody>
          <a:bodyPr>
            <a:normAutofit/>
          </a:bodyPr>
          <a:lstStyle/>
          <a:p>
            <a:r>
              <a:rPr lang="en-US" sz="2000" i="0" u="none" strike="noStrike">
                <a:effectLst/>
                <a:latin typeface="Arial" panose="020B0604020202020204" pitchFamily="34" charset="0"/>
                <a:cs typeface="Arial" panose="020B0604020202020204" pitchFamily="34" charset="0"/>
              </a:rPr>
              <a:t>Creational design pattern</a:t>
            </a:r>
          </a:p>
          <a:p>
            <a:pPr lvl="1"/>
            <a:r>
              <a:rPr lang="en-US" sz="2000" b="0" i="0" u="none" strike="noStrike">
                <a:effectLst/>
                <a:latin typeface="Arial" panose="020B0604020202020204" pitchFamily="34" charset="0"/>
                <a:cs typeface="Arial" panose="020B0604020202020204" pitchFamily="34" charset="0"/>
              </a:rPr>
              <a:t>A type of software design pattern that deal with the </a:t>
            </a:r>
            <a:r>
              <a:rPr lang="en-US" sz="2000" b="1" i="0" u="none" strike="noStrike">
                <a:effectLst/>
                <a:latin typeface="Arial" panose="020B0604020202020204" pitchFamily="34" charset="0"/>
                <a:cs typeface="Arial" panose="020B0604020202020204" pitchFamily="34" charset="0"/>
              </a:rPr>
              <a:t>instantiation</a:t>
            </a:r>
            <a:r>
              <a:rPr lang="en-US" sz="2000" b="0" i="0" u="none" strike="noStrike">
                <a:effectLst/>
                <a:latin typeface="Arial" panose="020B0604020202020204" pitchFamily="34" charset="0"/>
                <a:cs typeface="Arial" panose="020B0604020202020204" pitchFamily="34" charset="0"/>
              </a:rPr>
              <a:t> process of creating objects in a software application. </a:t>
            </a:r>
          </a:p>
          <a:p>
            <a:pPr lvl="1"/>
            <a:endParaRPr lang="en-US" sz="2000" b="0" i="0" u="none" strike="noStrike">
              <a:effectLst/>
              <a:latin typeface="Arial" panose="020B0604020202020204" pitchFamily="34" charset="0"/>
              <a:cs typeface="Arial" panose="020B0604020202020204" pitchFamily="34" charset="0"/>
            </a:endParaRPr>
          </a:p>
          <a:p>
            <a:pPr lvl="1"/>
            <a:r>
              <a:rPr lang="en-US" sz="2000" b="0" i="0" u="none" strike="noStrike">
                <a:effectLst/>
                <a:latin typeface="Arial" panose="020B0604020202020204" pitchFamily="34" charset="0"/>
                <a:cs typeface="Arial" panose="020B0604020202020204" pitchFamily="34" charset="0"/>
              </a:rPr>
              <a:t>The goal: To ensure that the process of creating objects is </a:t>
            </a:r>
            <a:r>
              <a:rPr lang="en-US" sz="2000" b="1" i="0" u="none" strike="noStrike">
                <a:effectLst/>
                <a:latin typeface="Arial" panose="020B0604020202020204" pitchFamily="34" charset="0"/>
                <a:cs typeface="Arial" panose="020B0604020202020204" pitchFamily="34" charset="0"/>
              </a:rPr>
              <a:t>easy to maintain</a:t>
            </a:r>
            <a:r>
              <a:rPr lang="en-US" sz="2000" b="0" i="0" u="none" strike="noStrike">
                <a:effectLst/>
                <a:latin typeface="Arial" panose="020B0604020202020204" pitchFamily="34" charset="0"/>
                <a:cs typeface="Arial" panose="020B0604020202020204" pitchFamily="34" charset="0"/>
              </a:rPr>
              <a:t> and </a:t>
            </a:r>
            <a:r>
              <a:rPr lang="en-US" sz="2000" b="1" i="0" u="none" strike="noStrike">
                <a:effectLst/>
                <a:latin typeface="Arial" panose="020B0604020202020204" pitchFamily="34" charset="0"/>
                <a:cs typeface="Arial" panose="020B0604020202020204" pitchFamily="34" charset="0"/>
              </a:rPr>
              <a:t>extend</a:t>
            </a:r>
            <a:r>
              <a:rPr lang="en-US" sz="2000" b="0" i="0" u="none" strike="noStrike">
                <a:effectLst/>
                <a:latin typeface="Arial" panose="020B0604020202020204" pitchFamily="34" charset="0"/>
                <a:cs typeface="Arial" panose="020B0604020202020204" pitchFamily="34" charset="0"/>
              </a:rPr>
              <a:t> in the future. </a:t>
            </a:r>
          </a:p>
          <a:p>
            <a:pPr lvl="1"/>
            <a:endParaRPr lang="en-US" sz="2000" b="0" i="0" u="none" strike="noStrike">
              <a:effectLst/>
              <a:latin typeface="Arial" panose="020B0604020202020204" pitchFamily="34" charset="0"/>
              <a:cs typeface="Arial" panose="020B0604020202020204" pitchFamily="34" charset="0"/>
            </a:endParaRPr>
          </a:p>
          <a:p>
            <a:pPr lvl="1"/>
            <a:r>
              <a:rPr lang="en-US" sz="2000" b="0" i="0" u="none" strike="noStrike">
                <a:effectLst/>
                <a:latin typeface="Arial" panose="020B0604020202020204" pitchFamily="34" charset="0"/>
                <a:cs typeface="Arial" panose="020B0604020202020204" pitchFamily="34" charset="0"/>
              </a:rPr>
              <a:t>Two main categories:</a:t>
            </a:r>
          </a:p>
          <a:p>
            <a:pPr lvl="2"/>
            <a:r>
              <a:rPr lang="en-US">
                <a:latin typeface="Arial" panose="020B0604020202020204" pitchFamily="34" charset="0"/>
                <a:cs typeface="Arial" panose="020B0604020202020204" pitchFamily="34" charset="0"/>
              </a:rPr>
              <a:t>Single step object creation</a:t>
            </a:r>
          </a:p>
          <a:p>
            <a:pPr lvl="3"/>
            <a:r>
              <a:rPr lang="en-US" sz="2000">
                <a:latin typeface="Arial" panose="020B0604020202020204" pitchFamily="34" charset="0"/>
                <a:cs typeface="Arial" panose="020B0604020202020204" pitchFamily="34" charset="0"/>
              </a:rPr>
              <a:t>Ex: </a:t>
            </a:r>
            <a:r>
              <a:rPr lang="en-US" sz="2000" b="0" i="0" u="none" strike="noStrike">
                <a:effectLst/>
                <a:latin typeface="Arial" panose="020B0604020202020204" pitchFamily="34" charset="0"/>
                <a:cs typeface="Arial" panose="020B0604020202020204" pitchFamily="34" charset="0"/>
              </a:rPr>
              <a:t>Factory Method and Singleton patterns</a:t>
            </a:r>
            <a:endParaRPr lang="en-US" sz="2000">
              <a:latin typeface="Arial" panose="020B0604020202020204" pitchFamily="34" charset="0"/>
              <a:cs typeface="Arial" panose="020B0604020202020204" pitchFamily="34" charset="0"/>
            </a:endParaRPr>
          </a:p>
          <a:p>
            <a:pPr lvl="2"/>
            <a:r>
              <a:rPr lang="en-US">
                <a:latin typeface="Arial" panose="020B0604020202020204" pitchFamily="34" charset="0"/>
                <a:cs typeface="Arial" panose="020B0604020202020204" pitchFamily="34" charset="0"/>
              </a:rPr>
              <a:t>Multi steps object creation</a:t>
            </a:r>
          </a:p>
          <a:p>
            <a:pPr lvl="3"/>
            <a:r>
              <a:rPr lang="en-US" sz="2000" i="0" u="none" strike="noStrike">
                <a:effectLst/>
                <a:latin typeface="Arial" panose="020B0604020202020204" pitchFamily="34" charset="0"/>
                <a:cs typeface="Arial" panose="020B0604020202020204" pitchFamily="34" charset="0"/>
              </a:rPr>
              <a:t>Ex:</a:t>
            </a:r>
            <a:r>
              <a:rPr lang="en-US" sz="2000" b="1" i="0" u="none" strike="noStrike">
                <a:effectLst/>
                <a:latin typeface="Arial" panose="020B0604020202020204" pitchFamily="34" charset="0"/>
                <a:cs typeface="Arial" panose="020B0604020202020204" pitchFamily="34" charset="0"/>
              </a:rPr>
              <a:t> Builder</a:t>
            </a:r>
            <a:r>
              <a:rPr lang="en-US" sz="2000" b="0" i="0" u="none" strike="noStrike">
                <a:effectLst/>
                <a:latin typeface="Arial" panose="020B0604020202020204" pitchFamily="34" charset="0"/>
                <a:cs typeface="Arial" panose="020B0604020202020204" pitchFamily="34" charset="0"/>
              </a:rPr>
              <a:t> and Prototype patterns.</a:t>
            </a:r>
            <a:endParaRPr lang="en-ID" sz="20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CD3D5B5-F469-1DFD-7B7D-9F2423BB1559}"/>
              </a:ext>
            </a:extLst>
          </p:cNvPr>
          <p:cNvSpPr>
            <a:spLocks noGrp="1"/>
          </p:cNvSpPr>
          <p:nvPr>
            <p:ph type="sldNum" sz="quarter" idx="12"/>
          </p:nvPr>
        </p:nvSpPr>
        <p:spPr/>
        <p:txBody>
          <a:bodyPr/>
          <a:lstStyle/>
          <a:p>
            <a:fld id="{0A6AA5E8-2A2A-4A68-A2BE-558EFDCA0CFE}" type="slidenum">
              <a:rPr lang="en-ID" smtClean="0"/>
              <a:t>5</a:t>
            </a:fld>
            <a:endParaRPr lang="en-ID"/>
          </a:p>
        </p:txBody>
      </p:sp>
    </p:spTree>
    <p:extLst>
      <p:ext uri="{BB962C8B-B14F-4D97-AF65-F5344CB8AC3E}">
        <p14:creationId xmlns:p14="http://schemas.microsoft.com/office/powerpoint/2010/main" val="158711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7C6D-50C6-5AB3-0E0A-4E88A01CF464}"/>
              </a:ext>
            </a:extLst>
          </p:cNvPr>
          <p:cNvSpPr>
            <a:spLocks noGrp="1"/>
          </p:cNvSpPr>
          <p:nvPr>
            <p:ph type="title"/>
          </p:nvPr>
        </p:nvSpPr>
        <p:spPr/>
        <p:txBody>
          <a:bodyPr/>
          <a:lstStyle/>
          <a:p>
            <a:r>
              <a:rPr lang="en-US">
                <a:solidFill>
                  <a:schemeClr val="accent6"/>
                </a:solidFill>
                <a:latin typeface="Arial" panose="020B0604020202020204" pitchFamily="34" charset="0"/>
                <a:cs typeface="Arial" panose="020B0604020202020204" pitchFamily="34" charset="0"/>
              </a:rPr>
              <a:t>Definition (2)</a:t>
            </a:r>
            <a:endParaRPr lang="en-ID">
              <a:solidFill>
                <a:schemeClr val="accent6"/>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D780B3C-9C4D-D4F5-5217-7981027C53DF}"/>
              </a:ext>
            </a:extLst>
          </p:cNvPr>
          <p:cNvSpPr txBox="1"/>
          <p:nvPr/>
        </p:nvSpPr>
        <p:spPr>
          <a:xfrm>
            <a:off x="838200" y="2530507"/>
            <a:ext cx="4343400" cy="2246769"/>
          </a:xfrm>
          <a:prstGeom prst="rect">
            <a:avLst/>
          </a:prstGeom>
          <a:noFill/>
        </p:spPr>
        <p:txBody>
          <a:bodyPr wrap="square" rtlCol="0">
            <a:spAutoFit/>
          </a:bodyPr>
          <a:lstStyle/>
          <a:p>
            <a:r>
              <a:rPr lang="en-US" sz="2000" b="1" i="0">
                <a:effectLst/>
                <a:latin typeface="Arial" panose="020B0604020202020204" pitchFamily="34" charset="0"/>
                <a:cs typeface="Arial" panose="020B0604020202020204" pitchFamily="34" charset="0"/>
              </a:rPr>
              <a:t>Builder</a:t>
            </a:r>
            <a:r>
              <a:rPr lang="en-US" sz="2000">
                <a:latin typeface="Arial" panose="020B0604020202020204" pitchFamily="34" charset="0"/>
                <a:cs typeface="Arial" panose="020B0604020202020204" pitchFamily="34" charset="0"/>
              </a:rPr>
              <a:t>: </a:t>
            </a:r>
            <a:r>
              <a:rPr lang="en-US" sz="2000" b="0" i="0">
                <a:effectLst/>
                <a:latin typeface="Arial" panose="020B0604020202020204" pitchFamily="34" charset="0"/>
                <a:cs typeface="Arial" panose="020B0604020202020204" pitchFamily="34" charset="0"/>
              </a:rPr>
              <a:t>creational design pattern that lets you construct </a:t>
            </a:r>
            <a:r>
              <a:rPr lang="en-US" sz="2000" b="1" i="0">
                <a:effectLst/>
                <a:latin typeface="Arial" panose="020B0604020202020204" pitchFamily="34" charset="0"/>
                <a:cs typeface="Arial" panose="020B0604020202020204" pitchFamily="34" charset="0"/>
              </a:rPr>
              <a:t>complex objects</a:t>
            </a:r>
            <a:r>
              <a:rPr lang="en-US" sz="2000" b="0" i="0">
                <a:effectLst/>
                <a:latin typeface="Arial" panose="020B0604020202020204" pitchFamily="34" charset="0"/>
                <a:cs typeface="Arial" panose="020B0604020202020204" pitchFamily="34" charset="0"/>
              </a:rPr>
              <a:t> step by step.</a:t>
            </a:r>
          </a:p>
          <a:p>
            <a:endParaRPr lang="en-US" sz="2000" b="0" i="0">
              <a:effectLst/>
              <a:latin typeface="Arial" panose="020B0604020202020204" pitchFamily="34" charset="0"/>
              <a:cs typeface="Arial" panose="020B0604020202020204" pitchFamily="34" charset="0"/>
            </a:endParaRPr>
          </a:p>
          <a:p>
            <a:r>
              <a:rPr lang="en-US" sz="2000" b="0" i="0">
                <a:effectLst/>
                <a:latin typeface="Arial" panose="020B0604020202020204" pitchFamily="34" charset="0"/>
                <a:cs typeface="Arial" panose="020B0604020202020204" pitchFamily="34" charset="0"/>
              </a:rPr>
              <a:t>Allows to </a:t>
            </a:r>
            <a:r>
              <a:rPr lang="en-US" sz="2000" b="1" i="0">
                <a:effectLst/>
                <a:latin typeface="Arial" panose="020B0604020202020204" pitchFamily="34" charset="0"/>
                <a:cs typeface="Arial" panose="020B0604020202020204" pitchFamily="34" charset="0"/>
              </a:rPr>
              <a:t>produce</a:t>
            </a:r>
            <a:r>
              <a:rPr lang="en-US" sz="2000" b="0" i="0">
                <a:effectLst/>
                <a:latin typeface="Arial" panose="020B0604020202020204" pitchFamily="34" charset="0"/>
                <a:cs typeface="Arial" panose="020B0604020202020204" pitchFamily="34" charset="0"/>
              </a:rPr>
              <a:t> different types and representations of an object using the </a:t>
            </a:r>
            <a:r>
              <a:rPr lang="en-US" sz="2000" b="1" i="0">
                <a:effectLst/>
                <a:latin typeface="Arial" panose="020B0604020202020204" pitchFamily="34" charset="0"/>
                <a:cs typeface="Arial" panose="020B0604020202020204" pitchFamily="34" charset="0"/>
              </a:rPr>
              <a:t>same construction code</a:t>
            </a:r>
            <a:r>
              <a:rPr lang="en-US" sz="2000" b="0" i="0">
                <a:effectLst/>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DA912BC6-68C0-CB4A-9E48-548C0805F27B}"/>
              </a:ext>
            </a:extLst>
          </p:cNvPr>
          <p:cNvSpPr txBox="1"/>
          <p:nvPr/>
        </p:nvSpPr>
        <p:spPr>
          <a:xfrm>
            <a:off x="6948138" y="3238394"/>
            <a:ext cx="4343400" cy="830997"/>
          </a:xfrm>
          <a:prstGeom prst="rect">
            <a:avLst/>
          </a:prstGeom>
          <a:noFill/>
        </p:spPr>
        <p:txBody>
          <a:bodyPr wrap="square">
            <a:spAutoFit/>
          </a:bodyPr>
          <a:lstStyle/>
          <a:p>
            <a:pPr marL="285750" indent="-285750">
              <a:buFont typeface="Arial" panose="020B0604020202020204" pitchFamily="34" charset="0"/>
              <a:buChar char="•"/>
            </a:pPr>
            <a:r>
              <a:rPr lang="en-US" sz="2400" b="1">
                <a:latin typeface="Arial" panose="020B0604020202020204" pitchFamily="34" charset="0"/>
                <a:cs typeface="Arial" panose="020B0604020202020204" pitchFamily="34" charset="0"/>
              </a:rPr>
              <a:t>Flexibility</a:t>
            </a:r>
          </a:p>
          <a:p>
            <a:pPr marL="285750" indent="-285750">
              <a:buFont typeface="Arial" panose="020B0604020202020204" pitchFamily="34" charset="0"/>
              <a:buChar char="•"/>
            </a:pPr>
            <a:r>
              <a:rPr lang="en-US" sz="2400" b="1">
                <a:latin typeface="Arial" panose="020B0604020202020204" pitchFamily="34" charset="0"/>
                <a:cs typeface="Arial" panose="020B0604020202020204" pitchFamily="34" charset="0"/>
              </a:rPr>
              <a:t>Reuse of existing code</a:t>
            </a:r>
            <a:endParaRPr lang="en-ID" sz="2400" b="1">
              <a:latin typeface="Arial" panose="020B0604020202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D8A06CA3-F236-57FB-E064-1B4F6049650F}"/>
              </a:ext>
            </a:extLst>
          </p:cNvPr>
          <p:cNvCxnSpPr>
            <a:cxnSpLocks/>
            <a:stCxn id="6" idx="3"/>
            <a:endCxn id="4" idx="1"/>
          </p:cNvCxnSpPr>
          <p:nvPr/>
        </p:nvCxnSpPr>
        <p:spPr>
          <a:xfrm>
            <a:off x="5181600" y="3653892"/>
            <a:ext cx="1766538" cy="1"/>
          </a:xfrm>
          <a:prstGeom prst="straightConnector1">
            <a:avLst/>
          </a:prstGeom>
          <a:ln w="5715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828263FE-FF7A-5A13-0929-A0911A6F8CE9}"/>
              </a:ext>
            </a:extLst>
          </p:cNvPr>
          <p:cNvSpPr>
            <a:spLocks noGrp="1"/>
          </p:cNvSpPr>
          <p:nvPr>
            <p:ph type="sldNum" sz="quarter" idx="12"/>
          </p:nvPr>
        </p:nvSpPr>
        <p:spPr/>
        <p:txBody>
          <a:bodyPr/>
          <a:lstStyle/>
          <a:p>
            <a:fld id="{0A6AA5E8-2A2A-4A68-A2BE-558EFDCA0CFE}" type="slidenum">
              <a:rPr lang="en-ID" smtClean="0">
                <a:latin typeface="Arial" panose="020B0604020202020204" pitchFamily="34" charset="0"/>
                <a:cs typeface="Arial" panose="020B0604020202020204" pitchFamily="34" charset="0"/>
              </a:rPr>
              <a:t>6</a:t>
            </a:fld>
            <a:endParaRPr lang="en-ID">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94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A8F01D03-ED65-A32D-DAF4-E1CF3BB757B7}"/>
              </a:ext>
            </a:extLst>
          </p:cNvPr>
          <p:cNvSpPr/>
          <p:nvPr/>
        </p:nvSpPr>
        <p:spPr>
          <a:xfrm>
            <a:off x="9052123" y="2049781"/>
            <a:ext cx="2735856" cy="4010140"/>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747C6D-50C6-5AB3-0E0A-4E88A01CF464}"/>
              </a:ext>
            </a:extLst>
          </p:cNvPr>
          <p:cNvSpPr>
            <a:spLocks noGrp="1"/>
          </p:cNvSpPr>
          <p:nvPr>
            <p:ph type="title"/>
          </p:nvPr>
        </p:nvSpPr>
        <p:spPr/>
        <p:txBody>
          <a:bodyPr/>
          <a:lstStyle/>
          <a:p>
            <a:pPr algn="ctr"/>
            <a:r>
              <a:rPr lang="en-US">
                <a:solidFill>
                  <a:schemeClr val="accent6"/>
                </a:solidFill>
              </a:rPr>
              <a:t>Components</a:t>
            </a:r>
            <a:endParaRPr lang="en-ID">
              <a:solidFill>
                <a:schemeClr val="accent6"/>
              </a:solidFill>
            </a:endParaRPr>
          </a:p>
        </p:txBody>
      </p:sp>
      <p:sp>
        <p:nvSpPr>
          <p:cNvPr id="6" name="TextBox 5">
            <a:extLst>
              <a:ext uri="{FF2B5EF4-FFF2-40B4-BE49-F238E27FC236}">
                <a16:creationId xmlns:a16="http://schemas.microsoft.com/office/drawing/2014/main" id="{ED780B3C-9C4D-D4F5-5217-7981027C53DF}"/>
              </a:ext>
            </a:extLst>
          </p:cNvPr>
          <p:cNvSpPr txBox="1"/>
          <p:nvPr/>
        </p:nvSpPr>
        <p:spPr>
          <a:xfrm>
            <a:off x="747696" y="3593187"/>
            <a:ext cx="2059237"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a:t>Product</a:t>
            </a:r>
          </a:p>
        </p:txBody>
      </p:sp>
      <p:sp>
        <p:nvSpPr>
          <p:cNvPr id="7" name="TextBox 6">
            <a:extLst>
              <a:ext uri="{FF2B5EF4-FFF2-40B4-BE49-F238E27FC236}">
                <a16:creationId xmlns:a16="http://schemas.microsoft.com/office/drawing/2014/main" id="{21E1E304-1A53-B850-7A1B-B33979BC977B}"/>
              </a:ext>
            </a:extLst>
          </p:cNvPr>
          <p:cNvSpPr txBox="1"/>
          <p:nvPr/>
        </p:nvSpPr>
        <p:spPr>
          <a:xfrm>
            <a:off x="3670839" y="3593187"/>
            <a:ext cx="196008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a:t>Builder</a:t>
            </a:r>
          </a:p>
        </p:txBody>
      </p:sp>
      <p:sp>
        <p:nvSpPr>
          <p:cNvPr id="9" name="TextBox 8">
            <a:extLst>
              <a:ext uri="{FF2B5EF4-FFF2-40B4-BE49-F238E27FC236}">
                <a16:creationId xmlns:a16="http://schemas.microsoft.com/office/drawing/2014/main" id="{42816901-EE05-044C-E45D-01A238E44210}"/>
              </a:ext>
            </a:extLst>
          </p:cNvPr>
          <p:cNvSpPr txBox="1"/>
          <p:nvPr/>
        </p:nvSpPr>
        <p:spPr>
          <a:xfrm>
            <a:off x="6494831" y="3593186"/>
            <a:ext cx="196008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a:t>Director</a:t>
            </a:r>
          </a:p>
        </p:txBody>
      </p:sp>
      <p:cxnSp>
        <p:nvCxnSpPr>
          <p:cNvPr id="4" name="Straight Arrow Connector 3">
            <a:extLst>
              <a:ext uri="{FF2B5EF4-FFF2-40B4-BE49-F238E27FC236}">
                <a16:creationId xmlns:a16="http://schemas.microsoft.com/office/drawing/2014/main" id="{98E72CFF-8DFF-74BF-901D-E37D42699FD3}"/>
              </a:ext>
            </a:extLst>
          </p:cNvPr>
          <p:cNvCxnSpPr>
            <a:stCxn id="6" idx="3"/>
            <a:endCxn id="7" idx="1"/>
          </p:cNvCxnSpPr>
          <p:nvPr/>
        </p:nvCxnSpPr>
        <p:spPr>
          <a:xfrm>
            <a:off x="2806933" y="3824020"/>
            <a:ext cx="863906"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ED410AD-1553-77CE-8BEC-AC509B6123B6}"/>
              </a:ext>
            </a:extLst>
          </p:cNvPr>
          <p:cNvCxnSpPr>
            <a:stCxn id="7" idx="3"/>
            <a:endCxn id="9" idx="1"/>
          </p:cNvCxnSpPr>
          <p:nvPr/>
        </p:nvCxnSpPr>
        <p:spPr>
          <a:xfrm flipV="1">
            <a:off x="5630925" y="3824019"/>
            <a:ext cx="863906" cy="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D7A21F4-D2BE-999C-492C-C242416AF71D}"/>
              </a:ext>
            </a:extLst>
          </p:cNvPr>
          <p:cNvSpPr txBox="1"/>
          <p:nvPr/>
        </p:nvSpPr>
        <p:spPr>
          <a:xfrm>
            <a:off x="9440008" y="4171629"/>
            <a:ext cx="1960086"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a:t>Director</a:t>
            </a:r>
          </a:p>
        </p:txBody>
      </p:sp>
      <p:sp>
        <p:nvSpPr>
          <p:cNvPr id="12" name="TextBox 11">
            <a:extLst>
              <a:ext uri="{FF2B5EF4-FFF2-40B4-BE49-F238E27FC236}">
                <a16:creationId xmlns:a16="http://schemas.microsoft.com/office/drawing/2014/main" id="{0AB0E721-DB10-7715-8525-15C134913D28}"/>
              </a:ext>
            </a:extLst>
          </p:cNvPr>
          <p:cNvSpPr txBox="1"/>
          <p:nvPr/>
        </p:nvSpPr>
        <p:spPr>
          <a:xfrm>
            <a:off x="9643748" y="2236934"/>
            <a:ext cx="1552605" cy="369332"/>
          </a:xfrm>
          <a:prstGeom prst="rect">
            <a:avLst/>
          </a:prstGeom>
          <a:noFill/>
        </p:spPr>
        <p:txBody>
          <a:bodyPr wrap="none" rtlCol="0">
            <a:spAutoFit/>
          </a:bodyPr>
          <a:lstStyle/>
          <a:p>
            <a:pPr algn="ctr"/>
            <a:r>
              <a:rPr lang="en-US"/>
              <a:t>Main Program</a:t>
            </a:r>
            <a:endParaRPr lang="en-ID"/>
          </a:p>
        </p:txBody>
      </p:sp>
      <p:sp>
        <p:nvSpPr>
          <p:cNvPr id="13" name="Slide Number Placeholder 12">
            <a:extLst>
              <a:ext uri="{FF2B5EF4-FFF2-40B4-BE49-F238E27FC236}">
                <a16:creationId xmlns:a16="http://schemas.microsoft.com/office/drawing/2014/main" id="{0F2D4B28-0646-0581-4692-19C3233EF081}"/>
              </a:ext>
            </a:extLst>
          </p:cNvPr>
          <p:cNvSpPr>
            <a:spLocks noGrp="1"/>
          </p:cNvSpPr>
          <p:nvPr>
            <p:ph type="sldNum" sz="quarter" idx="12"/>
          </p:nvPr>
        </p:nvSpPr>
        <p:spPr/>
        <p:txBody>
          <a:bodyPr/>
          <a:lstStyle/>
          <a:p>
            <a:fld id="{0A6AA5E8-2A2A-4A68-A2BE-558EFDCA0CFE}" type="slidenum">
              <a:rPr lang="en-ID" smtClean="0"/>
              <a:t>7</a:t>
            </a:fld>
            <a:endParaRPr lang="en-ID"/>
          </a:p>
        </p:txBody>
      </p:sp>
      <p:sp>
        <p:nvSpPr>
          <p:cNvPr id="14" name="TextBox 13">
            <a:extLst>
              <a:ext uri="{FF2B5EF4-FFF2-40B4-BE49-F238E27FC236}">
                <a16:creationId xmlns:a16="http://schemas.microsoft.com/office/drawing/2014/main" id="{1B961CAD-5512-7A9C-D96E-56E40E87A90D}"/>
              </a:ext>
            </a:extLst>
          </p:cNvPr>
          <p:cNvSpPr txBox="1"/>
          <p:nvPr/>
        </p:nvSpPr>
        <p:spPr>
          <a:xfrm>
            <a:off x="9440008" y="3413535"/>
            <a:ext cx="1960086"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a:t> Builder</a:t>
            </a:r>
          </a:p>
        </p:txBody>
      </p:sp>
      <p:sp>
        <p:nvSpPr>
          <p:cNvPr id="15" name="TextBox 14">
            <a:extLst>
              <a:ext uri="{FF2B5EF4-FFF2-40B4-BE49-F238E27FC236}">
                <a16:creationId xmlns:a16="http://schemas.microsoft.com/office/drawing/2014/main" id="{B0E99CCB-404A-A566-A1D6-55890158F60D}"/>
              </a:ext>
            </a:extLst>
          </p:cNvPr>
          <p:cNvSpPr txBox="1"/>
          <p:nvPr/>
        </p:nvSpPr>
        <p:spPr>
          <a:xfrm>
            <a:off x="3670839" y="4171629"/>
            <a:ext cx="1410964" cy="1477328"/>
          </a:xfrm>
          <a:prstGeom prst="rect">
            <a:avLst/>
          </a:prstGeom>
          <a:noFill/>
        </p:spPr>
        <p:txBody>
          <a:bodyPr wrap="none" rtlCol="0">
            <a:spAutoFit/>
          </a:bodyPr>
          <a:lstStyle/>
          <a:p>
            <a:r>
              <a:rPr lang="en-US"/>
              <a:t>Contains: </a:t>
            </a:r>
          </a:p>
          <a:p>
            <a:r>
              <a:rPr lang="en-US"/>
              <a:t>- Blueprint1</a:t>
            </a:r>
          </a:p>
          <a:p>
            <a:r>
              <a:rPr lang="en-US"/>
              <a:t>- Blueprint2,</a:t>
            </a:r>
          </a:p>
          <a:p>
            <a:r>
              <a:rPr lang="en-US"/>
              <a:t>- Blueprint3,</a:t>
            </a:r>
          </a:p>
          <a:p>
            <a:r>
              <a:rPr lang="en-US"/>
              <a:t>…</a:t>
            </a:r>
            <a:endParaRPr lang="en-ID"/>
          </a:p>
        </p:txBody>
      </p:sp>
      <p:sp>
        <p:nvSpPr>
          <p:cNvPr id="16" name="TextBox 15">
            <a:extLst>
              <a:ext uri="{FF2B5EF4-FFF2-40B4-BE49-F238E27FC236}">
                <a16:creationId xmlns:a16="http://schemas.microsoft.com/office/drawing/2014/main" id="{69D96AAA-8524-43AD-ED7C-1C3048B6D86F}"/>
              </a:ext>
            </a:extLst>
          </p:cNvPr>
          <p:cNvSpPr txBox="1"/>
          <p:nvPr/>
        </p:nvSpPr>
        <p:spPr>
          <a:xfrm>
            <a:off x="6710565" y="4171629"/>
            <a:ext cx="1531638" cy="369332"/>
          </a:xfrm>
          <a:prstGeom prst="rect">
            <a:avLst/>
          </a:prstGeom>
          <a:noFill/>
        </p:spPr>
        <p:txBody>
          <a:bodyPr wrap="none" rtlCol="0">
            <a:spAutoFit/>
          </a:bodyPr>
          <a:lstStyle/>
          <a:p>
            <a:pPr algn="ctr"/>
            <a:r>
              <a:rPr lang="en-US"/>
              <a:t>Manufacturer</a:t>
            </a:r>
            <a:endParaRPr lang="en-ID"/>
          </a:p>
        </p:txBody>
      </p:sp>
      <p:sp>
        <p:nvSpPr>
          <p:cNvPr id="17" name="TextBox 16">
            <a:extLst>
              <a:ext uri="{FF2B5EF4-FFF2-40B4-BE49-F238E27FC236}">
                <a16:creationId xmlns:a16="http://schemas.microsoft.com/office/drawing/2014/main" id="{A56C5C9F-76A0-102B-7691-F063D90A8BAA}"/>
              </a:ext>
            </a:extLst>
          </p:cNvPr>
          <p:cNvSpPr txBox="1"/>
          <p:nvPr/>
        </p:nvSpPr>
        <p:spPr>
          <a:xfrm>
            <a:off x="569313" y="4171629"/>
            <a:ext cx="2479718" cy="369332"/>
          </a:xfrm>
          <a:prstGeom prst="rect">
            <a:avLst/>
          </a:prstGeom>
          <a:noFill/>
        </p:spPr>
        <p:txBody>
          <a:bodyPr wrap="none" rtlCol="0">
            <a:spAutoFit/>
          </a:bodyPr>
          <a:lstStyle/>
          <a:p>
            <a:pPr algn="ctr"/>
            <a:r>
              <a:rPr lang="en-US"/>
              <a:t>Object that will be built</a:t>
            </a:r>
            <a:endParaRPr lang="en-ID"/>
          </a:p>
        </p:txBody>
      </p:sp>
      <p:sp>
        <p:nvSpPr>
          <p:cNvPr id="18" name="TextBox 17">
            <a:extLst>
              <a:ext uri="{FF2B5EF4-FFF2-40B4-BE49-F238E27FC236}">
                <a16:creationId xmlns:a16="http://schemas.microsoft.com/office/drawing/2014/main" id="{46D39A76-79D8-5C2F-106B-25D70906F1EE}"/>
              </a:ext>
            </a:extLst>
          </p:cNvPr>
          <p:cNvSpPr txBox="1"/>
          <p:nvPr/>
        </p:nvSpPr>
        <p:spPr>
          <a:xfrm>
            <a:off x="3681163" y="2721038"/>
            <a:ext cx="1960086" cy="461665"/>
          </a:xfrm>
          <a:prstGeom prst="rect">
            <a:avLst/>
          </a:prstGeom>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a:t>Interface</a:t>
            </a:r>
          </a:p>
        </p:txBody>
      </p:sp>
      <p:cxnSp>
        <p:nvCxnSpPr>
          <p:cNvPr id="20" name="Straight Connector 19">
            <a:extLst>
              <a:ext uri="{FF2B5EF4-FFF2-40B4-BE49-F238E27FC236}">
                <a16:creationId xmlns:a16="http://schemas.microsoft.com/office/drawing/2014/main" id="{33D1E6C1-10E4-9711-2D9A-EAB89FF44FA2}"/>
              </a:ext>
            </a:extLst>
          </p:cNvPr>
          <p:cNvCxnSpPr>
            <a:stCxn id="18" idx="2"/>
            <a:endCxn id="7" idx="0"/>
          </p:cNvCxnSpPr>
          <p:nvPr/>
        </p:nvCxnSpPr>
        <p:spPr>
          <a:xfrm flipH="1">
            <a:off x="4650882" y="3182703"/>
            <a:ext cx="10324" cy="410484"/>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042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A9F0E0D4-9B3E-7D2B-BDDA-801C47990926}"/>
              </a:ext>
            </a:extLst>
          </p:cNvPr>
          <p:cNvSpPr/>
          <p:nvPr/>
        </p:nvSpPr>
        <p:spPr>
          <a:xfrm>
            <a:off x="5651500" y="98479"/>
            <a:ext cx="6426200" cy="6622996"/>
          </a:xfrm>
          <a:prstGeom prst="roundRect">
            <a:avLst>
              <a:gd name="adj" fmla="val 5274"/>
            </a:avLst>
          </a:prstGeom>
          <a:solidFill>
            <a:schemeClr val="bg1">
              <a:lumMod val="8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E8CAB5CC-9134-D832-F611-478E14CD9686}"/>
              </a:ext>
            </a:extLst>
          </p:cNvPr>
          <p:cNvSpPr/>
          <p:nvPr/>
        </p:nvSpPr>
        <p:spPr>
          <a:xfrm>
            <a:off x="114300" y="1690688"/>
            <a:ext cx="5372100" cy="4570412"/>
          </a:xfrm>
          <a:prstGeom prst="roundRect">
            <a:avLst>
              <a:gd name="adj" fmla="val 5274"/>
            </a:avLst>
          </a:prstGeom>
          <a:solidFill>
            <a:schemeClr val="bg1">
              <a:lumMod val="8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sp>
        <p:nvSpPr>
          <p:cNvPr id="2" name="Title 1">
            <a:extLst>
              <a:ext uri="{FF2B5EF4-FFF2-40B4-BE49-F238E27FC236}">
                <a16:creationId xmlns:a16="http://schemas.microsoft.com/office/drawing/2014/main" id="{E6747C6D-50C6-5AB3-0E0A-4E88A01CF464}"/>
              </a:ext>
            </a:extLst>
          </p:cNvPr>
          <p:cNvSpPr>
            <a:spLocks noGrp="1"/>
          </p:cNvSpPr>
          <p:nvPr>
            <p:ph type="title"/>
          </p:nvPr>
        </p:nvSpPr>
        <p:spPr/>
        <p:txBody>
          <a:bodyPr/>
          <a:lstStyle/>
          <a:p>
            <a:r>
              <a:rPr lang="en-US">
                <a:solidFill>
                  <a:schemeClr val="accent6"/>
                </a:solidFill>
              </a:rPr>
              <a:t>Use Case</a:t>
            </a:r>
            <a:endParaRPr lang="en-ID">
              <a:solidFill>
                <a:schemeClr val="accent6"/>
              </a:solidFill>
            </a:endParaRPr>
          </a:p>
        </p:txBody>
      </p:sp>
      <p:sp>
        <p:nvSpPr>
          <p:cNvPr id="13" name="Slide Number Placeholder 12">
            <a:extLst>
              <a:ext uri="{FF2B5EF4-FFF2-40B4-BE49-F238E27FC236}">
                <a16:creationId xmlns:a16="http://schemas.microsoft.com/office/drawing/2014/main" id="{0F2D4B28-0646-0581-4692-19C3233EF081}"/>
              </a:ext>
            </a:extLst>
          </p:cNvPr>
          <p:cNvSpPr>
            <a:spLocks noGrp="1"/>
          </p:cNvSpPr>
          <p:nvPr>
            <p:ph type="sldNum" sz="quarter" idx="12"/>
          </p:nvPr>
        </p:nvSpPr>
        <p:spPr/>
        <p:txBody>
          <a:bodyPr/>
          <a:lstStyle/>
          <a:p>
            <a:fld id="{0A6AA5E8-2A2A-4A68-A2BE-558EFDCA0CFE}" type="slidenum">
              <a:rPr lang="en-ID" smtClean="0"/>
              <a:t>8</a:t>
            </a:fld>
            <a:endParaRPr lang="en-ID"/>
          </a:p>
        </p:txBody>
      </p:sp>
      <p:sp>
        <p:nvSpPr>
          <p:cNvPr id="5" name="TextBox 4">
            <a:extLst>
              <a:ext uri="{FF2B5EF4-FFF2-40B4-BE49-F238E27FC236}">
                <a16:creationId xmlns:a16="http://schemas.microsoft.com/office/drawing/2014/main" id="{1097E994-6395-5FC7-8E76-D95B9591146B}"/>
              </a:ext>
            </a:extLst>
          </p:cNvPr>
          <p:cNvSpPr txBox="1"/>
          <p:nvPr/>
        </p:nvSpPr>
        <p:spPr>
          <a:xfrm>
            <a:off x="279400" y="2721552"/>
            <a:ext cx="5016500" cy="3108543"/>
          </a:xfrm>
          <a:prstGeom prst="rect">
            <a:avLst/>
          </a:prstGeom>
          <a:solidFill>
            <a:schemeClr val="tx1">
              <a:lumMod val="95000"/>
              <a:lumOff val="5000"/>
            </a:schemeClr>
          </a:solidFill>
        </p:spPr>
        <p:txBody>
          <a:bodyPr wrap="square">
            <a:spAutoFit/>
          </a:bodyPr>
          <a:lstStyle/>
          <a:p>
            <a:r>
              <a:rPr lang="en-ID" sz="1400" b="0">
                <a:solidFill>
                  <a:srgbClr val="6A9955"/>
                </a:solidFill>
                <a:effectLst/>
                <a:latin typeface="Consolas" panose="020B0609020204030204" pitchFamily="49" charset="0"/>
              </a:rPr>
              <a:t>// Product class</a:t>
            </a:r>
            <a:endParaRPr lang="en-ID" sz="1400" b="0">
              <a:solidFill>
                <a:srgbClr val="CCCCCC"/>
              </a:solidFill>
              <a:effectLst/>
              <a:latin typeface="Consolas" panose="020B0609020204030204" pitchFamily="49" charset="0"/>
            </a:endParaRPr>
          </a:p>
          <a:p>
            <a:r>
              <a:rPr lang="en-ID" sz="1400" b="0">
                <a:solidFill>
                  <a:srgbClr val="569CD6"/>
                </a:solidFill>
                <a:effectLst/>
                <a:latin typeface="Consolas" panose="020B0609020204030204" pitchFamily="49" charset="0"/>
              </a:rPr>
              <a:t>public</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class</a:t>
            </a:r>
            <a:r>
              <a:rPr lang="en-ID" sz="1400" b="0">
                <a:solidFill>
                  <a:srgbClr val="CCCCCC"/>
                </a:solidFill>
                <a:effectLst/>
                <a:latin typeface="Consolas" panose="020B0609020204030204" pitchFamily="49" charset="0"/>
              </a:rPr>
              <a:t> </a:t>
            </a:r>
            <a:r>
              <a:rPr lang="en-ID" sz="1400" b="0">
                <a:solidFill>
                  <a:srgbClr val="4EC9B0"/>
                </a:solidFill>
                <a:effectLst/>
                <a:latin typeface="Consolas" panose="020B0609020204030204" pitchFamily="49" charset="0"/>
              </a:rPr>
              <a:t>Computer</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public</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string</a:t>
            </a:r>
            <a:r>
              <a:rPr lang="en-ID" sz="1400" b="0">
                <a:solidFill>
                  <a:srgbClr val="CCCCCC"/>
                </a:solidFill>
                <a:effectLst/>
                <a:latin typeface="Consolas" panose="020B0609020204030204" pitchFamily="49" charset="0"/>
              </a:rPr>
              <a:t> </a:t>
            </a:r>
            <a:r>
              <a:rPr lang="en-ID" sz="1400" b="0">
                <a:solidFill>
                  <a:srgbClr val="9CDCFE"/>
                </a:solidFill>
                <a:effectLst/>
                <a:latin typeface="Consolas" panose="020B0609020204030204" pitchFamily="49" charset="0"/>
              </a:rPr>
              <a:t>CPU</a:t>
            </a:r>
            <a:r>
              <a:rPr lang="en-ID" sz="1400" b="0">
                <a:solidFill>
                  <a:srgbClr val="CCCCCC"/>
                </a:solidFill>
                <a:effectLst/>
                <a:latin typeface="Consolas" panose="020B0609020204030204" pitchFamily="49" charset="0"/>
              </a:rPr>
              <a:t> { </a:t>
            </a:r>
            <a:r>
              <a:rPr lang="en-ID" sz="1400" b="0">
                <a:solidFill>
                  <a:srgbClr val="569CD6"/>
                </a:solidFill>
                <a:effectLst/>
                <a:latin typeface="Consolas" panose="020B0609020204030204" pitchFamily="49" charset="0"/>
              </a:rPr>
              <a:t>get</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set</a:t>
            </a:r>
            <a:r>
              <a:rPr lang="en-ID" sz="1400" b="0">
                <a:solidFill>
                  <a:srgbClr val="CCCCCC"/>
                </a:solidFill>
                <a:effectLst/>
                <a:latin typeface="Consolas" panose="020B0609020204030204" pitchFamily="49" charset="0"/>
              </a:rPr>
              <a:t>; }</a:t>
            </a: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public</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string</a:t>
            </a:r>
            <a:r>
              <a:rPr lang="en-ID" sz="1400" b="0">
                <a:solidFill>
                  <a:srgbClr val="CCCCCC"/>
                </a:solidFill>
                <a:effectLst/>
                <a:latin typeface="Consolas" panose="020B0609020204030204" pitchFamily="49" charset="0"/>
              </a:rPr>
              <a:t> </a:t>
            </a:r>
            <a:r>
              <a:rPr lang="en-ID" sz="1400" b="0">
                <a:solidFill>
                  <a:srgbClr val="9CDCFE"/>
                </a:solidFill>
                <a:effectLst/>
                <a:latin typeface="Consolas" panose="020B0609020204030204" pitchFamily="49" charset="0"/>
              </a:rPr>
              <a:t>GPU</a:t>
            </a:r>
            <a:r>
              <a:rPr lang="en-ID" sz="1400" b="0">
                <a:solidFill>
                  <a:srgbClr val="CCCCCC"/>
                </a:solidFill>
                <a:effectLst/>
                <a:latin typeface="Consolas" panose="020B0609020204030204" pitchFamily="49" charset="0"/>
              </a:rPr>
              <a:t> { </a:t>
            </a:r>
            <a:r>
              <a:rPr lang="en-ID" sz="1400" b="0">
                <a:solidFill>
                  <a:srgbClr val="569CD6"/>
                </a:solidFill>
                <a:effectLst/>
                <a:latin typeface="Consolas" panose="020B0609020204030204" pitchFamily="49" charset="0"/>
              </a:rPr>
              <a:t>get</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set</a:t>
            </a:r>
            <a:r>
              <a:rPr lang="en-ID" sz="1400" b="0">
                <a:solidFill>
                  <a:srgbClr val="CCCCCC"/>
                </a:solidFill>
                <a:effectLst/>
                <a:latin typeface="Consolas" panose="020B0609020204030204" pitchFamily="49" charset="0"/>
              </a:rPr>
              <a:t>; }</a:t>
            </a: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public</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string</a:t>
            </a:r>
            <a:r>
              <a:rPr lang="en-ID" sz="1400" b="0">
                <a:solidFill>
                  <a:srgbClr val="CCCCCC"/>
                </a:solidFill>
                <a:effectLst/>
                <a:latin typeface="Consolas" panose="020B0609020204030204" pitchFamily="49" charset="0"/>
              </a:rPr>
              <a:t> </a:t>
            </a:r>
            <a:r>
              <a:rPr lang="en-ID" sz="1400" b="0">
                <a:solidFill>
                  <a:srgbClr val="9CDCFE"/>
                </a:solidFill>
                <a:effectLst/>
                <a:latin typeface="Consolas" panose="020B0609020204030204" pitchFamily="49" charset="0"/>
              </a:rPr>
              <a:t>RAM</a:t>
            </a:r>
            <a:r>
              <a:rPr lang="en-ID" sz="1400" b="0">
                <a:solidFill>
                  <a:srgbClr val="CCCCCC"/>
                </a:solidFill>
                <a:effectLst/>
                <a:latin typeface="Consolas" panose="020B0609020204030204" pitchFamily="49" charset="0"/>
              </a:rPr>
              <a:t> { </a:t>
            </a:r>
            <a:r>
              <a:rPr lang="en-ID" sz="1400" b="0">
                <a:solidFill>
                  <a:srgbClr val="569CD6"/>
                </a:solidFill>
                <a:effectLst/>
                <a:latin typeface="Consolas" panose="020B0609020204030204" pitchFamily="49" charset="0"/>
              </a:rPr>
              <a:t>get</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set</a:t>
            </a:r>
            <a:r>
              <a:rPr lang="en-ID" sz="1400" b="0">
                <a:solidFill>
                  <a:srgbClr val="CCCCCC"/>
                </a:solidFill>
                <a:effectLst/>
                <a:latin typeface="Consolas" panose="020B0609020204030204" pitchFamily="49" charset="0"/>
              </a:rPr>
              <a:t>; }</a:t>
            </a: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public</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string</a:t>
            </a:r>
            <a:r>
              <a:rPr lang="en-ID" sz="1400" b="0">
                <a:solidFill>
                  <a:srgbClr val="CCCCCC"/>
                </a:solidFill>
                <a:effectLst/>
                <a:latin typeface="Consolas" panose="020B0609020204030204" pitchFamily="49" charset="0"/>
              </a:rPr>
              <a:t> </a:t>
            </a:r>
            <a:r>
              <a:rPr lang="en-ID" sz="1400" b="0">
                <a:solidFill>
                  <a:srgbClr val="9CDCFE"/>
                </a:solidFill>
                <a:effectLst/>
                <a:latin typeface="Consolas" panose="020B0609020204030204" pitchFamily="49" charset="0"/>
              </a:rPr>
              <a:t>Storage</a:t>
            </a:r>
            <a:r>
              <a:rPr lang="en-ID" sz="1400" b="0">
                <a:solidFill>
                  <a:srgbClr val="CCCCCC"/>
                </a:solidFill>
                <a:effectLst/>
                <a:latin typeface="Consolas" panose="020B0609020204030204" pitchFamily="49" charset="0"/>
              </a:rPr>
              <a:t> { </a:t>
            </a:r>
            <a:r>
              <a:rPr lang="en-ID" sz="1400" b="0">
                <a:solidFill>
                  <a:srgbClr val="569CD6"/>
                </a:solidFill>
                <a:effectLst/>
                <a:latin typeface="Consolas" panose="020B0609020204030204" pitchFamily="49" charset="0"/>
              </a:rPr>
              <a:t>get</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set</a:t>
            </a:r>
            <a:r>
              <a:rPr lang="en-ID" sz="1400" b="0">
                <a:solidFill>
                  <a:srgbClr val="CCCCCC"/>
                </a:solidFill>
                <a:effectLst/>
                <a:latin typeface="Consolas" panose="020B0609020204030204" pitchFamily="49" charset="0"/>
              </a:rPr>
              <a:t>; }</a:t>
            </a:r>
          </a:p>
          <a:p>
            <a:br>
              <a:rPr lang="en-ID" sz="1400" b="0">
                <a:solidFill>
                  <a:srgbClr val="CCCCCC"/>
                </a:solidFill>
                <a:effectLst/>
                <a:latin typeface="Consolas" panose="020B0609020204030204" pitchFamily="49" charset="0"/>
              </a:rPr>
            </a:b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public</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void</a:t>
            </a:r>
            <a:r>
              <a:rPr lang="en-ID" sz="1400" b="0">
                <a:solidFill>
                  <a:srgbClr val="CCCCCC"/>
                </a:solidFill>
                <a:effectLst/>
                <a:latin typeface="Consolas" panose="020B0609020204030204" pitchFamily="49" charset="0"/>
              </a:rPr>
              <a:t> </a:t>
            </a:r>
            <a:r>
              <a:rPr lang="en-ID" sz="1400" b="0">
                <a:solidFill>
                  <a:srgbClr val="DCDCAA"/>
                </a:solidFill>
                <a:effectLst/>
                <a:latin typeface="Consolas" panose="020B0609020204030204" pitchFamily="49" charset="0"/>
              </a:rPr>
              <a:t>Display</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4EC9B0"/>
                </a:solidFill>
                <a:effectLst/>
                <a:latin typeface="Consolas" panose="020B0609020204030204" pitchFamily="49" charset="0"/>
              </a:rPr>
              <a:t>Console</a:t>
            </a:r>
            <a:r>
              <a:rPr lang="en-ID" sz="1400" b="0">
                <a:solidFill>
                  <a:srgbClr val="D4D4D4"/>
                </a:solidFill>
                <a:effectLst/>
                <a:latin typeface="Consolas" panose="020B0609020204030204" pitchFamily="49" charset="0"/>
              </a:rPr>
              <a:t>.</a:t>
            </a:r>
            <a:r>
              <a:rPr lang="en-ID" sz="1400" b="0">
                <a:solidFill>
                  <a:srgbClr val="DCDCAA"/>
                </a:solidFill>
                <a:effectLst/>
                <a:latin typeface="Consolas" panose="020B0609020204030204" pitchFamily="49" charset="0"/>
              </a:rPr>
              <a:t>WriteLine</a:t>
            </a:r>
            <a:r>
              <a:rPr lang="en-ID" sz="1400" b="0">
                <a:solidFill>
                  <a:srgbClr val="CCCCCC"/>
                </a:solidFill>
                <a:effectLst/>
                <a:latin typeface="Consolas" panose="020B0609020204030204" pitchFamily="49" charset="0"/>
              </a:rPr>
              <a:t>(</a:t>
            </a:r>
            <a:r>
              <a:rPr lang="en-ID" sz="1400" b="0">
                <a:solidFill>
                  <a:srgbClr val="CE9178"/>
                </a:solidFill>
                <a:effectLst/>
                <a:latin typeface="Consolas" panose="020B0609020204030204" pitchFamily="49" charset="0"/>
              </a:rPr>
              <a:t>$"CPU: {</a:t>
            </a:r>
            <a:r>
              <a:rPr lang="en-ID" sz="1400" b="0">
                <a:solidFill>
                  <a:srgbClr val="9CDCFE"/>
                </a:solidFill>
                <a:effectLst/>
                <a:latin typeface="Consolas" panose="020B0609020204030204" pitchFamily="49" charset="0"/>
              </a:rPr>
              <a:t>CPU</a:t>
            </a:r>
            <a:r>
              <a:rPr lang="en-ID" sz="1400" b="0">
                <a:solidFill>
                  <a:srgbClr val="CE9178"/>
                </a:solidFill>
                <a:effectLst/>
                <a:latin typeface="Consolas" panose="020B0609020204030204" pitchFamily="49" charset="0"/>
              </a:rPr>
              <a:t>}"</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4EC9B0"/>
                </a:solidFill>
                <a:effectLst/>
                <a:latin typeface="Consolas" panose="020B0609020204030204" pitchFamily="49" charset="0"/>
              </a:rPr>
              <a:t>Console</a:t>
            </a:r>
            <a:r>
              <a:rPr lang="en-ID" sz="1400" b="0">
                <a:solidFill>
                  <a:srgbClr val="D4D4D4"/>
                </a:solidFill>
                <a:effectLst/>
                <a:latin typeface="Consolas" panose="020B0609020204030204" pitchFamily="49" charset="0"/>
              </a:rPr>
              <a:t>.</a:t>
            </a:r>
            <a:r>
              <a:rPr lang="en-ID" sz="1400" b="0">
                <a:solidFill>
                  <a:srgbClr val="DCDCAA"/>
                </a:solidFill>
                <a:effectLst/>
                <a:latin typeface="Consolas" panose="020B0609020204030204" pitchFamily="49" charset="0"/>
              </a:rPr>
              <a:t>WriteLine</a:t>
            </a:r>
            <a:r>
              <a:rPr lang="en-ID" sz="1400" b="0">
                <a:solidFill>
                  <a:srgbClr val="CCCCCC"/>
                </a:solidFill>
                <a:effectLst/>
                <a:latin typeface="Consolas" panose="020B0609020204030204" pitchFamily="49" charset="0"/>
              </a:rPr>
              <a:t>(</a:t>
            </a:r>
            <a:r>
              <a:rPr lang="en-ID" sz="1400" b="0">
                <a:solidFill>
                  <a:srgbClr val="CE9178"/>
                </a:solidFill>
                <a:effectLst/>
                <a:latin typeface="Consolas" panose="020B0609020204030204" pitchFamily="49" charset="0"/>
              </a:rPr>
              <a:t>$"GPU: {</a:t>
            </a:r>
            <a:r>
              <a:rPr lang="en-ID" sz="1400" b="0">
                <a:solidFill>
                  <a:srgbClr val="9CDCFE"/>
                </a:solidFill>
                <a:effectLst/>
                <a:latin typeface="Consolas" panose="020B0609020204030204" pitchFamily="49" charset="0"/>
              </a:rPr>
              <a:t>GPU</a:t>
            </a:r>
            <a:r>
              <a:rPr lang="en-ID" sz="1400" b="0">
                <a:solidFill>
                  <a:srgbClr val="CE9178"/>
                </a:solidFill>
                <a:effectLst/>
                <a:latin typeface="Consolas" panose="020B0609020204030204" pitchFamily="49" charset="0"/>
              </a:rPr>
              <a:t>}"</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4EC9B0"/>
                </a:solidFill>
                <a:effectLst/>
                <a:latin typeface="Consolas" panose="020B0609020204030204" pitchFamily="49" charset="0"/>
              </a:rPr>
              <a:t>Console</a:t>
            </a:r>
            <a:r>
              <a:rPr lang="en-ID" sz="1400" b="0">
                <a:solidFill>
                  <a:srgbClr val="D4D4D4"/>
                </a:solidFill>
                <a:effectLst/>
                <a:latin typeface="Consolas" panose="020B0609020204030204" pitchFamily="49" charset="0"/>
              </a:rPr>
              <a:t>.</a:t>
            </a:r>
            <a:r>
              <a:rPr lang="en-ID" sz="1400" b="0">
                <a:solidFill>
                  <a:srgbClr val="DCDCAA"/>
                </a:solidFill>
                <a:effectLst/>
                <a:latin typeface="Consolas" panose="020B0609020204030204" pitchFamily="49" charset="0"/>
              </a:rPr>
              <a:t>WriteLine</a:t>
            </a:r>
            <a:r>
              <a:rPr lang="en-ID" sz="1400" b="0">
                <a:solidFill>
                  <a:srgbClr val="CCCCCC"/>
                </a:solidFill>
                <a:effectLst/>
                <a:latin typeface="Consolas" panose="020B0609020204030204" pitchFamily="49" charset="0"/>
              </a:rPr>
              <a:t>(</a:t>
            </a:r>
            <a:r>
              <a:rPr lang="en-ID" sz="1400" b="0">
                <a:solidFill>
                  <a:srgbClr val="CE9178"/>
                </a:solidFill>
                <a:effectLst/>
                <a:latin typeface="Consolas" panose="020B0609020204030204" pitchFamily="49" charset="0"/>
              </a:rPr>
              <a:t>$"RAM: {</a:t>
            </a:r>
            <a:r>
              <a:rPr lang="en-ID" sz="1400" b="0">
                <a:solidFill>
                  <a:srgbClr val="9CDCFE"/>
                </a:solidFill>
                <a:effectLst/>
                <a:latin typeface="Consolas" panose="020B0609020204030204" pitchFamily="49" charset="0"/>
              </a:rPr>
              <a:t>RAM</a:t>
            </a:r>
            <a:r>
              <a:rPr lang="en-ID" sz="1400" b="0">
                <a:solidFill>
                  <a:srgbClr val="CE9178"/>
                </a:solidFill>
                <a:effectLst/>
                <a:latin typeface="Consolas" panose="020B0609020204030204" pitchFamily="49" charset="0"/>
              </a:rPr>
              <a:t>}"</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4EC9B0"/>
                </a:solidFill>
                <a:effectLst/>
                <a:latin typeface="Consolas" panose="020B0609020204030204" pitchFamily="49" charset="0"/>
              </a:rPr>
              <a:t>Console</a:t>
            </a:r>
            <a:r>
              <a:rPr lang="en-ID" sz="1400" b="0">
                <a:solidFill>
                  <a:srgbClr val="D4D4D4"/>
                </a:solidFill>
                <a:effectLst/>
                <a:latin typeface="Consolas" panose="020B0609020204030204" pitchFamily="49" charset="0"/>
              </a:rPr>
              <a:t>.</a:t>
            </a:r>
            <a:r>
              <a:rPr lang="en-ID" sz="1400" b="0">
                <a:solidFill>
                  <a:srgbClr val="DCDCAA"/>
                </a:solidFill>
                <a:effectLst/>
                <a:latin typeface="Consolas" panose="020B0609020204030204" pitchFamily="49" charset="0"/>
              </a:rPr>
              <a:t>WriteLine</a:t>
            </a:r>
            <a:r>
              <a:rPr lang="en-ID" sz="1400" b="0">
                <a:solidFill>
                  <a:srgbClr val="CCCCCC"/>
                </a:solidFill>
                <a:effectLst/>
                <a:latin typeface="Consolas" panose="020B0609020204030204" pitchFamily="49" charset="0"/>
              </a:rPr>
              <a:t>(</a:t>
            </a:r>
            <a:r>
              <a:rPr lang="en-ID" sz="1400" b="0">
                <a:solidFill>
                  <a:srgbClr val="CE9178"/>
                </a:solidFill>
                <a:effectLst/>
                <a:latin typeface="Consolas" panose="020B0609020204030204" pitchFamily="49" charset="0"/>
              </a:rPr>
              <a:t>$"Storage: {</a:t>
            </a:r>
            <a:r>
              <a:rPr lang="en-ID" sz="1400" b="0">
                <a:solidFill>
                  <a:srgbClr val="9CDCFE"/>
                </a:solidFill>
                <a:effectLst/>
                <a:latin typeface="Consolas" panose="020B0609020204030204" pitchFamily="49" charset="0"/>
              </a:rPr>
              <a:t>Storage</a:t>
            </a:r>
            <a:r>
              <a:rPr lang="en-ID" sz="1400" b="0">
                <a:solidFill>
                  <a:srgbClr val="CE9178"/>
                </a:solidFill>
                <a:effectLst/>
                <a:latin typeface="Consolas" panose="020B0609020204030204" pitchFamily="49" charset="0"/>
              </a:rPr>
              <a:t>}"</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p>
          <a:p>
            <a:r>
              <a:rPr lang="en-ID" sz="1400" b="0">
                <a:solidFill>
                  <a:srgbClr val="CCCCCC"/>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53325262-3802-8228-53AE-DE72724A7FD3}"/>
              </a:ext>
            </a:extLst>
          </p:cNvPr>
          <p:cNvSpPr txBox="1"/>
          <p:nvPr/>
        </p:nvSpPr>
        <p:spPr>
          <a:xfrm>
            <a:off x="7061200" y="881476"/>
            <a:ext cx="3606800" cy="1815882"/>
          </a:xfrm>
          <a:prstGeom prst="rect">
            <a:avLst/>
          </a:prstGeom>
          <a:solidFill>
            <a:schemeClr val="tx1">
              <a:lumMod val="95000"/>
              <a:lumOff val="5000"/>
            </a:schemeClr>
          </a:solidFill>
        </p:spPr>
        <p:txBody>
          <a:bodyPr wrap="square">
            <a:spAutoFit/>
          </a:bodyPr>
          <a:lstStyle/>
          <a:p>
            <a:r>
              <a:rPr lang="en-ID" sz="1400" b="0">
                <a:solidFill>
                  <a:srgbClr val="6A9955"/>
                </a:solidFill>
                <a:effectLst/>
                <a:latin typeface="Consolas" panose="020B0609020204030204" pitchFamily="49" charset="0"/>
              </a:rPr>
              <a:t>// Builder interface</a:t>
            </a:r>
            <a:endParaRPr lang="en-ID" sz="1400" b="0">
              <a:solidFill>
                <a:srgbClr val="CCCCCC"/>
              </a:solidFill>
              <a:effectLst/>
              <a:latin typeface="Consolas" panose="020B0609020204030204" pitchFamily="49" charset="0"/>
            </a:endParaRPr>
          </a:p>
          <a:p>
            <a:r>
              <a:rPr lang="en-ID" sz="1400" b="0">
                <a:solidFill>
                  <a:srgbClr val="569CD6"/>
                </a:solidFill>
                <a:effectLst/>
                <a:latin typeface="Consolas" panose="020B0609020204030204" pitchFamily="49" charset="0"/>
              </a:rPr>
              <a:t>public</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interface</a:t>
            </a:r>
            <a:r>
              <a:rPr lang="en-ID" sz="1400" b="0">
                <a:solidFill>
                  <a:srgbClr val="CCCCCC"/>
                </a:solidFill>
                <a:effectLst/>
                <a:latin typeface="Consolas" panose="020B0609020204030204" pitchFamily="49" charset="0"/>
              </a:rPr>
              <a:t> </a:t>
            </a:r>
            <a:r>
              <a:rPr lang="en-ID" sz="1400" b="0">
                <a:solidFill>
                  <a:srgbClr val="4EC9B0"/>
                </a:solidFill>
                <a:effectLst/>
                <a:latin typeface="Consolas" panose="020B0609020204030204" pitchFamily="49" charset="0"/>
              </a:rPr>
              <a:t>IComputerBuilder</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void</a:t>
            </a:r>
            <a:r>
              <a:rPr lang="en-ID" sz="1400" b="0">
                <a:solidFill>
                  <a:srgbClr val="CCCCCC"/>
                </a:solidFill>
                <a:effectLst/>
                <a:latin typeface="Consolas" panose="020B0609020204030204" pitchFamily="49" charset="0"/>
              </a:rPr>
              <a:t> </a:t>
            </a:r>
            <a:r>
              <a:rPr lang="en-ID" sz="1400" b="0">
                <a:solidFill>
                  <a:srgbClr val="DCDCAA"/>
                </a:solidFill>
                <a:effectLst/>
                <a:latin typeface="Consolas" panose="020B0609020204030204" pitchFamily="49" charset="0"/>
              </a:rPr>
              <a:t>BuildCPU</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void</a:t>
            </a:r>
            <a:r>
              <a:rPr lang="en-ID" sz="1400" b="0">
                <a:solidFill>
                  <a:srgbClr val="CCCCCC"/>
                </a:solidFill>
                <a:effectLst/>
                <a:latin typeface="Consolas" panose="020B0609020204030204" pitchFamily="49" charset="0"/>
              </a:rPr>
              <a:t> </a:t>
            </a:r>
            <a:r>
              <a:rPr lang="en-ID" sz="1400" b="0">
                <a:solidFill>
                  <a:srgbClr val="DCDCAA"/>
                </a:solidFill>
                <a:effectLst/>
                <a:latin typeface="Consolas" panose="020B0609020204030204" pitchFamily="49" charset="0"/>
              </a:rPr>
              <a:t>BuildGPU</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void</a:t>
            </a:r>
            <a:r>
              <a:rPr lang="en-ID" sz="1400" b="0">
                <a:solidFill>
                  <a:srgbClr val="CCCCCC"/>
                </a:solidFill>
                <a:effectLst/>
                <a:latin typeface="Consolas" panose="020B0609020204030204" pitchFamily="49" charset="0"/>
              </a:rPr>
              <a:t> </a:t>
            </a:r>
            <a:r>
              <a:rPr lang="en-ID" sz="1400" b="0">
                <a:solidFill>
                  <a:srgbClr val="DCDCAA"/>
                </a:solidFill>
                <a:effectLst/>
                <a:latin typeface="Consolas" panose="020B0609020204030204" pitchFamily="49" charset="0"/>
              </a:rPr>
              <a:t>BuildRAM</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void</a:t>
            </a:r>
            <a:r>
              <a:rPr lang="en-ID" sz="1400" b="0">
                <a:solidFill>
                  <a:srgbClr val="CCCCCC"/>
                </a:solidFill>
                <a:effectLst/>
                <a:latin typeface="Consolas" panose="020B0609020204030204" pitchFamily="49" charset="0"/>
              </a:rPr>
              <a:t> </a:t>
            </a:r>
            <a:r>
              <a:rPr lang="en-ID" sz="1400" b="0">
                <a:solidFill>
                  <a:srgbClr val="DCDCAA"/>
                </a:solidFill>
                <a:effectLst/>
                <a:latin typeface="Consolas" panose="020B0609020204030204" pitchFamily="49" charset="0"/>
              </a:rPr>
              <a:t>BuildStorage</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4EC9B0"/>
                </a:solidFill>
                <a:effectLst/>
                <a:latin typeface="Consolas" panose="020B0609020204030204" pitchFamily="49" charset="0"/>
              </a:rPr>
              <a:t>Computer</a:t>
            </a:r>
            <a:r>
              <a:rPr lang="en-ID" sz="1400" b="0">
                <a:solidFill>
                  <a:srgbClr val="CCCCCC"/>
                </a:solidFill>
                <a:effectLst/>
                <a:latin typeface="Consolas" panose="020B0609020204030204" pitchFamily="49" charset="0"/>
              </a:rPr>
              <a:t> </a:t>
            </a:r>
            <a:r>
              <a:rPr lang="en-ID" sz="1400" b="0">
                <a:solidFill>
                  <a:srgbClr val="DCDCAA"/>
                </a:solidFill>
                <a:effectLst/>
                <a:latin typeface="Consolas" panose="020B0609020204030204" pitchFamily="49" charset="0"/>
              </a:rPr>
              <a:t>GetComputer</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a:t>
            </a:r>
          </a:p>
        </p:txBody>
      </p:sp>
      <p:sp>
        <p:nvSpPr>
          <p:cNvPr id="25" name="TextBox 24">
            <a:extLst>
              <a:ext uri="{FF2B5EF4-FFF2-40B4-BE49-F238E27FC236}">
                <a16:creationId xmlns:a16="http://schemas.microsoft.com/office/drawing/2014/main" id="{03C4B98A-676B-8618-407F-3FAC9D57F1D8}"/>
              </a:ext>
            </a:extLst>
          </p:cNvPr>
          <p:cNvSpPr txBox="1"/>
          <p:nvPr/>
        </p:nvSpPr>
        <p:spPr>
          <a:xfrm>
            <a:off x="5816600" y="2745533"/>
            <a:ext cx="6096000" cy="3600986"/>
          </a:xfrm>
          <a:prstGeom prst="rect">
            <a:avLst/>
          </a:prstGeom>
          <a:solidFill>
            <a:schemeClr val="tx1">
              <a:lumMod val="95000"/>
              <a:lumOff val="5000"/>
            </a:schemeClr>
          </a:solidFill>
        </p:spPr>
        <p:txBody>
          <a:bodyPr wrap="square">
            <a:spAutoFit/>
          </a:bodyPr>
          <a:lstStyle/>
          <a:p>
            <a:r>
              <a:rPr lang="en-ID" sz="1200" b="0">
                <a:solidFill>
                  <a:srgbClr val="6A9955"/>
                </a:solidFill>
                <a:effectLst/>
                <a:latin typeface="Consolas" panose="020B0609020204030204" pitchFamily="49" charset="0"/>
              </a:rPr>
              <a:t>// Concrete builders</a:t>
            </a:r>
            <a:endParaRPr lang="en-ID" sz="1200" b="0">
              <a:solidFill>
                <a:srgbClr val="CCCCCC"/>
              </a:solidFill>
              <a:effectLst/>
              <a:latin typeface="Consolas" panose="020B0609020204030204" pitchFamily="49" charset="0"/>
            </a:endParaRPr>
          </a:p>
          <a:p>
            <a:r>
              <a:rPr lang="en-ID" sz="1200" b="0">
                <a:solidFill>
                  <a:srgbClr val="569CD6"/>
                </a:solidFill>
                <a:effectLst/>
                <a:latin typeface="Consolas" panose="020B0609020204030204" pitchFamily="49" charset="0"/>
              </a:rPr>
              <a:t>public</a:t>
            </a: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class</a:t>
            </a:r>
            <a:r>
              <a:rPr lang="en-ID" sz="1200" b="0">
                <a:solidFill>
                  <a:srgbClr val="CCCCCC"/>
                </a:solidFill>
                <a:effectLst/>
                <a:latin typeface="Consolas" panose="020B0609020204030204" pitchFamily="49" charset="0"/>
              </a:rPr>
              <a:t> </a:t>
            </a:r>
            <a:r>
              <a:rPr lang="en-ID" sz="1200" b="0">
                <a:solidFill>
                  <a:srgbClr val="4EC9B0"/>
                </a:solidFill>
                <a:effectLst/>
                <a:latin typeface="Consolas" panose="020B0609020204030204" pitchFamily="49" charset="0"/>
              </a:rPr>
              <a:t>GamingComputerBuilder</a:t>
            </a:r>
            <a:r>
              <a:rPr lang="en-ID" sz="1200" b="0">
                <a:solidFill>
                  <a:srgbClr val="CCCCCC"/>
                </a:solidFill>
                <a:effectLst/>
                <a:latin typeface="Consolas" panose="020B0609020204030204" pitchFamily="49" charset="0"/>
              </a:rPr>
              <a:t> : </a:t>
            </a:r>
            <a:r>
              <a:rPr lang="en-ID" sz="1200" b="0">
                <a:solidFill>
                  <a:srgbClr val="4EC9B0"/>
                </a:solidFill>
                <a:effectLst/>
                <a:latin typeface="Consolas" panose="020B0609020204030204" pitchFamily="49" charset="0"/>
              </a:rPr>
              <a:t>IComputerBuilder</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private</a:t>
            </a:r>
            <a:r>
              <a:rPr lang="en-ID" sz="1200" b="0">
                <a:solidFill>
                  <a:srgbClr val="CCCCCC"/>
                </a:solidFill>
                <a:effectLst/>
                <a:latin typeface="Consolas" panose="020B0609020204030204" pitchFamily="49" charset="0"/>
              </a:rPr>
              <a:t> </a:t>
            </a:r>
            <a:r>
              <a:rPr lang="en-ID" sz="1200" b="0">
                <a:solidFill>
                  <a:srgbClr val="4EC9B0"/>
                </a:solidFill>
                <a:effectLst/>
                <a:latin typeface="Consolas" panose="020B0609020204030204" pitchFamily="49" charset="0"/>
              </a:rPr>
              <a:t>Computer</a:t>
            </a:r>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_computer</a:t>
            </a:r>
            <a:r>
              <a:rPr lang="en-ID" sz="1200" b="0">
                <a:solidFill>
                  <a:srgbClr val="CCCCCC"/>
                </a:solidFill>
                <a:effectLst/>
                <a:latin typeface="Consolas" panose="020B0609020204030204" pitchFamily="49" charset="0"/>
              </a:rPr>
              <a:t> </a:t>
            </a:r>
            <a:r>
              <a:rPr lang="en-ID" sz="1200" b="0">
                <a:solidFill>
                  <a:srgbClr val="D4D4D4"/>
                </a:solidFill>
                <a:effectLst/>
                <a:latin typeface="Consolas" panose="020B0609020204030204" pitchFamily="49" charset="0"/>
              </a:rPr>
              <a:t>=</a:t>
            </a: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new</a:t>
            </a:r>
            <a:r>
              <a:rPr lang="en-ID" sz="1200" b="0">
                <a:solidFill>
                  <a:srgbClr val="CCCCCC"/>
                </a:solidFill>
                <a:effectLst/>
                <a:latin typeface="Consolas" panose="020B0609020204030204" pitchFamily="49" charset="0"/>
              </a:rPr>
              <a:t> </a:t>
            </a:r>
            <a:r>
              <a:rPr lang="en-ID" sz="1200" b="0">
                <a:solidFill>
                  <a:srgbClr val="4EC9B0"/>
                </a:solidFill>
                <a:effectLst/>
                <a:latin typeface="Consolas" panose="020B0609020204030204" pitchFamily="49" charset="0"/>
              </a:rPr>
              <a:t>Computer</a:t>
            </a:r>
            <a:r>
              <a:rPr lang="en-ID" sz="1200" b="0">
                <a:solidFill>
                  <a:srgbClr val="CCCCCC"/>
                </a:solidFill>
                <a:effectLst/>
                <a:latin typeface="Consolas" panose="020B0609020204030204" pitchFamily="49" charset="0"/>
              </a:rPr>
              <a:t>();</a:t>
            </a:r>
          </a:p>
          <a:p>
            <a:br>
              <a:rPr lang="en-ID" sz="1200" b="0">
                <a:solidFill>
                  <a:srgbClr val="CCCCCC"/>
                </a:solidFill>
                <a:effectLst/>
                <a:latin typeface="Consolas" panose="020B0609020204030204" pitchFamily="49" charset="0"/>
              </a:rPr>
            </a:b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public</a:t>
            </a: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void</a:t>
            </a:r>
            <a:r>
              <a:rPr lang="en-ID" sz="1200" b="0">
                <a:solidFill>
                  <a:srgbClr val="CCCCCC"/>
                </a:solidFill>
                <a:effectLst/>
                <a:latin typeface="Consolas" panose="020B0609020204030204" pitchFamily="49" charset="0"/>
              </a:rPr>
              <a:t> </a:t>
            </a:r>
            <a:r>
              <a:rPr lang="en-ID" sz="1200" b="0">
                <a:solidFill>
                  <a:srgbClr val="DCDCAA"/>
                </a:solidFill>
                <a:effectLst/>
                <a:latin typeface="Consolas" panose="020B0609020204030204" pitchFamily="49" charset="0"/>
              </a:rPr>
              <a:t>BuildCPU</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_computer</a:t>
            </a:r>
            <a:r>
              <a:rPr lang="en-ID" sz="1200" b="0">
                <a:solidFill>
                  <a:srgbClr val="D4D4D4"/>
                </a:solidFill>
                <a:effectLst/>
                <a:latin typeface="Consolas" panose="020B0609020204030204" pitchFamily="49" charset="0"/>
              </a:rPr>
              <a:t>.</a:t>
            </a:r>
            <a:r>
              <a:rPr lang="en-ID" sz="1200" b="0">
                <a:solidFill>
                  <a:srgbClr val="9CDCFE"/>
                </a:solidFill>
                <a:effectLst/>
                <a:latin typeface="Consolas" panose="020B0609020204030204" pitchFamily="49" charset="0"/>
              </a:rPr>
              <a:t>CPU</a:t>
            </a:r>
            <a:r>
              <a:rPr lang="en-ID" sz="1200" b="0">
                <a:solidFill>
                  <a:srgbClr val="CCCCCC"/>
                </a:solidFill>
                <a:effectLst/>
                <a:latin typeface="Consolas" panose="020B0609020204030204" pitchFamily="49" charset="0"/>
              </a:rPr>
              <a:t> </a:t>
            </a:r>
            <a:r>
              <a:rPr lang="en-ID" sz="1200" b="0">
                <a:solidFill>
                  <a:srgbClr val="D4D4D4"/>
                </a:solidFill>
                <a:effectLst/>
                <a:latin typeface="Consolas" panose="020B0609020204030204" pitchFamily="49" charset="0"/>
              </a:rPr>
              <a:t>=</a:t>
            </a:r>
            <a:r>
              <a:rPr lang="en-ID" sz="1200" b="0">
                <a:solidFill>
                  <a:srgbClr val="CCCCCC"/>
                </a:solidFill>
                <a:effectLst/>
                <a:latin typeface="Consolas" panose="020B0609020204030204" pitchFamily="49" charset="0"/>
              </a:rPr>
              <a:t> </a:t>
            </a:r>
            <a:r>
              <a:rPr lang="en-ID" sz="1200" b="0">
                <a:solidFill>
                  <a:srgbClr val="CE9178"/>
                </a:solidFill>
                <a:effectLst/>
                <a:latin typeface="Consolas" panose="020B0609020204030204" pitchFamily="49" charset="0"/>
              </a:rPr>
              <a:t>"Intel Core i9"</a:t>
            </a:r>
            <a:r>
              <a:rPr lang="en-ID" sz="1200" b="0">
                <a:solidFill>
                  <a:srgbClr val="CCCCCC"/>
                </a:solidFill>
                <a:effectLst/>
                <a:latin typeface="Consolas" panose="020B0609020204030204" pitchFamily="49" charset="0"/>
              </a:rPr>
              <a:t>;}</a:t>
            </a:r>
          </a:p>
          <a:p>
            <a:br>
              <a:rPr lang="en-ID" sz="1200" b="0">
                <a:solidFill>
                  <a:srgbClr val="CCCCCC"/>
                </a:solidFill>
                <a:effectLst/>
                <a:latin typeface="Consolas" panose="020B0609020204030204" pitchFamily="49" charset="0"/>
              </a:rPr>
            </a:b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public</a:t>
            </a: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void</a:t>
            </a:r>
            <a:r>
              <a:rPr lang="en-ID" sz="1200" b="0">
                <a:solidFill>
                  <a:srgbClr val="CCCCCC"/>
                </a:solidFill>
                <a:effectLst/>
                <a:latin typeface="Consolas" panose="020B0609020204030204" pitchFamily="49" charset="0"/>
              </a:rPr>
              <a:t> </a:t>
            </a:r>
            <a:r>
              <a:rPr lang="en-ID" sz="1200" b="0">
                <a:solidFill>
                  <a:srgbClr val="DCDCAA"/>
                </a:solidFill>
                <a:effectLst/>
                <a:latin typeface="Consolas" panose="020B0609020204030204" pitchFamily="49" charset="0"/>
              </a:rPr>
              <a:t>BuildGPU</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_computer</a:t>
            </a:r>
            <a:r>
              <a:rPr lang="en-ID" sz="1200" b="0">
                <a:solidFill>
                  <a:srgbClr val="D4D4D4"/>
                </a:solidFill>
                <a:effectLst/>
                <a:latin typeface="Consolas" panose="020B0609020204030204" pitchFamily="49" charset="0"/>
              </a:rPr>
              <a:t>.</a:t>
            </a:r>
            <a:r>
              <a:rPr lang="en-ID" sz="1200" b="0">
                <a:solidFill>
                  <a:srgbClr val="9CDCFE"/>
                </a:solidFill>
                <a:effectLst/>
                <a:latin typeface="Consolas" panose="020B0609020204030204" pitchFamily="49" charset="0"/>
              </a:rPr>
              <a:t>GPU</a:t>
            </a:r>
            <a:r>
              <a:rPr lang="en-ID" sz="1200" b="0">
                <a:solidFill>
                  <a:srgbClr val="CCCCCC"/>
                </a:solidFill>
                <a:effectLst/>
                <a:latin typeface="Consolas" panose="020B0609020204030204" pitchFamily="49" charset="0"/>
              </a:rPr>
              <a:t> </a:t>
            </a:r>
            <a:r>
              <a:rPr lang="en-ID" sz="1200" b="0">
                <a:solidFill>
                  <a:srgbClr val="D4D4D4"/>
                </a:solidFill>
                <a:effectLst/>
                <a:latin typeface="Consolas" panose="020B0609020204030204" pitchFamily="49" charset="0"/>
              </a:rPr>
              <a:t>=</a:t>
            </a:r>
            <a:r>
              <a:rPr lang="en-ID" sz="1200" b="0">
                <a:solidFill>
                  <a:srgbClr val="CCCCCC"/>
                </a:solidFill>
                <a:effectLst/>
                <a:latin typeface="Consolas" panose="020B0609020204030204" pitchFamily="49" charset="0"/>
              </a:rPr>
              <a:t> </a:t>
            </a:r>
            <a:r>
              <a:rPr lang="en-ID" sz="1200" b="0">
                <a:solidFill>
                  <a:srgbClr val="CE9178"/>
                </a:solidFill>
                <a:effectLst/>
                <a:latin typeface="Consolas" panose="020B0609020204030204" pitchFamily="49" charset="0"/>
              </a:rPr>
              <a:t>"NVIDIA GeForce RTX 3080"</a:t>
            </a:r>
            <a:r>
              <a:rPr lang="en-ID" sz="1200" b="0">
                <a:solidFill>
                  <a:srgbClr val="CCCCCC"/>
                </a:solidFill>
                <a:effectLst/>
                <a:latin typeface="Consolas" panose="020B0609020204030204" pitchFamily="49" charset="0"/>
              </a:rPr>
              <a:t>;}</a:t>
            </a:r>
          </a:p>
          <a:p>
            <a:br>
              <a:rPr lang="en-ID" sz="1200" b="0">
                <a:solidFill>
                  <a:srgbClr val="CCCCCC"/>
                </a:solidFill>
                <a:effectLst/>
                <a:latin typeface="Consolas" panose="020B0609020204030204" pitchFamily="49" charset="0"/>
              </a:rPr>
            </a:b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public</a:t>
            </a: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void</a:t>
            </a:r>
            <a:r>
              <a:rPr lang="en-ID" sz="1200" b="0">
                <a:solidFill>
                  <a:srgbClr val="CCCCCC"/>
                </a:solidFill>
                <a:effectLst/>
                <a:latin typeface="Consolas" panose="020B0609020204030204" pitchFamily="49" charset="0"/>
              </a:rPr>
              <a:t> </a:t>
            </a:r>
            <a:r>
              <a:rPr lang="en-ID" sz="1200" b="0">
                <a:solidFill>
                  <a:srgbClr val="DCDCAA"/>
                </a:solidFill>
                <a:effectLst/>
                <a:latin typeface="Consolas" panose="020B0609020204030204" pitchFamily="49" charset="0"/>
              </a:rPr>
              <a:t>BuildRAM</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_computer</a:t>
            </a:r>
            <a:r>
              <a:rPr lang="en-ID" sz="1200" b="0">
                <a:solidFill>
                  <a:srgbClr val="D4D4D4"/>
                </a:solidFill>
                <a:effectLst/>
                <a:latin typeface="Consolas" panose="020B0609020204030204" pitchFamily="49" charset="0"/>
              </a:rPr>
              <a:t>.</a:t>
            </a:r>
            <a:r>
              <a:rPr lang="en-ID" sz="1200" b="0">
                <a:solidFill>
                  <a:srgbClr val="9CDCFE"/>
                </a:solidFill>
                <a:effectLst/>
                <a:latin typeface="Consolas" panose="020B0609020204030204" pitchFamily="49" charset="0"/>
              </a:rPr>
              <a:t>RAM</a:t>
            </a:r>
            <a:r>
              <a:rPr lang="en-ID" sz="1200" b="0">
                <a:solidFill>
                  <a:srgbClr val="CCCCCC"/>
                </a:solidFill>
                <a:effectLst/>
                <a:latin typeface="Consolas" panose="020B0609020204030204" pitchFamily="49" charset="0"/>
              </a:rPr>
              <a:t> </a:t>
            </a:r>
            <a:r>
              <a:rPr lang="en-ID" sz="1200" b="0">
                <a:solidFill>
                  <a:srgbClr val="D4D4D4"/>
                </a:solidFill>
                <a:effectLst/>
                <a:latin typeface="Consolas" panose="020B0609020204030204" pitchFamily="49" charset="0"/>
              </a:rPr>
              <a:t>=</a:t>
            </a:r>
            <a:r>
              <a:rPr lang="en-ID" sz="1200" b="0">
                <a:solidFill>
                  <a:srgbClr val="CCCCCC"/>
                </a:solidFill>
                <a:effectLst/>
                <a:latin typeface="Consolas" panose="020B0609020204030204" pitchFamily="49" charset="0"/>
              </a:rPr>
              <a:t> </a:t>
            </a:r>
            <a:r>
              <a:rPr lang="en-ID" sz="1200" b="0">
                <a:solidFill>
                  <a:srgbClr val="CE9178"/>
                </a:solidFill>
                <a:effectLst/>
                <a:latin typeface="Consolas" panose="020B0609020204030204" pitchFamily="49" charset="0"/>
              </a:rPr>
              <a:t>"32GB DDR4"</a:t>
            </a:r>
            <a:r>
              <a:rPr lang="en-ID" sz="1200" b="0">
                <a:solidFill>
                  <a:srgbClr val="CCCCCC"/>
                </a:solidFill>
                <a:effectLst/>
                <a:latin typeface="Consolas" panose="020B0609020204030204" pitchFamily="49" charset="0"/>
              </a:rPr>
              <a:t>;}</a:t>
            </a:r>
          </a:p>
          <a:p>
            <a:br>
              <a:rPr lang="en-ID" sz="1200" b="0">
                <a:solidFill>
                  <a:srgbClr val="CCCCCC"/>
                </a:solidFill>
                <a:effectLst/>
                <a:latin typeface="Consolas" panose="020B0609020204030204" pitchFamily="49" charset="0"/>
              </a:rPr>
            </a:b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public</a:t>
            </a: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void</a:t>
            </a:r>
            <a:r>
              <a:rPr lang="en-ID" sz="1200" b="0">
                <a:solidFill>
                  <a:srgbClr val="CCCCCC"/>
                </a:solidFill>
                <a:effectLst/>
                <a:latin typeface="Consolas" panose="020B0609020204030204" pitchFamily="49" charset="0"/>
              </a:rPr>
              <a:t> </a:t>
            </a:r>
            <a:r>
              <a:rPr lang="en-ID" sz="1200" b="0">
                <a:solidFill>
                  <a:srgbClr val="DCDCAA"/>
                </a:solidFill>
                <a:effectLst/>
                <a:latin typeface="Consolas" panose="020B0609020204030204" pitchFamily="49" charset="0"/>
              </a:rPr>
              <a:t>BuildStorage</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_computer</a:t>
            </a:r>
            <a:r>
              <a:rPr lang="en-ID" sz="1200" b="0">
                <a:solidFill>
                  <a:srgbClr val="D4D4D4"/>
                </a:solidFill>
                <a:effectLst/>
                <a:latin typeface="Consolas" panose="020B0609020204030204" pitchFamily="49" charset="0"/>
              </a:rPr>
              <a:t>.</a:t>
            </a:r>
            <a:r>
              <a:rPr lang="en-ID" sz="1200" b="0">
                <a:solidFill>
                  <a:srgbClr val="9CDCFE"/>
                </a:solidFill>
                <a:effectLst/>
                <a:latin typeface="Consolas" panose="020B0609020204030204" pitchFamily="49" charset="0"/>
              </a:rPr>
              <a:t>Storage</a:t>
            </a:r>
            <a:r>
              <a:rPr lang="en-ID" sz="1200" b="0">
                <a:solidFill>
                  <a:srgbClr val="CCCCCC"/>
                </a:solidFill>
                <a:effectLst/>
                <a:latin typeface="Consolas" panose="020B0609020204030204" pitchFamily="49" charset="0"/>
              </a:rPr>
              <a:t> </a:t>
            </a:r>
            <a:r>
              <a:rPr lang="en-ID" sz="1200" b="0">
                <a:solidFill>
                  <a:srgbClr val="D4D4D4"/>
                </a:solidFill>
                <a:effectLst/>
                <a:latin typeface="Consolas" panose="020B0609020204030204" pitchFamily="49" charset="0"/>
              </a:rPr>
              <a:t>=</a:t>
            </a:r>
            <a:r>
              <a:rPr lang="en-ID" sz="1200" b="0">
                <a:solidFill>
                  <a:srgbClr val="CCCCCC"/>
                </a:solidFill>
                <a:effectLst/>
                <a:latin typeface="Consolas" panose="020B0609020204030204" pitchFamily="49" charset="0"/>
              </a:rPr>
              <a:t> </a:t>
            </a:r>
            <a:r>
              <a:rPr lang="en-ID" sz="1200" b="0">
                <a:solidFill>
                  <a:srgbClr val="CE9178"/>
                </a:solidFill>
                <a:effectLst/>
                <a:latin typeface="Consolas" panose="020B0609020204030204" pitchFamily="49" charset="0"/>
              </a:rPr>
              <a:t>"1TB NVMe SSD"</a:t>
            </a:r>
            <a:r>
              <a:rPr lang="en-ID" sz="1200" b="0">
                <a:solidFill>
                  <a:srgbClr val="CCCCCC"/>
                </a:solidFill>
                <a:effectLst/>
                <a:latin typeface="Consolas" panose="020B0609020204030204" pitchFamily="49" charset="0"/>
              </a:rPr>
              <a:t>;}</a:t>
            </a:r>
          </a:p>
          <a:p>
            <a:br>
              <a:rPr lang="en-ID" sz="1200" b="0">
                <a:solidFill>
                  <a:srgbClr val="CCCCCC"/>
                </a:solidFill>
                <a:effectLst/>
                <a:latin typeface="Consolas" panose="020B0609020204030204" pitchFamily="49" charset="0"/>
              </a:rPr>
            </a:b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public</a:t>
            </a:r>
            <a:r>
              <a:rPr lang="en-ID" sz="1200" b="0">
                <a:solidFill>
                  <a:srgbClr val="CCCCCC"/>
                </a:solidFill>
                <a:effectLst/>
                <a:latin typeface="Consolas" panose="020B0609020204030204" pitchFamily="49" charset="0"/>
              </a:rPr>
              <a:t> </a:t>
            </a:r>
            <a:r>
              <a:rPr lang="en-ID" sz="1200" b="0">
                <a:solidFill>
                  <a:srgbClr val="4EC9B0"/>
                </a:solidFill>
                <a:effectLst/>
                <a:latin typeface="Consolas" panose="020B0609020204030204" pitchFamily="49" charset="0"/>
              </a:rPr>
              <a:t>Computer</a:t>
            </a:r>
            <a:r>
              <a:rPr lang="en-ID" sz="1200" b="0">
                <a:solidFill>
                  <a:srgbClr val="CCCCCC"/>
                </a:solidFill>
                <a:effectLst/>
                <a:latin typeface="Consolas" panose="020B0609020204030204" pitchFamily="49" charset="0"/>
              </a:rPr>
              <a:t> </a:t>
            </a:r>
            <a:r>
              <a:rPr lang="en-ID" sz="1200" b="0">
                <a:solidFill>
                  <a:srgbClr val="DCDCAA"/>
                </a:solidFill>
                <a:effectLst/>
                <a:latin typeface="Consolas" panose="020B0609020204030204" pitchFamily="49" charset="0"/>
              </a:rPr>
              <a:t>GetComputer</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C586C0"/>
                </a:solidFill>
                <a:effectLst/>
                <a:latin typeface="Consolas" panose="020B0609020204030204" pitchFamily="49" charset="0"/>
              </a:rPr>
              <a:t>return</a:t>
            </a:r>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_computer</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a:t>
            </a:r>
          </a:p>
        </p:txBody>
      </p:sp>
      <p:sp>
        <p:nvSpPr>
          <p:cNvPr id="26" name="TextBox 25">
            <a:extLst>
              <a:ext uri="{FF2B5EF4-FFF2-40B4-BE49-F238E27FC236}">
                <a16:creationId xmlns:a16="http://schemas.microsoft.com/office/drawing/2014/main" id="{8B2076D3-23C7-AD4B-64F1-CA5E7EC9D793}"/>
              </a:ext>
            </a:extLst>
          </p:cNvPr>
          <p:cNvSpPr txBox="1"/>
          <p:nvPr/>
        </p:nvSpPr>
        <p:spPr>
          <a:xfrm>
            <a:off x="1758031" y="1988552"/>
            <a:ext cx="2059237"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a:t>Product</a:t>
            </a:r>
          </a:p>
        </p:txBody>
      </p:sp>
      <p:sp>
        <p:nvSpPr>
          <p:cNvPr id="27" name="TextBox 26">
            <a:extLst>
              <a:ext uri="{FF2B5EF4-FFF2-40B4-BE49-F238E27FC236}">
                <a16:creationId xmlns:a16="http://schemas.microsoft.com/office/drawing/2014/main" id="{08308B2F-0282-D80F-2429-F953AEB697A3}"/>
              </a:ext>
            </a:extLst>
          </p:cNvPr>
          <p:cNvSpPr txBox="1"/>
          <p:nvPr/>
        </p:nvSpPr>
        <p:spPr>
          <a:xfrm>
            <a:off x="7884557" y="275687"/>
            <a:ext cx="196008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a:t>Builder</a:t>
            </a:r>
          </a:p>
        </p:txBody>
      </p:sp>
    </p:spTree>
    <p:extLst>
      <p:ext uri="{BB962C8B-B14F-4D97-AF65-F5344CB8AC3E}">
        <p14:creationId xmlns:p14="http://schemas.microsoft.com/office/powerpoint/2010/main" val="323953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9F07F54-42DB-2381-5334-4E07F17A0C28}"/>
              </a:ext>
            </a:extLst>
          </p:cNvPr>
          <p:cNvSpPr/>
          <p:nvPr/>
        </p:nvSpPr>
        <p:spPr>
          <a:xfrm>
            <a:off x="520700" y="100042"/>
            <a:ext cx="5930900" cy="3528681"/>
          </a:xfrm>
          <a:prstGeom prst="roundRect">
            <a:avLst>
              <a:gd name="adj" fmla="val 5274"/>
            </a:avLst>
          </a:prstGeom>
          <a:solidFill>
            <a:schemeClr val="bg1">
              <a:lumMod val="8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sp>
        <p:nvSpPr>
          <p:cNvPr id="2" name="Title 1">
            <a:extLst>
              <a:ext uri="{FF2B5EF4-FFF2-40B4-BE49-F238E27FC236}">
                <a16:creationId xmlns:a16="http://schemas.microsoft.com/office/drawing/2014/main" id="{E6747C6D-50C6-5AB3-0E0A-4E88A01CF464}"/>
              </a:ext>
            </a:extLst>
          </p:cNvPr>
          <p:cNvSpPr>
            <a:spLocks noGrp="1"/>
          </p:cNvSpPr>
          <p:nvPr>
            <p:ph type="title"/>
          </p:nvPr>
        </p:nvSpPr>
        <p:spPr/>
        <p:txBody>
          <a:bodyPr/>
          <a:lstStyle/>
          <a:p>
            <a:pPr algn="r"/>
            <a:r>
              <a:rPr lang="en-US">
                <a:solidFill>
                  <a:schemeClr val="accent6"/>
                </a:solidFill>
              </a:rPr>
              <a:t>Use Case</a:t>
            </a:r>
            <a:endParaRPr lang="en-ID">
              <a:solidFill>
                <a:schemeClr val="accent6"/>
              </a:solidFill>
            </a:endParaRPr>
          </a:p>
        </p:txBody>
      </p:sp>
      <p:sp>
        <p:nvSpPr>
          <p:cNvPr id="13" name="Slide Number Placeholder 12">
            <a:extLst>
              <a:ext uri="{FF2B5EF4-FFF2-40B4-BE49-F238E27FC236}">
                <a16:creationId xmlns:a16="http://schemas.microsoft.com/office/drawing/2014/main" id="{0F2D4B28-0646-0581-4692-19C3233EF081}"/>
              </a:ext>
            </a:extLst>
          </p:cNvPr>
          <p:cNvSpPr>
            <a:spLocks noGrp="1"/>
          </p:cNvSpPr>
          <p:nvPr>
            <p:ph type="sldNum" sz="quarter" idx="12"/>
          </p:nvPr>
        </p:nvSpPr>
        <p:spPr/>
        <p:txBody>
          <a:bodyPr/>
          <a:lstStyle/>
          <a:p>
            <a:fld id="{0A6AA5E8-2A2A-4A68-A2BE-558EFDCA0CFE}" type="slidenum">
              <a:rPr lang="en-ID" smtClean="0"/>
              <a:t>9</a:t>
            </a:fld>
            <a:endParaRPr lang="en-ID"/>
          </a:p>
        </p:txBody>
      </p:sp>
      <p:sp>
        <p:nvSpPr>
          <p:cNvPr id="23" name="TextBox 22">
            <a:extLst>
              <a:ext uri="{FF2B5EF4-FFF2-40B4-BE49-F238E27FC236}">
                <a16:creationId xmlns:a16="http://schemas.microsoft.com/office/drawing/2014/main" id="{1C2EC139-9C0E-02A5-5982-8389DFFB9673}"/>
              </a:ext>
            </a:extLst>
          </p:cNvPr>
          <p:cNvSpPr txBox="1"/>
          <p:nvPr/>
        </p:nvSpPr>
        <p:spPr>
          <a:xfrm>
            <a:off x="711199" y="858256"/>
            <a:ext cx="5530848" cy="2492990"/>
          </a:xfrm>
          <a:prstGeom prst="rect">
            <a:avLst/>
          </a:prstGeom>
          <a:solidFill>
            <a:schemeClr val="tx1">
              <a:lumMod val="95000"/>
              <a:lumOff val="5000"/>
            </a:schemeClr>
          </a:solidFill>
        </p:spPr>
        <p:txBody>
          <a:bodyPr wrap="square">
            <a:spAutoFit/>
          </a:bodyPr>
          <a:lstStyle/>
          <a:p>
            <a:r>
              <a:rPr lang="en-ID" sz="1200" b="0">
                <a:solidFill>
                  <a:srgbClr val="6A9955"/>
                </a:solidFill>
                <a:effectLst/>
                <a:latin typeface="Consolas" panose="020B0609020204030204" pitchFamily="49" charset="0"/>
              </a:rPr>
              <a:t>// Director class</a:t>
            </a:r>
            <a:endParaRPr lang="en-ID" sz="1200" b="0">
              <a:solidFill>
                <a:srgbClr val="CCCCCC"/>
              </a:solidFill>
              <a:effectLst/>
              <a:latin typeface="Consolas" panose="020B0609020204030204" pitchFamily="49" charset="0"/>
            </a:endParaRPr>
          </a:p>
          <a:p>
            <a:r>
              <a:rPr lang="en-ID" sz="1200" b="0">
                <a:solidFill>
                  <a:srgbClr val="569CD6"/>
                </a:solidFill>
                <a:effectLst/>
                <a:latin typeface="Consolas" panose="020B0609020204030204" pitchFamily="49" charset="0"/>
              </a:rPr>
              <a:t>public</a:t>
            </a: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class</a:t>
            </a:r>
            <a:r>
              <a:rPr lang="en-ID" sz="1200" b="0">
                <a:solidFill>
                  <a:srgbClr val="CCCCCC"/>
                </a:solidFill>
                <a:effectLst/>
                <a:latin typeface="Consolas" panose="020B0609020204030204" pitchFamily="49" charset="0"/>
              </a:rPr>
              <a:t> </a:t>
            </a:r>
            <a:r>
              <a:rPr lang="en-ID" sz="1200" b="0">
                <a:solidFill>
                  <a:srgbClr val="4EC9B0"/>
                </a:solidFill>
                <a:effectLst/>
                <a:latin typeface="Consolas" panose="020B0609020204030204" pitchFamily="49" charset="0"/>
              </a:rPr>
              <a:t>ComputerManufacturer</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private</a:t>
            </a: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readonly</a:t>
            </a:r>
            <a:r>
              <a:rPr lang="en-ID" sz="1200" b="0">
                <a:solidFill>
                  <a:srgbClr val="CCCCCC"/>
                </a:solidFill>
                <a:effectLst/>
                <a:latin typeface="Consolas" panose="020B0609020204030204" pitchFamily="49" charset="0"/>
              </a:rPr>
              <a:t> </a:t>
            </a:r>
            <a:r>
              <a:rPr lang="en-ID" sz="1200" b="0">
                <a:solidFill>
                  <a:srgbClr val="4EC9B0"/>
                </a:solidFill>
                <a:effectLst/>
                <a:latin typeface="Consolas" panose="020B0609020204030204" pitchFamily="49" charset="0"/>
              </a:rPr>
              <a:t>IComputerBuilder</a:t>
            </a:r>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_builder</a:t>
            </a:r>
            <a:r>
              <a:rPr lang="en-ID" sz="1200" b="0">
                <a:solidFill>
                  <a:srgbClr val="CCCCCC"/>
                </a:solidFill>
                <a:effectLst/>
                <a:latin typeface="Consolas" panose="020B0609020204030204" pitchFamily="49" charset="0"/>
              </a:rPr>
              <a:t>;</a:t>
            </a:r>
          </a:p>
          <a:p>
            <a:br>
              <a:rPr lang="en-ID" sz="1200" b="0">
                <a:solidFill>
                  <a:srgbClr val="CCCCCC"/>
                </a:solidFill>
                <a:effectLst/>
                <a:latin typeface="Consolas" panose="020B0609020204030204" pitchFamily="49" charset="0"/>
              </a:rPr>
            </a:b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public</a:t>
            </a:r>
            <a:r>
              <a:rPr lang="en-ID" sz="1200" b="0">
                <a:solidFill>
                  <a:srgbClr val="CCCCCC"/>
                </a:solidFill>
                <a:effectLst/>
                <a:latin typeface="Consolas" panose="020B0609020204030204" pitchFamily="49" charset="0"/>
              </a:rPr>
              <a:t> </a:t>
            </a:r>
            <a:r>
              <a:rPr lang="en-ID" sz="1200" b="0">
                <a:solidFill>
                  <a:srgbClr val="4EC9B0"/>
                </a:solidFill>
                <a:effectLst/>
                <a:latin typeface="Consolas" panose="020B0609020204030204" pitchFamily="49" charset="0"/>
              </a:rPr>
              <a:t>ComputerManufacturer</a:t>
            </a:r>
            <a:r>
              <a:rPr lang="en-ID" sz="1200" b="0">
                <a:solidFill>
                  <a:srgbClr val="CCCCCC"/>
                </a:solidFill>
                <a:effectLst/>
                <a:latin typeface="Consolas" panose="020B0609020204030204" pitchFamily="49" charset="0"/>
              </a:rPr>
              <a:t>(</a:t>
            </a:r>
            <a:r>
              <a:rPr lang="en-ID" sz="1200" b="0">
                <a:solidFill>
                  <a:srgbClr val="4EC9B0"/>
                </a:solidFill>
                <a:effectLst/>
                <a:latin typeface="Consolas" panose="020B0609020204030204" pitchFamily="49" charset="0"/>
              </a:rPr>
              <a:t>IComputerBuilder</a:t>
            </a:r>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builder</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_builder</a:t>
            </a:r>
            <a:r>
              <a:rPr lang="en-ID" sz="1200" b="0">
                <a:solidFill>
                  <a:srgbClr val="CCCCCC"/>
                </a:solidFill>
                <a:effectLst/>
                <a:latin typeface="Consolas" panose="020B0609020204030204" pitchFamily="49" charset="0"/>
              </a:rPr>
              <a:t> </a:t>
            </a:r>
            <a:r>
              <a:rPr lang="en-ID" sz="1200" b="0">
                <a:solidFill>
                  <a:srgbClr val="D4D4D4"/>
                </a:solidFill>
                <a:effectLst/>
                <a:latin typeface="Consolas" panose="020B0609020204030204" pitchFamily="49" charset="0"/>
              </a:rPr>
              <a:t>=</a:t>
            </a:r>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builder</a:t>
            </a:r>
            <a:r>
              <a:rPr lang="en-ID" sz="1200" b="0">
                <a:solidFill>
                  <a:srgbClr val="CCCCCC"/>
                </a:solidFill>
                <a:effectLst/>
                <a:latin typeface="Consolas" panose="020B0609020204030204" pitchFamily="49" charset="0"/>
              </a:rPr>
              <a:t>;}</a:t>
            </a:r>
          </a:p>
          <a:p>
            <a:br>
              <a:rPr lang="en-ID" sz="1200" b="0">
                <a:solidFill>
                  <a:srgbClr val="CCCCCC"/>
                </a:solidFill>
                <a:effectLst/>
                <a:latin typeface="Consolas" panose="020B0609020204030204" pitchFamily="49" charset="0"/>
              </a:rPr>
            </a:b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public</a:t>
            </a:r>
            <a:r>
              <a:rPr lang="en-ID" sz="1200" b="0">
                <a:solidFill>
                  <a:srgbClr val="CCCCCC"/>
                </a:solidFill>
                <a:effectLst/>
                <a:latin typeface="Consolas" panose="020B0609020204030204" pitchFamily="49" charset="0"/>
              </a:rPr>
              <a:t> </a:t>
            </a:r>
            <a:r>
              <a:rPr lang="en-ID" sz="1200" b="0">
                <a:solidFill>
                  <a:srgbClr val="569CD6"/>
                </a:solidFill>
                <a:effectLst/>
                <a:latin typeface="Consolas" panose="020B0609020204030204" pitchFamily="49" charset="0"/>
              </a:rPr>
              <a:t>void</a:t>
            </a:r>
            <a:r>
              <a:rPr lang="en-ID" sz="1200" b="0">
                <a:solidFill>
                  <a:srgbClr val="CCCCCC"/>
                </a:solidFill>
                <a:effectLst/>
                <a:latin typeface="Consolas" panose="020B0609020204030204" pitchFamily="49" charset="0"/>
              </a:rPr>
              <a:t> </a:t>
            </a:r>
            <a:r>
              <a:rPr lang="en-ID" sz="1200" b="0">
                <a:solidFill>
                  <a:srgbClr val="DCDCAA"/>
                </a:solidFill>
                <a:effectLst/>
                <a:latin typeface="Consolas" panose="020B0609020204030204" pitchFamily="49" charset="0"/>
              </a:rPr>
              <a:t>AssembleComputer</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_builder</a:t>
            </a:r>
            <a:r>
              <a:rPr lang="en-ID" sz="1200" b="0">
                <a:solidFill>
                  <a:srgbClr val="D4D4D4"/>
                </a:solidFill>
                <a:effectLst/>
                <a:latin typeface="Consolas" panose="020B0609020204030204" pitchFamily="49" charset="0"/>
              </a:rPr>
              <a:t>.</a:t>
            </a:r>
            <a:r>
              <a:rPr lang="en-ID" sz="1200" b="0">
                <a:solidFill>
                  <a:srgbClr val="DCDCAA"/>
                </a:solidFill>
                <a:effectLst/>
                <a:latin typeface="Consolas" panose="020B0609020204030204" pitchFamily="49" charset="0"/>
              </a:rPr>
              <a:t>BuildCPU</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_builder</a:t>
            </a:r>
            <a:r>
              <a:rPr lang="en-ID" sz="1200" b="0">
                <a:solidFill>
                  <a:srgbClr val="D4D4D4"/>
                </a:solidFill>
                <a:effectLst/>
                <a:latin typeface="Consolas" panose="020B0609020204030204" pitchFamily="49" charset="0"/>
              </a:rPr>
              <a:t>.</a:t>
            </a:r>
            <a:r>
              <a:rPr lang="en-ID" sz="1200" b="0">
                <a:solidFill>
                  <a:srgbClr val="DCDCAA"/>
                </a:solidFill>
                <a:effectLst/>
                <a:latin typeface="Consolas" panose="020B0609020204030204" pitchFamily="49" charset="0"/>
              </a:rPr>
              <a:t>BuildGPU</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_builder</a:t>
            </a:r>
            <a:r>
              <a:rPr lang="en-ID" sz="1200" b="0">
                <a:solidFill>
                  <a:srgbClr val="D4D4D4"/>
                </a:solidFill>
                <a:effectLst/>
                <a:latin typeface="Consolas" panose="020B0609020204030204" pitchFamily="49" charset="0"/>
              </a:rPr>
              <a:t>.</a:t>
            </a:r>
            <a:r>
              <a:rPr lang="en-ID" sz="1200" b="0">
                <a:solidFill>
                  <a:srgbClr val="DCDCAA"/>
                </a:solidFill>
                <a:effectLst/>
                <a:latin typeface="Consolas" panose="020B0609020204030204" pitchFamily="49" charset="0"/>
              </a:rPr>
              <a:t>BuildRAM</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        </a:t>
            </a:r>
            <a:r>
              <a:rPr lang="en-ID" sz="1200" b="0">
                <a:solidFill>
                  <a:srgbClr val="9CDCFE"/>
                </a:solidFill>
                <a:effectLst/>
                <a:latin typeface="Consolas" panose="020B0609020204030204" pitchFamily="49" charset="0"/>
              </a:rPr>
              <a:t>_builder</a:t>
            </a:r>
            <a:r>
              <a:rPr lang="en-ID" sz="1200" b="0">
                <a:solidFill>
                  <a:srgbClr val="D4D4D4"/>
                </a:solidFill>
                <a:effectLst/>
                <a:latin typeface="Consolas" panose="020B0609020204030204" pitchFamily="49" charset="0"/>
              </a:rPr>
              <a:t>.</a:t>
            </a:r>
            <a:r>
              <a:rPr lang="en-ID" sz="1200" b="0">
                <a:solidFill>
                  <a:srgbClr val="DCDCAA"/>
                </a:solidFill>
                <a:effectLst/>
                <a:latin typeface="Consolas" panose="020B0609020204030204" pitchFamily="49" charset="0"/>
              </a:rPr>
              <a:t>BuildStorage</a:t>
            </a:r>
            <a:r>
              <a:rPr lang="en-ID" sz="1200" b="0">
                <a:solidFill>
                  <a:srgbClr val="CCCCCC"/>
                </a:solidFill>
                <a:effectLst/>
                <a:latin typeface="Consolas" panose="020B0609020204030204" pitchFamily="49" charset="0"/>
              </a:rPr>
              <a:t>();}</a:t>
            </a:r>
          </a:p>
          <a:p>
            <a:r>
              <a:rPr lang="en-ID" sz="1200" b="0">
                <a:solidFill>
                  <a:srgbClr val="CCCC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C02A17B-FA3C-05F7-32E5-0A4AF66449D3}"/>
              </a:ext>
            </a:extLst>
          </p:cNvPr>
          <p:cNvSpPr txBox="1"/>
          <p:nvPr/>
        </p:nvSpPr>
        <p:spPr>
          <a:xfrm>
            <a:off x="520700" y="3828375"/>
            <a:ext cx="8572500" cy="2893100"/>
          </a:xfrm>
          <a:prstGeom prst="rect">
            <a:avLst/>
          </a:prstGeom>
          <a:solidFill>
            <a:schemeClr val="tx1">
              <a:lumMod val="95000"/>
              <a:lumOff val="5000"/>
            </a:schemeClr>
          </a:solidFill>
        </p:spPr>
        <p:txBody>
          <a:bodyPr wrap="square">
            <a:spAutoFit/>
          </a:bodyPr>
          <a:lstStyle/>
          <a:p>
            <a:r>
              <a:rPr lang="en-ID" sz="1400" b="0">
                <a:solidFill>
                  <a:srgbClr val="569CD6"/>
                </a:solidFill>
                <a:effectLst/>
                <a:latin typeface="Consolas" panose="020B0609020204030204" pitchFamily="49" charset="0"/>
              </a:rPr>
              <a:t>class</a:t>
            </a:r>
            <a:r>
              <a:rPr lang="en-ID" sz="1400" b="0">
                <a:solidFill>
                  <a:srgbClr val="CCCCCC"/>
                </a:solidFill>
                <a:effectLst/>
                <a:latin typeface="Consolas" panose="020B0609020204030204" pitchFamily="49" charset="0"/>
              </a:rPr>
              <a:t> </a:t>
            </a:r>
            <a:r>
              <a:rPr lang="en-ID" sz="1400" b="0">
                <a:solidFill>
                  <a:srgbClr val="4EC9B0"/>
                </a:solidFill>
                <a:effectLst/>
                <a:latin typeface="Consolas" panose="020B0609020204030204" pitchFamily="49" charset="0"/>
              </a:rPr>
              <a:t>Program</a:t>
            </a:r>
            <a:endParaRPr lang="en-ID" sz="1400" b="0">
              <a:solidFill>
                <a:srgbClr val="CCCCCC"/>
              </a:solidFill>
              <a:effectLst/>
              <a:latin typeface="Consolas" panose="020B0609020204030204" pitchFamily="49" charset="0"/>
            </a:endParaRPr>
          </a:p>
          <a:p>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static</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void</a:t>
            </a:r>
            <a:r>
              <a:rPr lang="en-ID" sz="1400" b="0">
                <a:solidFill>
                  <a:srgbClr val="CCCCCC"/>
                </a:solidFill>
                <a:effectLst/>
                <a:latin typeface="Consolas" panose="020B0609020204030204" pitchFamily="49" charset="0"/>
              </a:rPr>
              <a:t> </a:t>
            </a:r>
            <a:r>
              <a:rPr lang="en-ID" sz="1400" b="0">
                <a:solidFill>
                  <a:srgbClr val="DCDCAA"/>
                </a:solidFill>
                <a:effectLst/>
                <a:latin typeface="Consolas" panose="020B0609020204030204" pitchFamily="49" charset="0"/>
              </a:rPr>
              <a:t>Main</a:t>
            </a:r>
            <a:r>
              <a:rPr lang="en-ID" sz="1400" b="0">
                <a:solidFill>
                  <a:srgbClr val="CCCCCC"/>
                </a:solidFill>
                <a:effectLst/>
                <a:latin typeface="Consolas" panose="020B0609020204030204" pitchFamily="49" charset="0"/>
              </a:rPr>
              <a:t>(</a:t>
            </a:r>
            <a:r>
              <a:rPr lang="en-ID" sz="1400" b="0">
                <a:solidFill>
                  <a:srgbClr val="569CD6"/>
                </a:solidFill>
                <a:effectLst/>
                <a:latin typeface="Consolas" panose="020B0609020204030204" pitchFamily="49" charset="0"/>
              </a:rPr>
              <a:t>string</a:t>
            </a:r>
            <a:r>
              <a:rPr lang="en-ID" sz="1400" b="0">
                <a:solidFill>
                  <a:srgbClr val="CCCCCC"/>
                </a:solidFill>
                <a:effectLst/>
                <a:latin typeface="Consolas" panose="020B0609020204030204" pitchFamily="49" charset="0"/>
              </a:rPr>
              <a:t>[] </a:t>
            </a:r>
            <a:r>
              <a:rPr lang="en-ID" sz="1400" b="0">
                <a:solidFill>
                  <a:srgbClr val="9CDCFE"/>
                </a:solidFill>
                <a:effectLst/>
                <a:latin typeface="Consolas" panose="020B0609020204030204" pitchFamily="49" charset="0"/>
              </a:rPr>
              <a:t>args</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p>
          <a:p>
            <a:r>
              <a:rPr lang="en-ID" sz="1400" b="0">
                <a:solidFill>
                  <a:srgbClr val="6A9955"/>
                </a:solidFill>
                <a:effectLst/>
                <a:latin typeface="Consolas" panose="020B0609020204030204" pitchFamily="49" charset="0"/>
              </a:rPr>
              <a:t>        // Build a gaming computer</a:t>
            </a:r>
            <a:endParaRPr lang="en-ID" sz="1400" b="0">
              <a:solidFill>
                <a:srgbClr val="CCCCCC"/>
              </a:solidFill>
              <a:effectLst/>
              <a:latin typeface="Consolas" panose="020B0609020204030204" pitchFamily="49" charset="0"/>
            </a:endParaRP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var</a:t>
            </a:r>
            <a:r>
              <a:rPr lang="en-ID" sz="1400" b="0">
                <a:solidFill>
                  <a:srgbClr val="CCCCCC"/>
                </a:solidFill>
                <a:effectLst/>
                <a:latin typeface="Consolas" panose="020B0609020204030204" pitchFamily="49" charset="0"/>
              </a:rPr>
              <a:t> </a:t>
            </a:r>
            <a:r>
              <a:rPr lang="en-ID" sz="1400" b="0">
                <a:solidFill>
                  <a:srgbClr val="9CDCFE"/>
                </a:solidFill>
                <a:effectLst/>
                <a:latin typeface="Consolas" panose="020B0609020204030204" pitchFamily="49" charset="0"/>
              </a:rPr>
              <a:t>gamingComputerBuilder</a:t>
            </a:r>
            <a:r>
              <a:rPr lang="en-ID" sz="1400" b="0">
                <a:solidFill>
                  <a:srgbClr val="CCCCCC"/>
                </a:solidFill>
                <a:effectLst/>
                <a:latin typeface="Consolas" panose="020B0609020204030204" pitchFamily="49" charset="0"/>
              </a:rPr>
              <a:t> </a:t>
            </a:r>
            <a:r>
              <a:rPr lang="en-ID" sz="1400" b="0">
                <a:solidFill>
                  <a:srgbClr val="D4D4D4"/>
                </a:solidFill>
                <a:effectLst/>
                <a:latin typeface="Consolas" panose="020B0609020204030204" pitchFamily="49" charset="0"/>
              </a:rPr>
              <a:t>=</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new</a:t>
            </a:r>
            <a:r>
              <a:rPr lang="en-ID" sz="1400" b="0">
                <a:solidFill>
                  <a:srgbClr val="CCCCCC"/>
                </a:solidFill>
                <a:effectLst/>
                <a:latin typeface="Consolas" panose="020B0609020204030204" pitchFamily="49" charset="0"/>
              </a:rPr>
              <a:t> </a:t>
            </a:r>
            <a:r>
              <a:rPr lang="en-ID" sz="1400" b="0">
                <a:solidFill>
                  <a:srgbClr val="4EC9B0"/>
                </a:solidFill>
                <a:effectLst/>
                <a:latin typeface="Consolas" panose="020B0609020204030204" pitchFamily="49" charset="0"/>
              </a:rPr>
              <a:t>GamingComputerBuilder</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var</a:t>
            </a:r>
            <a:r>
              <a:rPr lang="en-ID" sz="1400" b="0">
                <a:solidFill>
                  <a:srgbClr val="CCCCCC"/>
                </a:solidFill>
                <a:effectLst/>
                <a:latin typeface="Consolas" panose="020B0609020204030204" pitchFamily="49" charset="0"/>
              </a:rPr>
              <a:t> </a:t>
            </a:r>
            <a:r>
              <a:rPr lang="en-ID" sz="1400" b="0">
                <a:solidFill>
                  <a:srgbClr val="9CDCFE"/>
                </a:solidFill>
                <a:effectLst/>
                <a:latin typeface="Consolas" panose="020B0609020204030204" pitchFamily="49" charset="0"/>
              </a:rPr>
              <a:t>gamingManufacturer</a:t>
            </a:r>
            <a:r>
              <a:rPr lang="en-ID" sz="1400" b="0">
                <a:solidFill>
                  <a:srgbClr val="CCCCCC"/>
                </a:solidFill>
                <a:effectLst/>
                <a:latin typeface="Consolas" panose="020B0609020204030204" pitchFamily="49" charset="0"/>
              </a:rPr>
              <a:t> </a:t>
            </a:r>
            <a:r>
              <a:rPr lang="en-ID" sz="1400" b="0">
                <a:solidFill>
                  <a:srgbClr val="D4D4D4"/>
                </a:solidFill>
                <a:effectLst/>
                <a:latin typeface="Consolas" panose="020B0609020204030204" pitchFamily="49" charset="0"/>
              </a:rPr>
              <a:t>=</a:t>
            </a:r>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new</a:t>
            </a:r>
            <a:r>
              <a:rPr lang="en-ID" sz="1400" b="0">
                <a:solidFill>
                  <a:srgbClr val="CCCCCC"/>
                </a:solidFill>
                <a:effectLst/>
                <a:latin typeface="Consolas" panose="020B0609020204030204" pitchFamily="49" charset="0"/>
              </a:rPr>
              <a:t> </a:t>
            </a:r>
            <a:r>
              <a:rPr lang="en-ID" sz="1400" b="0">
                <a:solidFill>
                  <a:srgbClr val="4EC9B0"/>
                </a:solidFill>
                <a:effectLst/>
                <a:latin typeface="Consolas" panose="020B0609020204030204" pitchFamily="49" charset="0"/>
              </a:rPr>
              <a:t>ComputerManufacturer</a:t>
            </a:r>
            <a:r>
              <a:rPr lang="en-ID" sz="1400" b="0">
                <a:solidFill>
                  <a:srgbClr val="CCCCCC"/>
                </a:solidFill>
                <a:effectLst/>
                <a:latin typeface="Consolas" panose="020B0609020204030204" pitchFamily="49" charset="0"/>
              </a:rPr>
              <a:t>(</a:t>
            </a:r>
            <a:r>
              <a:rPr lang="en-ID" sz="1400" b="0">
                <a:solidFill>
                  <a:srgbClr val="9CDCFE"/>
                </a:solidFill>
                <a:effectLst/>
                <a:latin typeface="Consolas" panose="020B0609020204030204" pitchFamily="49" charset="0"/>
              </a:rPr>
              <a:t>gamingComputerBuilder</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9CDCFE"/>
                </a:solidFill>
                <a:effectLst/>
                <a:latin typeface="Consolas" panose="020B0609020204030204" pitchFamily="49" charset="0"/>
              </a:rPr>
              <a:t>gamingManufacturer</a:t>
            </a:r>
            <a:r>
              <a:rPr lang="en-ID" sz="1400" b="0">
                <a:solidFill>
                  <a:srgbClr val="D4D4D4"/>
                </a:solidFill>
                <a:effectLst/>
                <a:latin typeface="Consolas" panose="020B0609020204030204" pitchFamily="49" charset="0"/>
              </a:rPr>
              <a:t>.</a:t>
            </a:r>
            <a:r>
              <a:rPr lang="en-ID" sz="1400" b="0">
                <a:solidFill>
                  <a:srgbClr val="DCDCAA"/>
                </a:solidFill>
                <a:effectLst/>
                <a:latin typeface="Consolas" panose="020B0609020204030204" pitchFamily="49" charset="0"/>
              </a:rPr>
              <a:t>AssembleComputer</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569CD6"/>
                </a:solidFill>
                <a:effectLst/>
                <a:latin typeface="Consolas" panose="020B0609020204030204" pitchFamily="49" charset="0"/>
              </a:rPr>
              <a:t>var</a:t>
            </a:r>
            <a:r>
              <a:rPr lang="en-ID" sz="1400" b="0">
                <a:solidFill>
                  <a:srgbClr val="CCCCCC"/>
                </a:solidFill>
                <a:effectLst/>
                <a:latin typeface="Consolas" panose="020B0609020204030204" pitchFamily="49" charset="0"/>
              </a:rPr>
              <a:t> </a:t>
            </a:r>
            <a:r>
              <a:rPr lang="en-ID" sz="1400" b="0">
                <a:solidFill>
                  <a:srgbClr val="9CDCFE"/>
                </a:solidFill>
                <a:effectLst/>
                <a:latin typeface="Consolas" panose="020B0609020204030204" pitchFamily="49" charset="0"/>
              </a:rPr>
              <a:t>gamingComputer</a:t>
            </a:r>
            <a:r>
              <a:rPr lang="en-ID" sz="1400" b="0">
                <a:solidFill>
                  <a:srgbClr val="CCCCCC"/>
                </a:solidFill>
                <a:effectLst/>
                <a:latin typeface="Consolas" panose="020B0609020204030204" pitchFamily="49" charset="0"/>
              </a:rPr>
              <a:t> </a:t>
            </a:r>
            <a:r>
              <a:rPr lang="en-ID" sz="1400" b="0">
                <a:solidFill>
                  <a:srgbClr val="D4D4D4"/>
                </a:solidFill>
                <a:effectLst/>
                <a:latin typeface="Consolas" panose="020B0609020204030204" pitchFamily="49" charset="0"/>
              </a:rPr>
              <a:t>=</a:t>
            </a:r>
            <a:r>
              <a:rPr lang="en-ID" sz="1400" b="0">
                <a:solidFill>
                  <a:srgbClr val="CCCCCC"/>
                </a:solidFill>
                <a:effectLst/>
                <a:latin typeface="Consolas" panose="020B0609020204030204" pitchFamily="49" charset="0"/>
              </a:rPr>
              <a:t> </a:t>
            </a:r>
            <a:r>
              <a:rPr lang="en-ID" sz="1400" b="0">
                <a:solidFill>
                  <a:srgbClr val="9CDCFE"/>
                </a:solidFill>
                <a:effectLst/>
                <a:latin typeface="Consolas" panose="020B0609020204030204" pitchFamily="49" charset="0"/>
              </a:rPr>
              <a:t>gamingComputerBuilder</a:t>
            </a:r>
            <a:r>
              <a:rPr lang="en-ID" sz="1400" b="0">
                <a:solidFill>
                  <a:srgbClr val="D4D4D4"/>
                </a:solidFill>
                <a:effectLst/>
                <a:latin typeface="Consolas" panose="020B0609020204030204" pitchFamily="49" charset="0"/>
              </a:rPr>
              <a:t>.</a:t>
            </a:r>
            <a:r>
              <a:rPr lang="en-ID" sz="1400" b="0">
                <a:solidFill>
                  <a:srgbClr val="DCDCAA"/>
                </a:solidFill>
                <a:effectLst/>
                <a:latin typeface="Consolas" panose="020B0609020204030204" pitchFamily="49" charset="0"/>
              </a:rPr>
              <a:t>GetComputer</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4EC9B0"/>
                </a:solidFill>
                <a:effectLst/>
                <a:latin typeface="Consolas" panose="020B0609020204030204" pitchFamily="49" charset="0"/>
              </a:rPr>
              <a:t>Console</a:t>
            </a:r>
            <a:r>
              <a:rPr lang="en-ID" sz="1400" b="0">
                <a:solidFill>
                  <a:srgbClr val="D4D4D4"/>
                </a:solidFill>
                <a:effectLst/>
                <a:latin typeface="Consolas" panose="020B0609020204030204" pitchFamily="49" charset="0"/>
              </a:rPr>
              <a:t>.</a:t>
            </a:r>
            <a:r>
              <a:rPr lang="en-ID" sz="1400" b="0">
                <a:solidFill>
                  <a:srgbClr val="DCDCAA"/>
                </a:solidFill>
                <a:effectLst/>
                <a:latin typeface="Consolas" panose="020B0609020204030204" pitchFamily="49" charset="0"/>
              </a:rPr>
              <a:t>WriteLine</a:t>
            </a:r>
            <a:r>
              <a:rPr lang="en-ID" sz="1400" b="0">
                <a:solidFill>
                  <a:srgbClr val="CCCCCC"/>
                </a:solidFill>
                <a:effectLst/>
                <a:latin typeface="Consolas" panose="020B0609020204030204" pitchFamily="49" charset="0"/>
              </a:rPr>
              <a:t>(</a:t>
            </a:r>
            <a:r>
              <a:rPr lang="en-ID" sz="1400" b="0">
                <a:solidFill>
                  <a:srgbClr val="CE9178"/>
                </a:solidFill>
                <a:effectLst/>
                <a:latin typeface="Consolas" panose="020B0609020204030204" pitchFamily="49" charset="0"/>
              </a:rPr>
              <a:t>"Gaming Computer:"</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r>
              <a:rPr lang="en-ID" sz="1400" b="0">
                <a:solidFill>
                  <a:srgbClr val="9CDCFE"/>
                </a:solidFill>
                <a:effectLst/>
                <a:latin typeface="Consolas" panose="020B0609020204030204" pitchFamily="49" charset="0"/>
              </a:rPr>
              <a:t>gamingComputer</a:t>
            </a:r>
            <a:r>
              <a:rPr lang="en-ID" sz="1400" b="0">
                <a:solidFill>
                  <a:srgbClr val="D4D4D4"/>
                </a:solidFill>
                <a:effectLst/>
                <a:latin typeface="Consolas" panose="020B0609020204030204" pitchFamily="49" charset="0"/>
              </a:rPr>
              <a:t>.</a:t>
            </a:r>
            <a:r>
              <a:rPr lang="en-ID" sz="1400" b="0">
                <a:solidFill>
                  <a:srgbClr val="DCDCAA"/>
                </a:solidFill>
                <a:effectLst/>
                <a:latin typeface="Consolas" panose="020B0609020204030204" pitchFamily="49" charset="0"/>
              </a:rPr>
              <a:t>Display</a:t>
            </a:r>
            <a:r>
              <a:rPr lang="en-ID" sz="1400" b="0">
                <a:solidFill>
                  <a:srgbClr val="CCCCCC"/>
                </a:solidFill>
                <a:effectLst/>
                <a:latin typeface="Consolas" panose="020B0609020204030204" pitchFamily="49" charset="0"/>
              </a:rPr>
              <a:t>();</a:t>
            </a:r>
          </a:p>
          <a:p>
            <a:r>
              <a:rPr lang="en-ID" sz="1400" b="0">
                <a:solidFill>
                  <a:srgbClr val="CCCCCC"/>
                </a:solidFill>
                <a:effectLst/>
                <a:latin typeface="Consolas" panose="020B0609020204030204" pitchFamily="49" charset="0"/>
              </a:rPr>
              <a:t>    }</a:t>
            </a:r>
          </a:p>
          <a:p>
            <a:r>
              <a:rPr lang="en-ID" sz="1400" b="0">
                <a:solidFill>
                  <a:srgbClr val="CCCCCC"/>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A340244-C0F1-5701-C685-7BBDBF0F40A9}"/>
              </a:ext>
            </a:extLst>
          </p:cNvPr>
          <p:cNvSpPr txBox="1"/>
          <p:nvPr/>
        </p:nvSpPr>
        <p:spPr>
          <a:xfrm>
            <a:off x="2447004" y="248317"/>
            <a:ext cx="2059237"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a:t>Director</a:t>
            </a:r>
          </a:p>
        </p:txBody>
      </p:sp>
    </p:spTree>
    <p:extLst>
      <p:ext uri="{BB962C8B-B14F-4D97-AF65-F5344CB8AC3E}">
        <p14:creationId xmlns:p14="http://schemas.microsoft.com/office/powerpoint/2010/main" val="834836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331</TotalTime>
  <Words>1831</Words>
  <Application>Microsoft Office PowerPoint</Application>
  <PresentationFormat>Widescreen</PresentationFormat>
  <Paragraphs>278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Söhne</vt:lpstr>
      <vt:lpstr>Aptos</vt:lpstr>
      <vt:lpstr>Aptos Display</vt:lpstr>
      <vt:lpstr>Arial</vt:lpstr>
      <vt:lpstr>Consolas</vt:lpstr>
      <vt:lpstr>PT Sans</vt:lpstr>
      <vt:lpstr>Office Theme</vt:lpstr>
      <vt:lpstr>BUILDER Creational Design Pattern</vt:lpstr>
      <vt:lpstr>Outline</vt:lpstr>
      <vt:lpstr>Problem</vt:lpstr>
      <vt:lpstr>Problem</vt:lpstr>
      <vt:lpstr>Definition</vt:lpstr>
      <vt:lpstr>Definition (2)</vt:lpstr>
      <vt:lpstr>Components</vt:lpstr>
      <vt:lpstr>Use Case</vt:lpstr>
      <vt:lpstr>Use Case</vt:lpstr>
      <vt:lpstr>Pros &amp; Cons</vt:lpstr>
      <vt:lpstr>Supplementary Materials</vt:lpstr>
      <vt:lpstr>References</vt:lpstr>
      <vt:lpstr>Creating Builder Design Pattern</vt:lpstr>
      <vt:lpstr>Function of Builder Design Pattern</vt:lpstr>
      <vt:lpstr>Definition of Design Pattern</vt:lpstr>
      <vt:lpstr>Creating Builder Design Pattern (3)</vt:lpstr>
      <vt:lpstr>Definition of Design Pattern (2)</vt:lpstr>
      <vt:lpstr>Definition of Builder Design Pattern</vt:lpstr>
      <vt:lpstr>Definition of Builder Design Pattern</vt:lpstr>
      <vt:lpstr>Notes – Prototype design pattern</vt:lpstr>
      <vt:lpstr>Notes – Factory Method Design Pattern</vt:lpstr>
      <vt:lpstr>Notes – Singleton </vt:lpstr>
      <vt:lpstr>Notes – Adapter Design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Builder – Creational</dc:title>
  <dc:creator>Arisandy Yudha Putra</dc:creator>
  <cp:lastModifiedBy>Arisandy Yudha Putra</cp:lastModifiedBy>
  <cp:revision>13</cp:revision>
  <dcterms:created xsi:type="dcterms:W3CDTF">2024-03-21T06:24:51Z</dcterms:created>
  <dcterms:modified xsi:type="dcterms:W3CDTF">2024-03-22T04:28:08Z</dcterms:modified>
</cp:coreProperties>
</file>