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2" r:id="rId8"/>
    <p:sldId id="273" r:id="rId9"/>
    <p:sldId id="263" r:id="rId10"/>
    <p:sldId id="267" r:id="rId11"/>
    <p:sldId id="269" r:id="rId12"/>
    <p:sldId id="270" r:id="rId13"/>
    <p:sldId id="271" r:id="rId14"/>
    <p:sldId id="26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A28E-D138-F819-90ED-8C5E5B34C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6D8BCC8-3D90-AB2F-94CD-8B6545BE0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E59120D-8471-64BE-8049-39C2CF83CA05}"/>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5" name="Footer Placeholder 4">
            <a:extLst>
              <a:ext uri="{FF2B5EF4-FFF2-40B4-BE49-F238E27FC236}">
                <a16:creationId xmlns:a16="http://schemas.microsoft.com/office/drawing/2014/main" id="{D540E86B-76FD-02E5-1800-AAC0EACD0C8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35B1A52-DF21-E4F3-8E35-AE32160F182C}"/>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425171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639F-62F0-F782-7585-DE19850B324B}"/>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AB0A131-91E1-9E37-1628-34C339DEE8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4644905-0631-065E-1B2D-E0F08AD332E7}"/>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5" name="Footer Placeholder 4">
            <a:extLst>
              <a:ext uri="{FF2B5EF4-FFF2-40B4-BE49-F238E27FC236}">
                <a16:creationId xmlns:a16="http://schemas.microsoft.com/office/drawing/2014/main" id="{9774248C-C22D-27CE-A385-AC05CCA2320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08C0661-A190-1E82-0ACB-CEDEC8BBACD8}"/>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43257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EAA9C-C52D-F30A-8D9D-000BDAE7C4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6F5C752-416F-4464-14CF-AD5390813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71F237E-AA16-B3A2-436C-6AC6A396CC0F}"/>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5" name="Footer Placeholder 4">
            <a:extLst>
              <a:ext uri="{FF2B5EF4-FFF2-40B4-BE49-F238E27FC236}">
                <a16:creationId xmlns:a16="http://schemas.microsoft.com/office/drawing/2014/main" id="{0C6D9F1C-1DCC-4AEC-1B04-173C3996F2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0D9BEE9-652A-3F47-DD7B-49EC7AC10F41}"/>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63360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DFEB-B15A-0EBB-FA94-ABC944E05A0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F651919-01FF-B2A3-4ACD-6B770EC2E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02D7F74-1697-7E3D-8A37-97CCF254F481}"/>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5" name="Footer Placeholder 4">
            <a:extLst>
              <a:ext uri="{FF2B5EF4-FFF2-40B4-BE49-F238E27FC236}">
                <a16:creationId xmlns:a16="http://schemas.microsoft.com/office/drawing/2014/main" id="{0DDE422B-D551-874B-5796-B3AB577E165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96D0A5C-FB93-4B6E-1545-6392D4A6838B}"/>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193966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9A5C-0390-F3B5-575C-DC7FA6F04A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5B8DAC0-04A8-26E7-5B81-6C29F4825A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766280-0058-E142-B55A-6FCE13E7FF45}"/>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5" name="Footer Placeholder 4">
            <a:extLst>
              <a:ext uri="{FF2B5EF4-FFF2-40B4-BE49-F238E27FC236}">
                <a16:creationId xmlns:a16="http://schemas.microsoft.com/office/drawing/2014/main" id="{596CA547-2FD1-01A2-655C-A88FCF5460B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CCA8273-9AA9-DF60-422B-E6902C411EEA}"/>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31220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9E75-3AD4-CD2E-3B5D-023274CE4E9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B0BB6F1-EE26-3221-46E6-07FFFEB31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270F386-65C1-4D90-21FC-97B3B3F7B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BF688B6-A9AE-C315-E974-32434A9ED0C1}"/>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6" name="Footer Placeholder 5">
            <a:extLst>
              <a:ext uri="{FF2B5EF4-FFF2-40B4-BE49-F238E27FC236}">
                <a16:creationId xmlns:a16="http://schemas.microsoft.com/office/drawing/2014/main" id="{F6CACD2A-E84A-BC3A-0A48-2BE36E61B90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BFE81A5-4FE3-A9E4-C9DE-0DF4E0D52EB6}"/>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81942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2DF3-BB77-241E-17C3-CEB792C2773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A41E32-5FF8-112E-03D3-9E5A9ECB3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D189C-A8BC-AAA1-B0A6-F832A4682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2431A0F-1F61-69AC-3929-7E2B5239C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EAD69F-5964-B648-EA9E-26D3267C5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974889B-69DB-8794-8C2E-FDEBE78073A4}"/>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8" name="Footer Placeholder 7">
            <a:extLst>
              <a:ext uri="{FF2B5EF4-FFF2-40B4-BE49-F238E27FC236}">
                <a16:creationId xmlns:a16="http://schemas.microsoft.com/office/drawing/2014/main" id="{6157B97C-6EC8-F27A-7C68-2299EB937FA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D432E1E-38F4-347C-0F11-8F7F6022DF0B}"/>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22542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A980-2334-DCA3-3DB5-C2FE5A363D25}"/>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56C663D-CF8F-D15F-E319-DA8EE020D248}"/>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4" name="Footer Placeholder 3">
            <a:extLst>
              <a:ext uri="{FF2B5EF4-FFF2-40B4-BE49-F238E27FC236}">
                <a16:creationId xmlns:a16="http://schemas.microsoft.com/office/drawing/2014/main" id="{7191D313-9E0B-8B8A-C465-76A57BD6C36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495C96B-B1B1-1A04-0F29-F3453A0B1EF5}"/>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297477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0D469-F670-B609-597B-BF236D4D5287}"/>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3" name="Footer Placeholder 2">
            <a:extLst>
              <a:ext uri="{FF2B5EF4-FFF2-40B4-BE49-F238E27FC236}">
                <a16:creationId xmlns:a16="http://schemas.microsoft.com/office/drawing/2014/main" id="{6E948D4B-7848-2C81-1AFD-01FA4D26FABE}"/>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7AA0004-FF9E-CB4D-38DF-5FF0454E5B2F}"/>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109141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91F1-DBFC-75F8-D4B7-184290851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38DCF6E-F06E-7D1D-A380-BC6A69928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5E8288F-0524-9F71-80E0-08351461C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265A7-9FFE-CDDC-517C-B7D31539F35A}"/>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6" name="Footer Placeholder 5">
            <a:extLst>
              <a:ext uri="{FF2B5EF4-FFF2-40B4-BE49-F238E27FC236}">
                <a16:creationId xmlns:a16="http://schemas.microsoft.com/office/drawing/2014/main" id="{A2A56D39-1249-D1D2-0547-BADA2C04FB5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5B645A1-74D2-E488-FD49-B07F4DCD91C6}"/>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96621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504D-D9E8-1914-A434-FD72168FB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70A6147-5782-ACAA-792F-31CC2594D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8B6D0FC-6F0D-9D00-2728-41E69B938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3FB45-4F6A-E8E2-EC76-A593909AEA0D}"/>
              </a:ext>
            </a:extLst>
          </p:cNvPr>
          <p:cNvSpPr>
            <a:spLocks noGrp="1"/>
          </p:cNvSpPr>
          <p:nvPr>
            <p:ph type="dt" sz="half" idx="10"/>
          </p:nvPr>
        </p:nvSpPr>
        <p:spPr/>
        <p:txBody>
          <a:bodyPr/>
          <a:lstStyle/>
          <a:p>
            <a:fld id="{DC8FE7F6-9B47-4F66-89E0-64B49738B584}" type="datetimeFigureOut">
              <a:rPr lang="en-ID" smtClean="0"/>
              <a:t>21/03/2024</a:t>
            </a:fld>
            <a:endParaRPr lang="en-ID"/>
          </a:p>
        </p:txBody>
      </p:sp>
      <p:sp>
        <p:nvSpPr>
          <p:cNvPr id="6" name="Footer Placeholder 5">
            <a:extLst>
              <a:ext uri="{FF2B5EF4-FFF2-40B4-BE49-F238E27FC236}">
                <a16:creationId xmlns:a16="http://schemas.microsoft.com/office/drawing/2014/main" id="{CF9E0C19-7508-E3D5-3CBE-02BC56E20BE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C6A36F1-FC33-263A-CE9D-96E556D3F2D3}"/>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176115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9EDB2-C2A9-BDEA-6474-C06A840D7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3172448-647D-9A4A-7184-156FBD45EC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F83B835-1C1B-E790-0383-467B1306C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8FE7F6-9B47-4F66-89E0-64B49738B584}" type="datetimeFigureOut">
              <a:rPr lang="en-ID" smtClean="0"/>
              <a:t>21/03/2024</a:t>
            </a:fld>
            <a:endParaRPr lang="en-ID"/>
          </a:p>
        </p:txBody>
      </p:sp>
      <p:sp>
        <p:nvSpPr>
          <p:cNvPr id="5" name="Footer Placeholder 4">
            <a:extLst>
              <a:ext uri="{FF2B5EF4-FFF2-40B4-BE49-F238E27FC236}">
                <a16:creationId xmlns:a16="http://schemas.microsoft.com/office/drawing/2014/main" id="{73E37D16-355D-814C-DEA3-299844F99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D"/>
          </a:p>
        </p:txBody>
      </p:sp>
      <p:sp>
        <p:nvSpPr>
          <p:cNvPr id="6" name="Slide Number Placeholder 5">
            <a:extLst>
              <a:ext uri="{FF2B5EF4-FFF2-40B4-BE49-F238E27FC236}">
                <a16:creationId xmlns:a16="http://schemas.microsoft.com/office/drawing/2014/main" id="{E80B4D6E-0584-B73F-273A-B3DF4D0287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6AA5E8-2A2A-4A68-A2BE-558EFDCA0CFE}" type="slidenum">
              <a:rPr lang="en-ID" smtClean="0"/>
              <a:t>‹#›</a:t>
            </a:fld>
            <a:endParaRPr lang="en-ID"/>
          </a:p>
        </p:txBody>
      </p:sp>
    </p:spTree>
    <p:extLst>
      <p:ext uri="{BB962C8B-B14F-4D97-AF65-F5344CB8AC3E}">
        <p14:creationId xmlns:p14="http://schemas.microsoft.com/office/powerpoint/2010/main" val="3334051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721E-97ED-D2AE-09B0-ECB830A86D25}"/>
              </a:ext>
            </a:extLst>
          </p:cNvPr>
          <p:cNvSpPr>
            <a:spLocks noGrp="1"/>
          </p:cNvSpPr>
          <p:nvPr>
            <p:ph type="ctrTitle"/>
          </p:nvPr>
        </p:nvSpPr>
        <p:spPr/>
        <p:txBody>
          <a:bodyPr/>
          <a:lstStyle/>
          <a:p>
            <a:r>
              <a:rPr lang="en-US"/>
              <a:t>Design Pattern</a:t>
            </a:r>
            <a:br>
              <a:rPr lang="en-US"/>
            </a:br>
            <a:r>
              <a:rPr lang="en-US"/>
              <a:t>Builder – Creational</a:t>
            </a:r>
            <a:endParaRPr lang="en-ID"/>
          </a:p>
        </p:txBody>
      </p:sp>
      <p:sp>
        <p:nvSpPr>
          <p:cNvPr id="3" name="Subtitle 2">
            <a:extLst>
              <a:ext uri="{FF2B5EF4-FFF2-40B4-BE49-F238E27FC236}">
                <a16:creationId xmlns:a16="http://schemas.microsoft.com/office/drawing/2014/main" id="{AF1F656B-94F3-7E61-C882-CC3DC0CE8724}"/>
              </a:ext>
            </a:extLst>
          </p:cNvPr>
          <p:cNvSpPr>
            <a:spLocks noGrp="1"/>
          </p:cNvSpPr>
          <p:nvPr>
            <p:ph type="subTitle" idx="1"/>
          </p:nvPr>
        </p:nvSpPr>
        <p:spPr/>
        <p:txBody>
          <a:bodyPr/>
          <a:lstStyle/>
          <a:p>
            <a:r>
              <a:rPr lang="en-US"/>
              <a:t>Yudha Putra Arisandy</a:t>
            </a:r>
            <a:endParaRPr lang="en-ID"/>
          </a:p>
        </p:txBody>
      </p:sp>
    </p:spTree>
    <p:extLst>
      <p:ext uri="{BB962C8B-B14F-4D97-AF65-F5344CB8AC3E}">
        <p14:creationId xmlns:p14="http://schemas.microsoft.com/office/powerpoint/2010/main" val="744498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p:txBody>
          <a:bodyPr/>
          <a:lstStyle/>
          <a:p>
            <a:r>
              <a:rPr lang="en-US"/>
              <a:t>Creating Builder Design Pattern</a:t>
            </a:r>
            <a:endParaRPr lang="en-ID"/>
          </a:p>
        </p:txBody>
      </p:sp>
      <p:pic>
        <p:nvPicPr>
          <p:cNvPr id="5" name="Content Placeholder 4">
            <a:extLst>
              <a:ext uri="{FF2B5EF4-FFF2-40B4-BE49-F238E27FC236}">
                <a16:creationId xmlns:a16="http://schemas.microsoft.com/office/drawing/2014/main" id="{D35DD3BC-9951-06C3-C507-6CAA26662C4D}"/>
              </a:ext>
            </a:extLst>
          </p:cNvPr>
          <p:cNvPicPr>
            <a:picLocks noGrp="1" noChangeAspect="1"/>
          </p:cNvPicPr>
          <p:nvPr>
            <p:ph idx="1"/>
          </p:nvPr>
        </p:nvPicPr>
        <p:blipFill>
          <a:blip r:embed="rId2"/>
          <a:stretch>
            <a:fillRect/>
          </a:stretch>
        </p:blipFill>
        <p:spPr>
          <a:xfrm>
            <a:off x="7759272" y="1825625"/>
            <a:ext cx="3878488" cy="4351338"/>
          </a:xfrm>
        </p:spPr>
      </p:pic>
      <p:sp>
        <p:nvSpPr>
          <p:cNvPr id="6" name="TextBox 5">
            <a:extLst>
              <a:ext uri="{FF2B5EF4-FFF2-40B4-BE49-F238E27FC236}">
                <a16:creationId xmlns:a16="http://schemas.microsoft.com/office/drawing/2014/main" id="{7CDFB68D-BB8F-6A21-640A-84C2ADDD8AC0}"/>
              </a:ext>
            </a:extLst>
          </p:cNvPr>
          <p:cNvSpPr txBox="1"/>
          <p:nvPr/>
        </p:nvSpPr>
        <p:spPr>
          <a:xfrm>
            <a:off x="838200" y="2137272"/>
            <a:ext cx="5595651" cy="2952090"/>
          </a:xfrm>
          <a:prstGeom prst="rect">
            <a:avLst/>
          </a:prstGeom>
          <a:noFill/>
        </p:spPr>
        <p:txBody>
          <a:bodyPr wrap="square" rtlCol="0">
            <a:spAutoFit/>
          </a:bodyPr>
          <a:lstStyle/>
          <a:p>
            <a:pPr rtl="0" fontAlgn="base">
              <a:spcBef>
                <a:spcPts val="700"/>
              </a:spcBef>
              <a:spcAft>
                <a:spcPts val="0"/>
              </a:spcAft>
              <a:buFont typeface="+mj-lt"/>
              <a:buAutoNum type="arabicPeriod"/>
            </a:pPr>
            <a:r>
              <a:rPr lang="en-US" sz="1800" b="1" i="0" u="none" strike="noStrike">
                <a:solidFill>
                  <a:srgbClr val="37352F"/>
                </a:solidFill>
                <a:effectLst/>
                <a:latin typeface="Arial" panose="020B0604020202020204" pitchFamily="34" charset="0"/>
              </a:rPr>
              <a:t>Builder </a:t>
            </a:r>
            <a:r>
              <a:rPr lang="en-US" sz="1800" b="0" i="0" u="none" strike="noStrike">
                <a:solidFill>
                  <a:srgbClr val="37352F"/>
                </a:solidFill>
                <a:effectLst/>
                <a:latin typeface="Arial" panose="020B0604020202020204" pitchFamily="34" charset="0"/>
              </a:rPr>
              <a:t>interface declares product construction steps</a:t>
            </a:r>
          </a:p>
          <a:p>
            <a:pPr rtl="0" fontAlgn="base">
              <a:spcBef>
                <a:spcPts val="0"/>
              </a:spcBef>
              <a:spcAft>
                <a:spcPts val="0"/>
              </a:spcAft>
              <a:buFont typeface="+mj-lt"/>
              <a:buAutoNum type="arabicPeriod" startAt="2"/>
            </a:pPr>
            <a:r>
              <a:rPr lang="en-US" sz="1800" b="1" i="0" u="none" strike="noStrike">
                <a:solidFill>
                  <a:srgbClr val="37352F"/>
                </a:solidFill>
                <a:effectLst/>
                <a:latin typeface="Arial" panose="020B0604020202020204" pitchFamily="34" charset="0"/>
              </a:rPr>
              <a:t>Concrete Builder</a:t>
            </a:r>
            <a:r>
              <a:rPr lang="en-US" sz="1800" b="0" i="0" u="none" strike="noStrike">
                <a:solidFill>
                  <a:srgbClr val="37352F"/>
                </a:solidFill>
                <a:effectLst/>
                <a:latin typeface="Arial" panose="020B0604020202020204" pitchFamily="34" charset="0"/>
              </a:rPr>
              <a:t> provide different implementation</a:t>
            </a:r>
          </a:p>
          <a:p>
            <a:pPr rtl="0" fontAlgn="base">
              <a:spcBef>
                <a:spcPts val="0"/>
              </a:spcBef>
              <a:spcAft>
                <a:spcPts val="0"/>
              </a:spcAft>
              <a:buFont typeface="+mj-lt"/>
              <a:buAutoNum type="arabicPeriod" startAt="3"/>
            </a:pPr>
            <a:r>
              <a:rPr lang="en-US" sz="1800" b="1" i="0" u="none" strike="noStrike">
                <a:solidFill>
                  <a:srgbClr val="37352F"/>
                </a:solidFill>
                <a:effectLst/>
                <a:latin typeface="Arial" panose="020B0604020202020204" pitchFamily="34" charset="0"/>
              </a:rPr>
              <a:t>Products </a:t>
            </a:r>
            <a:r>
              <a:rPr lang="en-US" sz="1800" b="0" i="0" u="none" strike="noStrike">
                <a:solidFill>
                  <a:srgbClr val="37352F"/>
                </a:solidFill>
                <a:effectLst/>
                <a:latin typeface="Arial" panose="020B0604020202020204" pitchFamily="34" charset="0"/>
              </a:rPr>
              <a:t>is result of object</a:t>
            </a:r>
          </a:p>
          <a:p>
            <a:pPr rtl="0" fontAlgn="base">
              <a:spcBef>
                <a:spcPts val="0"/>
              </a:spcBef>
              <a:spcAft>
                <a:spcPts val="0"/>
              </a:spcAft>
              <a:buFont typeface="+mj-lt"/>
              <a:buAutoNum type="arabicPeriod" startAt="4"/>
            </a:pPr>
            <a:r>
              <a:rPr lang="en-US" sz="1800" b="1" i="0" u="none" strike="noStrike">
                <a:solidFill>
                  <a:srgbClr val="37352F"/>
                </a:solidFill>
                <a:effectLst/>
                <a:latin typeface="Arial" panose="020B0604020202020204" pitchFamily="34" charset="0"/>
              </a:rPr>
              <a:t>Director </a:t>
            </a:r>
            <a:r>
              <a:rPr lang="en-US" sz="1800" b="0" i="0" u="none" strike="noStrike">
                <a:solidFill>
                  <a:srgbClr val="37352F"/>
                </a:solidFill>
                <a:effectLst/>
                <a:latin typeface="Arial" panose="020B0604020202020204" pitchFamily="34" charset="0"/>
              </a:rPr>
              <a:t>defines the order in which to call construction steps, so you can create and reuse specific configurations</a:t>
            </a:r>
          </a:p>
          <a:p>
            <a:pPr rtl="0" fontAlgn="base">
              <a:spcBef>
                <a:spcPts val="0"/>
              </a:spcBef>
              <a:spcAft>
                <a:spcPts val="700"/>
              </a:spcAft>
              <a:buFont typeface="+mj-lt"/>
              <a:buAutoNum type="arabicPeriod" startAt="5"/>
            </a:pPr>
            <a:r>
              <a:rPr lang="en-US" sz="1800" b="1" i="0" u="none" strike="noStrike">
                <a:solidFill>
                  <a:srgbClr val="37352F"/>
                </a:solidFill>
                <a:effectLst/>
                <a:latin typeface="Arial" panose="020B0604020202020204" pitchFamily="34" charset="0"/>
              </a:rPr>
              <a:t>Client </a:t>
            </a:r>
            <a:r>
              <a:rPr lang="en-US" sz="1800" b="0" i="0" u="none" strike="noStrike">
                <a:solidFill>
                  <a:srgbClr val="37352F"/>
                </a:solidFill>
                <a:effectLst/>
                <a:latin typeface="Arial" panose="020B0604020202020204" pitchFamily="34" charset="0"/>
              </a:rPr>
              <a:t>must associate one of the builder objects with the director</a:t>
            </a:r>
          </a:p>
          <a:p>
            <a:endParaRPr lang="en-ID"/>
          </a:p>
        </p:txBody>
      </p:sp>
    </p:spTree>
    <p:extLst>
      <p:ext uri="{BB962C8B-B14F-4D97-AF65-F5344CB8AC3E}">
        <p14:creationId xmlns:p14="http://schemas.microsoft.com/office/powerpoint/2010/main" val="376675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DBCEFB9-58A8-A31E-917E-20A9350E2309}"/>
              </a:ext>
            </a:extLst>
          </p:cNvPr>
          <p:cNvSpPr>
            <a:spLocks noGrp="1"/>
          </p:cNvSpPr>
          <p:nvPr>
            <p:ph idx="1"/>
          </p:nvPr>
        </p:nvSpPr>
        <p:spPr>
          <a:xfrm>
            <a:off x="656423" y="2079014"/>
            <a:ext cx="5348689" cy="4778986"/>
          </a:xfrm>
        </p:spPr>
        <p:txBody>
          <a:bodyPr>
            <a:normAutofit/>
          </a:bodyPr>
          <a:lstStyle/>
          <a:p>
            <a:r>
              <a:rPr lang="en-ID" sz="800" b="1" i="0" u="none" strike="noStrike">
                <a:solidFill>
                  <a:srgbClr val="333333"/>
                </a:solidFill>
                <a:effectLst/>
                <a:latin typeface="Consolas" panose="020B0609020204030204" pitchFamily="49" charset="0"/>
              </a:rPr>
              <a:t>class</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Program</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static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Main</a:t>
            </a:r>
            <a:r>
              <a:rPr lang="en-ID" sz="800" b="0" i="0" u="none" strike="noStrike">
                <a:solidFill>
                  <a:srgbClr val="333333"/>
                </a:solidFill>
                <a:effectLst/>
                <a:latin typeface="Consolas" panose="020B0609020204030204" pitchFamily="49" charset="0"/>
              </a:rPr>
              <a: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args)</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var</a:t>
            </a:r>
            <a:r>
              <a:rPr lang="en-ID" sz="800" b="0" i="0" u="none" strike="noStrike">
                <a:solidFill>
                  <a:srgbClr val="333333"/>
                </a:solidFill>
                <a:effectLst/>
                <a:latin typeface="Consolas" panose="020B0609020204030204" pitchFamily="49" charset="0"/>
              </a:rPr>
              <a:t> hamSandwichBuilder = </a:t>
            </a:r>
            <a:r>
              <a:rPr lang="en-ID" sz="800" b="1" i="0" u="none" strike="noStrike">
                <a:solidFill>
                  <a:srgbClr val="333333"/>
                </a:solidFill>
                <a:effectLst/>
                <a:latin typeface="Consolas" panose="020B0609020204030204" pitchFamily="49" charset="0"/>
              </a:rPr>
              <a:t>new</a:t>
            </a:r>
            <a:r>
              <a:rPr lang="en-ID" sz="800" b="0" i="0" u="none" strike="noStrike">
                <a:solidFill>
                  <a:srgbClr val="333333"/>
                </a:solidFill>
                <a:effectLst/>
                <a:latin typeface="Consolas" panose="020B0609020204030204" pitchFamily="49" charset="0"/>
              </a:rPr>
              <a:t> HamSandwichBuilder();</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var</a:t>
            </a:r>
            <a:r>
              <a:rPr lang="en-ID" sz="800" b="0" i="0" u="none" strike="noStrike">
                <a:solidFill>
                  <a:srgbClr val="333333"/>
                </a:solidFill>
                <a:effectLst/>
                <a:latin typeface="Consolas" panose="020B0609020204030204" pitchFamily="49" charset="0"/>
              </a:rPr>
              <a:t> sandwichMaker = </a:t>
            </a:r>
            <a:r>
              <a:rPr lang="en-ID" sz="800" b="1" i="0" u="none" strike="noStrike">
                <a:solidFill>
                  <a:srgbClr val="333333"/>
                </a:solidFill>
                <a:effectLst/>
                <a:latin typeface="Consolas" panose="020B0609020204030204" pitchFamily="49" charset="0"/>
              </a:rPr>
              <a:t>new</a:t>
            </a:r>
            <a:r>
              <a:rPr lang="en-ID" sz="800" b="0" i="0" u="none" strike="noStrike">
                <a:solidFill>
                  <a:srgbClr val="333333"/>
                </a:solidFill>
                <a:effectLst/>
                <a:latin typeface="Consolas" panose="020B0609020204030204" pitchFamily="49" charset="0"/>
              </a:rPr>
              <a:t> SandwichMaker(hamSandwichBuilder);</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sandwichMaker.MakeSandwich();</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var</a:t>
            </a:r>
            <a:r>
              <a:rPr lang="en-ID" sz="800" b="0" i="0" u="none" strike="noStrike">
                <a:solidFill>
                  <a:srgbClr val="333333"/>
                </a:solidFill>
                <a:effectLst/>
                <a:latin typeface="Consolas" panose="020B0609020204030204" pitchFamily="49" charset="0"/>
              </a:rPr>
              <a:t> sandwich = hamSandwichBuilder.GetSandwich();</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sandwich.Display();</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br>
              <a:rPr lang="en-ID" sz="800" b="0" i="0" u="none" strike="noStrike">
                <a:solidFill>
                  <a:srgbClr val="333333"/>
                </a:solidFill>
                <a:effectLst/>
                <a:latin typeface="Consolas" panose="020B0609020204030204" pitchFamily="49" charset="0"/>
              </a:rPr>
            </a:br>
            <a:r>
              <a:rPr lang="en-ID" sz="800" b="0" i="1" u="none" strike="noStrike">
                <a:solidFill>
                  <a:srgbClr val="999988"/>
                </a:solidFill>
                <a:effectLst/>
                <a:latin typeface="Consolas" panose="020B0609020204030204" pitchFamily="49" charset="0"/>
              </a:rPr>
              <a:t>// Product class</a:t>
            </a:r>
            <a:br>
              <a:rPr lang="en-ID" sz="800" b="0" i="0" u="none" strike="noStrike">
                <a:solidFill>
                  <a:srgbClr val="333333"/>
                </a:solidFill>
                <a:effectLst/>
                <a:latin typeface="Consolas" panose="020B0609020204030204" pitchFamily="49" charset="0"/>
              </a:rPr>
            </a:b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class</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Sandwich</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Bread { </a:t>
            </a:r>
            <a:r>
              <a:rPr lang="en-ID" sz="800" b="1" i="0" u="none" strike="noStrike">
                <a:solidFill>
                  <a:srgbClr val="333333"/>
                </a:solidFill>
                <a:effectLst/>
                <a:latin typeface="Consolas" panose="020B0609020204030204" pitchFamily="49" charset="0"/>
              </a:rPr>
              <a:t>get</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set</a:t>
            </a: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Meat { </a:t>
            </a:r>
            <a:r>
              <a:rPr lang="en-ID" sz="800" b="1" i="0" u="none" strike="noStrike">
                <a:solidFill>
                  <a:srgbClr val="333333"/>
                </a:solidFill>
                <a:effectLst/>
                <a:latin typeface="Consolas" panose="020B0609020204030204" pitchFamily="49" charset="0"/>
              </a:rPr>
              <a:t>get</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set</a:t>
            </a: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List&lt;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&gt; Toppings { </a:t>
            </a:r>
            <a:r>
              <a:rPr lang="en-ID" sz="800" b="1" i="0" u="none" strike="noStrike">
                <a:solidFill>
                  <a:srgbClr val="333333"/>
                </a:solidFill>
                <a:effectLst/>
                <a:latin typeface="Consolas" panose="020B0609020204030204" pitchFamily="49" charset="0"/>
              </a:rPr>
              <a:t>get</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set</a:t>
            </a:r>
            <a:r>
              <a:rPr lang="en-ID" sz="800" b="0" i="0" u="none" strike="noStrike">
                <a:solidFill>
                  <a:srgbClr val="333333"/>
                </a:solidFill>
                <a:effectLst/>
                <a:latin typeface="Consolas" panose="020B0609020204030204" pitchFamily="49" charset="0"/>
              </a:rPr>
              <a:t>; } = </a:t>
            </a:r>
            <a:r>
              <a:rPr lang="en-ID" sz="800" b="1" i="0" u="none" strike="noStrike">
                <a:solidFill>
                  <a:srgbClr val="333333"/>
                </a:solidFill>
                <a:effectLst/>
                <a:latin typeface="Consolas" panose="020B0609020204030204" pitchFamily="49" charset="0"/>
              </a:rPr>
              <a:t>new</a:t>
            </a:r>
            <a:r>
              <a:rPr lang="en-ID" sz="800" b="0" i="0" u="none" strike="noStrike">
                <a:solidFill>
                  <a:srgbClr val="333333"/>
                </a:solidFill>
                <a:effectLst/>
                <a:latin typeface="Consolas" panose="020B0609020204030204" pitchFamily="49" charset="0"/>
              </a:rPr>
              <a:t> List&lt;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&gt;();</a:t>
            </a:r>
            <a:br>
              <a:rPr lang="en-ID" sz="800" b="0" i="0" u="none" strike="noStrike">
                <a:solidFill>
                  <a:srgbClr val="333333"/>
                </a:solidFill>
                <a:effectLst/>
                <a:latin typeface="Consolas" panose="020B0609020204030204" pitchFamily="49" charset="0"/>
              </a:rPr>
            </a:b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Display</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Console.WriteLine(</a:t>
            </a:r>
            <a:r>
              <a:rPr lang="en-ID" sz="800" b="0" i="0" u="none" strike="noStrike">
                <a:solidFill>
                  <a:srgbClr val="DD1144"/>
                </a:solidFill>
                <a:effectLst/>
                <a:latin typeface="Consolas" panose="020B0609020204030204" pitchFamily="49" charset="0"/>
              </a:rPr>
              <a:t>$"Bread: </a:t>
            </a:r>
            <a:r>
              <a:rPr lang="en-ID" sz="800" b="0" i="0" u="none" strike="noStrike">
                <a:solidFill>
                  <a:srgbClr val="333333"/>
                </a:solidFill>
                <a:effectLst/>
                <a:latin typeface="Consolas" panose="020B0609020204030204" pitchFamily="49" charset="0"/>
              </a:rPr>
              <a:t>{Bread}</a:t>
            </a:r>
            <a:r>
              <a:rPr lang="en-ID" sz="800" b="0" i="0" u="none" strike="noStrike">
                <a:solidFill>
                  <a:srgbClr val="DD1144"/>
                </a:solidFill>
                <a:effectLst/>
                <a:latin typeface="Consolas" panose="020B0609020204030204" pitchFamily="49" charset="0"/>
              </a:rPr>
              <a:t>"</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Console.WriteLine(</a:t>
            </a:r>
            <a:r>
              <a:rPr lang="en-ID" sz="800" b="0" i="0" u="none" strike="noStrike">
                <a:solidFill>
                  <a:srgbClr val="DD1144"/>
                </a:solidFill>
                <a:effectLst/>
                <a:latin typeface="Consolas" panose="020B0609020204030204" pitchFamily="49" charset="0"/>
              </a:rPr>
              <a:t>$"Meat: </a:t>
            </a:r>
            <a:r>
              <a:rPr lang="en-ID" sz="800" b="0" i="0" u="none" strike="noStrike">
                <a:solidFill>
                  <a:srgbClr val="333333"/>
                </a:solidFill>
                <a:effectLst/>
                <a:latin typeface="Consolas" panose="020B0609020204030204" pitchFamily="49" charset="0"/>
              </a:rPr>
              <a:t>{Meat}</a:t>
            </a:r>
            <a:r>
              <a:rPr lang="en-ID" sz="800" b="0" i="0" u="none" strike="noStrike">
                <a:solidFill>
                  <a:srgbClr val="DD1144"/>
                </a:solidFill>
                <a:effectLst/>
                <a:latin typeface="Consolas" panose="020B0609020204030204" pitchFamily="49" charset="0"/>
              </a:rPr>
              <a:t>"</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Console.WriteLine(</a:t>
            </a:r>
            <a:r>
              <a:rPr lang="en-ID" sz="800" b="0" i="0" u="none" strike="noStrike">
                <a:solidFill>
                  <a:srgbClr val="DD1144"/>
                </a:solidFill>
                <a:effectLst/>
                <a:latin typeface="Consolas" panose="020B0609020204030204" pitchFamily="49" charset="0"/>
              </a:rPr>
              <a:t>"Toppings:"</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foreach</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topping </a:t>
            </a:r>
            <a:r>
              <a:rPr lang="en-ID" sz="800" b="1" i="0" u="none" strike="noStrike">
                <a:solidFill>
                  <a:srgbClr val="333333"/>
                </a:solidFill>
                <a:effectLst/>
                <a:latin typeface="Consolas" panose="020B0609020204030204" pitchFamily="49" charset="0"/>
              </a:rPr>
              <a:t>in</a:t>
            </a:r>
            <a:r>
              <a:rPr lang="en-ID" sz="800" b="0" i="0" u="none" strike="noStrike">
                <a:solidFill>
                  <a:srgbClr val="333333"/>
                </a:solidFill>
                <a:effectLst/>
                <a:latin typeface="Consolas" panose="020B0609020204030204" pitchFamily="49" charset="0"/>
              </a:rPr>
              <a:t> Toppings)</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Console.WriteLine(</a:t>
            </a:r>
            <a:r>
              <a:rPr lang="en-ID" sz="800" b="0" i="0" u="none" strike="noStrike">
                <a:solidFill>
                  <a:srgbClr val="DD1144"/>
                </a:solidFill>
                <a:effectLst/>
                <a:latin typeface="Consolas" panose="020B0609020204030204" pitchFamily="49" charset="0"/>
              </a:rPr>
              <a:t>$"- </a:t>
            </a:r>
            <a:r>
              <a:rPr lang="en-ID" sz="800" b="0" i="0" u="none" strike="noStrike">
                <a:solidFill>
                  <a:srgbClr val="333333"/>
                </a:solidFill>
                <a:effectLst/>
                <a:latin typeface="Consolas" panose="020B0609020204030204" pitchFamily="49" charset="0"/>
              </a:rPr>
              <a:t>{topping}</a:t>
            </a:r>
            <a:r>
              <a:rPr lang="en-ID" sz="800" b="0" i="0" u="none" strike="noStrike">
                <a:solidFill>
                  <a:srgbClr val="DD1144"/>
                </a:solidFill>
                <a:effectLst/>
                <a:latin typeface="Consolas" panose="020B0609020204030204" pitchFamily="49" charset="0"/>
              </a:rPr>
              <a:t>"</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br>
              <a:rPr lang="en-ID" sz="800" b="0" i="0" u="none" strike="noStrike">
                <a:solidFill>
                  <a:srgbClr val="333333"/>
                </a:solidFill>
                <a:effectLst/>
                <a:latin typeface="Consolas" panose="020B0609020204030204" pitchFamily="49" charset="0"/>
              </a:rPr>
            </a:br>
            <a:r>
              <a:rPr lang="en-ID" sz="800" b="0" i="1" u="none" strike="noStrike">
                <a:solidFill>
                  <a:srgbClr val="999988"/>
                </a:solidFill>
                <a:effectLst/>
                <a:latin typeface="Consolas" panose="020B0609020204030204" pitchFamily="49" charset="0"/>
              </a:rPr>
              <a:t>// Builder interface</a:t>
            </a:r>
            <a:br>
              <a:rPr lang="en-ID" sz="800" b="0" i="0" u="none" strike="noStrike">
                <a:solidFill>
                  <a:srgbClr val="333333"/>
                </a:solidFill>
                <a:effectLst/>
                <a:latin typeface="Consolas" panose="020B0609020204030204" pitchFamily="49" charset="0"/>
              </a:rPr>
            </a:b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interface</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ISandwichBuilder</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AddBread</a:t>
            </a:r>
            <a:r>
              <a:rPr lang="en-ID" sz="800" b="0" i="0" u="none" strike="noStrike">
                <a:solidFill>
                  <a:srgbClr val="333333"/>
                </a:solidFill>
                <a:effectLst/>
                <a:latin typeface="Consolas" panose="020B0609020204030204" pitchFamily="49" charset="0"/>
              </a:rPr>
              <a: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bread);</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AddMeat</a:t>
            </a:r>
            <a:r>
              <a:rPr lang="en-ID" sz="800" b="0" i="0" u="none" strike="noStrike">
                <a:solidFill>
                  <a:srgbClr val="333333"/>
                </a:solidFill>
                <a:effectLst/>
                <a:latin typeface="Consolas" panose="020B0609020204030204" pitchFamily="49" charset="0"/>
              </a:rPr>
              <a: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meat);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AddTopping</a:t>
            </a:r>
            <a:r>
              <a:rPr lang="en-ID" sz="800" b="0" i="0" u="none" strike="noStrike">
                <a:solidFill>
                  <a:srgbClr val="333333"/>
                </a:solidFill>
                <a:effectLst/>
                <a:latin typeface="Consolas" panose="020B0609020204030204" pitchFamily="49" charset="0"/>
              </a:rPr>
              <a: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topping);</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Sandwich </a:t>
            </a:r>
            <a:r>
              <a:rPr lang="en-ID" sz="800" b="1" i="0" u="none" strike="noStrike">
                <a:solidFill>
                  <a:srgbClr val="990000"/>
                </a:solidFill>
                <a:effectLst/>
                <a:latin typeface="Consolas" panose="020B0609020204030204" pitchFamily="49" charset="0"/>
              </a:rPr>
              <a:t>GetSandwich</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endParaRPr lang="en-ID" sz="1200"/>
          </a:p>
        </p:txBody>
      </p:sp>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p:txBody>
          <a:bodyPr/>
          <a:lstStyle/>
          <a:p>
            <a:r>
              <a:rPr lang="en-US"/>
              <a:t>Creating Builder Design Pattern (2)</a:t>
            </a:r>
            <a:endParaRPr lang="en-ID"/>
          </a:p>
        </p:txBody>
      </p:sp>
      <p:sp>
        <p:nvSpPr>
          <p:cNvPr id="7" name="Content Placeholder 3">
            <a:extLst>
              <a:ext uri="{FF2B5EF4-FFF2-40B4-BE49-F238E27FC236}">
                <a16:creationId xmlns:a16="http://schemas.microsoft.com/office/drawing/2014/main" id="{C57A6667-1A4D-8BE4-F6CF-03CF6233EF8B}"/>
              </a:ext>
            </a:extLst>
          </p:cNvPr>
          <p:cNvSpPr txBox="1">
            <a:spLocks/>
          </p:cNvSpPr>
          <p:nvPr/>
        </p:nvSpPr>
        <p:spPr>
          <a:xfrm>
            <a:off x="5889434" y="2135305"/>
            <a:ext cx="6005111" cy="5032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br>
              <a:rPr lang="en-ID" sz="900">
                <a:solidFill>
                  <a:srgbClr val="333333"/>
                </a:solidFill>
                <a:latin typeface="Consolas" panose="020B0609020204030204" pitchFamily="49" charset="0"/>
              </a:rPr>
            </a:br>
            <a:r>
              <a:rPr lang="en-ID" sz="900" i="1">
                <a:solidFill>
                  <a:srgbClr val="999988"/>
                </a:solidFill>
                <a:latin typeface="Consolas" panose="020B0609020204030204" pitchFamily="49" charset="0"/>
              </a:rPr>
              <a:t>// Concrete builder</a:t>
            </a:r>
            <a:br>
              <a:rPr lang="en-ID" sz="900">
                <a:solidFill>
                  <a:srgbClr val="333333"/>
                </a:solidFill>
                <a:latin typeface="Consolas" panose="020B0609020204030204" pitchFamily="49" charset="0"/>
              </a:rPr>
            </a:b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class</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HamSandwichBuilder</a:t>
            </a:r>
            <a:r>
              <a:rPr lang="en-ID" sz="900">
                <a:solidFill>
                  <a:srgbClr val="333333"/>
                </a:solidFill>
                <a:latin typeface="Consolas" panose="020B0609020204030204" pitchFamily="49" charset="0"/>
              </a:rPr>
              <a:t> : </a:t>
            </a:r>
            <a:r>
              <a:rPr lang="en-ID" sz="900" b="1">
                <a:solidFill>
                  <a:srgbClr val="990000"/>
                </a:solidFill>
                <a:latin typeface="Consolas" panose="020B0609020204030204" pitchFamily="49" charset="0"/>
              </a:rPr>
              <a:t>ISandwichBuilder</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private</a:t>
            </a:r>
            <a:r>
              <a:rPr lang="en-ID" sz="900">
                <a:solidFill>
                  <a:srgbClr val="333333"/>
                </a:solidFill>
                <a:latin typeface="Consolas" panose="020B0609020204030204" pitchFamily="49" charset="0"/>
              </a:rPr>
              <a:t> Sandwich _sandwich = </a:t>
            </a:r>
            <a:r>
              <a:rPr lang="en-ID" sz="900" b="1">
                <a:solidFill>
                  <a:srgbClr val="333333"/>
                </a:solidFill>
                <a:latin typeface="Consolas" panose="020B0609020204030204" pitchFamily="49" charset="0"/>
              </a:rPr>
              <a:t>new</a:t>
            </a:r>
            <a:r>
              <a:rPr lang="en-ID" sz="900">
                <a:solidFill>
                  <a:srgbClr val="333333"/>
                </a:solidFill>
                <a:latin typeface="Consolas" panose="020B0609020204030204" pitchFamily="49" charset="0"/>
              </a:rPr>
              <a:t> Sandwich();</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void</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AddBread</a:t>
            </a:r>
            <a:r>
              <a:rPr lang="en-ID" sz="900">
                <a:solidFill>
                  <a:srgbClr val="333333"/>
                </a:solidFill>
                <a:latin typeface="Consolas" panose="020B0609020204030204" pitchFamily="49" charset="0"/>
              </a:rPr>
              <a:t>(</a:t>
            </a:r>
            <a:r>
              <a:rPr lang="en-ID" sz="900" b="1">
                <a:solidFill>
                  <a:srgbClr val="333333"/>
                </a:solidFill>
                <a:latin typeface="Consolas" panose="020B0609020204030204" pitchFamily="49" charset="0"/>
              </a:rPr>
              <a:t>string</a:t>
            </a:r>
            <a:r>
              <a:rPr lang="en-ID" sz="900">
                <a:solidFill>
                  <a:srgbClr val="333333"/>
                </a:solidFill>
                <a:latin typeface="Consolas" panose="020B0609020204030204" pitchFamily="49" charset="0"/>
              </a:rPr>
              <a:t> bread)</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_sandwich.Bread = bread;</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void</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AddMeat</a:t>
            </a:r>
            <a:r>
              <a:rPr lang="en-ID" sz="900">
                <a:solidFill>
                  <a:srgbClr val="333333"/>
                </a:solidFill>
                <a:latin typeface="Consolas" panose="020B0609020204030204" pitchFamily="49" charset="0"/>
              </a:rPr>
              <a:t>(</a:t>
            </a:r>
            <a:r>
              <a:rPr lang="en-ID" sz="900" b="1">
                <a:solidFill>
                  <a:srgbClr val="333333"/>
                </a:solidFill>
                <a:latin typeface="Consolas" panose="020B0609020204030204" pitchFamily="49" charset="0"/>
              </a:rPr>
              <a:t>string</a:t>
            </a:r>
            <a:r>
              <a:rPr lang="en-ID" sz="900">
                <a:solidFill>
                  <a:srgbClr val="333333"/>
                </a:solidFill>
                <a:latin typeface="Consolas" panose="020B0609020204030204" pitchFamily="49" charset="0"/>
              </a:rPr>
              <a:t> meat)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_sandwich.Meat = meat;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void</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AddTopping</a:t>
            </a:r>
            <a:r>
              <a:rPr lang="en-ID" sz="900">
                <a:solidFill>
                  <a:srgbClr val="333333"/>
                </a:solidFill>
                <a:latin typeface="Consolas" panose="020B0609020204030204" pitchFamily="49" charset="0"/>
              </a:rPr>
              <a:t>(</a:t>
            </a:r>
            <a:r>
              <a:rPr lang="en-ID" sz="900" b="1">
                <a:solidFill>
                  <a:srgbClr val="333333"/>
                </a:solidFill>
                <a:latin typeface="Consolas" panose="020B0609020204030204" pitchFamily="49" charset="0"/>
              </a:rPr>
              <a:t>string</a:t>
            </a:r>
            <a:r>
              <a:rPr lang="en-ID" sz="900">
                <a:solidFill>
                  <a:srgbClr val="333333"/>
                </a:solidFill>
                <a:latin typeface="Consolas" panose="020B0609020204030204" pitchFamily="49" charset="0"/>
              </a:rPr>
              <a:t> topping)</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_sandwich.Toppings.Add(topping);</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Sandwich </a:t>
            </a:r>
            <a:r>
              <a:rPr lang="en-ID" sz="900" b="1">
                <a:solidFill>
                  <a:srgbClr val="990000"/>
                </a:solidFill>
                <a:latin typeface="Consolas" panose="020B0609020204030204" pitchFamily="49" charset="0"/>
              </a:rPr>
              <a:t>GetSandwich</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return</a:t>
            </a:r>
            <a:r>
              <a:rPr lang="en-ID" sz="900">
                <a:solidFill>
                  <a:srgbClr val="333333"/>
                </a:solidFill>
                <a:latin typeface="Consolas" panose="020B0609020204030204" pitchFamily="49" charset="0"/>
              </a:rPr>
              <a:t> _sandwich;</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i="1">
                <a:solidFill>
                  <a:srgbClr val="999988"/>
                </a:solidFill>
                <a:latin typeface="Consolas" panose="020B0609020204030204" pitchFamily="49" charset="0"/>
              </a:rPr>
              <a:t>// Director class</a:t>
            </a:r>
            <a:br>
              <a:rPr lang="en-ID" sz="900">
                <a:solidFill>
                  <a:srgbClr val="333333"/>
                </a:solidFill>
                <a:latin typeface="Consolas" panose="020B0609020204030204" pitchFamily="49" charset="0"/>
              </a:rPr>
            </a:b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class</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SandwichMaker</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private</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readonly</a:t>
            </a:r>
            <a:r>
              <a:rPr lang="en-ID" sz="900">
                <a:solidFill>
                  <a:srgbClr val="333333"/>
                </a:solidFill>
                <a:latin typeface="Consolas" panose="020B0609020204030204" pitchFamily="49" charset="0"/>
              </a:rPr>
              <a:t> ISandwichBuilder _builder;</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SandwichMaker</a:t>
            </a:r>
            <a:r>
              <a:rPr lang="en-ID" sz="900">
                <a:solidFill>
                  <a:srgbClr val="333333"/>
                </a:solidFill>
                <a:latin typeface="Consolas" panose="020B0609020204030204" pitchFamily="49" charset="0"/>
              </a:rPr>
              <a:t>(ISandwichBuilder builder)</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 = builder;</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void</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MakeSandwich</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_builder.AddBread(</a:t>
            </a:r>
            <a:r>
              <a:rPr lang="en-ID" sz="900">
                <a:solidFill>
                  <a:srgbClr val="DD1144"/>
                </a:solidFill>
                <a:latin typeface="Consolas" panose="020B0609020204030204" pitchFamily="49" charset="0"/>
              </a:rPr>
              <a:t>"Wheat"</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_builder.AddMeat(</a:t>
            </a:r>
            <a:r>
              <a:rPr lang="en-ID" sz="900">
                <a:solidFill>
                  <a:srgbClr val="DD1144"/>
                </a:solidFill>
                <a:latin typeface="Consolas" panose="020B0609020204030204" pitchFamily="49" charset="0"/>
              </a:rPr>
              <a:t>"Ham"</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_builder.AddTopping(</a:t>
            </a:r>
            <a:r>
              <a:rPr lang="en-ID" sz="900">
                <a:solidFill>
                  <a:srgbClr val="DD1144"/>
                </a:solidFill>
                <a:latin typeface="Consolas" panose="020B0609020204030204" pitchFamily="49" charset="0"/>
              </a:rPr>
              <a:t>"Lettuce"</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_builder.AddTopping(</a:t>
            </a:r>
            <a:r>
              <a:rPr lang="en-ID" sz="900">
                <a:solidFill>
                  <a:srgbClr val="DD1144"/>
                </a:solidFill>
                <a:latin typeface="Consolas" panose="020B0609020204030204" pitchFamily="49" charset="0"/>
              </a:rPr>
              <a:t>"Tomato"</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_builder.AddTopping(</a:t>
            </a:r>
            <a:r>
              <a:rPr lang="en-ID" sz="900">
                <a:solidFill>
                  <a:srgbClr val="DD1144"/>
                </a:solidFill>
                <a:latin typeface="Consolas" panose="020B0609020204030204" pitchFamily="49" charset="0"/>
              </a:rPr>
              <a:t>"Mayonnaise"</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a:t>
            </a:r>
            <a:endParaRPr lang="en-ID" sz="1400"/>
          </a:p>
        </p:txBody>
      </p:sp>
      <p:sp>
        <p:nvSpPr>
          <p:cNvPr id="8" name="TextBox 7">
            <a:extLst>
              <a:ext uri="{FF2B5EF4-FFF2-40B4-BE49-F238E27FC236}">
                <a16:creationId xmlns:a16="http://schemas.microsoft.com/office/drawing/2014/main" id="{2E05D532-3AF8-9A50-7C12-F21E222B941E}"/>
              </a:ext>
            </a:extLst>
          </p:cNvPr>
          <p:cNvSpPr txBox="1"/>
          <p:nvPr/>
        </p:nvSpPr>
        <p:spPr>
          <a:xfrm>
            <a:off x="838200" y="1584668"/>
            <a:ext cx="3126497" cy="369332"/>
          </a:xfrm>
          <a:prstGeom prst="rect">
            <a:avLst/>
          </a:prstGeom>
          <a:noFill/>
        </p:spPr>
        <p:txBody>
          <a:bodyPr wrap="none" rtlCol="0">
            <a:spAutoFit/>
          </a:bodyPr>
          <a:lstStyle/>
          <a:p>
            <a:r>
              <a:rPr lang="en-US"/>
              <a:t>Before implementing Builder: </a:t>
            </a:r>
            <a:endParaRPr lang="en-ID"/>
          </a:p>
        </p:txBody>
      </p:sp>
    </p:spTree>
    <p:extLst>
      <p:ext uri="{BB962C8B-B14F-4D97-AF65-F5344CB8AC3E}">
        <p14:creationId xmlns:p14="http://schemas.microsoft.com/office/powerpoint/2010/main" val="2367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DBCEFB9-58A8-A31E-917E-20A9350E2309}"/>
              </a:ext>
            </a:extLst>
          </p:cNvPr>
          <p:cNvSpPr>
            <a:spLocks noGrp="1"/>
          </p:cNvSpPr>
          <p:nvPr>
            <p:ph idx="1"/>
          </p:nvPr>
        </p:nvSpPr>
        <p:spPr>
          <a:xfrm>
            <a:off x="656423" y="1990877"/>
            <a:ext cx="5348689" cy="4778986"/>
          </a:xfrm>
        </p:spPr>
        <p:txBody>
          <a:bodyPr>
            <a:normAutofit/>
          </a:bodyPr>
          <a:lstStyle/>
          <a:p>
            <a:r>
              <a:rPr lang="en-ID" sz="800" b="1" i="0" u="none" strike="noStrike">
                <a:solidFill>
                  <a:srgbClr val="333333"/>
                </a:solidFill>
                <a:effectLst/>
                <a:latin typeface="Consolas" panose="020B0609020204030204" pitchFamily="49" charset="0"/>
              </a:rPr>
              <a:t>class</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Program</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static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Main</a:t>
            </a:r>
            <a:r>
              <a:rPr lang="en-ID" sz="800" b="0" i="0" u="none" strike="noStrike">
                <a:solidFill>
                  <a:srgbClr val="333333"/>
                </a:solidFill>
                <a:effectLst/>
                <a:latin typeface="Consolas" panose="020B0609020204030204" pitchFamily="49" charset="0"/>
              </a:rPr>
              <a: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args)</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var</a:t>
            </a:r>
            <a:r>
              <a:rPr lang="en-ID" sz="800" b="0" i="0" u="none" strike="noStrike">
                <a:solidFill>
                  <a:srgbClr val="333333"/>
                </a:solidFill>
                <a:effectLst/>
                <a:latin typeface="Consolas" panose="020B0609020204030204" pitchFamily="49" charset="0"/>
              </a:rPr>
              <a:t> hamSandwichBuilder = </a:t>
            </a:r>
            <a:r>
              <a:rPr lang="en-ID" sz="800" b="1" i="0" u="none" strike="noStrike">
                <a:solidFill>
                  <a:srgbClr val="333333"/>
                </a:solidFill>
                <a:effectLst/>
                <a:latin typeface="Consolas" panose="020B0609020204030204" pitchFamily="49" charset="0"/>
              </a:rPr>
              <a:t>new</a:t>
            </a:r>
            <a:r>
              <a:rPr lang="en-ID" sz="800" b="0" i="0" u="none" strike="noStrike">
                <a:solidFill>
                  <a:srgbClr val="333333"/>
                </a:solidFill>
                <a:effectLst/>
                <a:latin typeface="Consolas" panose="020B0609020204030204" pitchFamily="49" charset="0"/>
              </a:rPr>
              <a:t> HamSandwichBuilder();</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var</a:t>
            </a:r>
            <a:r>
              <a:rPr lang="en-ID" sz="800" b="0" i="0" u="none" strike="noStrike">
                <a:solidFill>
                  <a:srgbClr val="333333"/>
                </a:solidFill>
                <a:effectLst/>
                <a:latin typeface="Consolas" panose="020B0609020204030204" pitchFamily="49" charset="0"/>
              </a:rPr>
              <a:t> sandwichMaker = </a:t>
            </a:r>
            <a:r>
              <a:rPr lang="en-ID" sz="800" b="1" i="0" u="none" strike="noStrike">
                <a:solidFill>
                  <a:srgbClr val="333333"/>
                </a:solidFill>
                <a:effectLst/>
                <a:latin typeface="Consolas" panose="020B0609020204030204" pitchFamily="49" charset="0"/>
              </a:rPr>
              <a:t>new</a:t>
            </a:r>
            <a:r>
              <a:rPr lang="en-ID" sz="800" b="0" i="0" u="none" strike="noStrike">
                <a:solidFill>
                  <a:srgbClr val="333333"/>
                </a:solidFill>
                <a:effectLst/>
                <a:latin typeface="Consolas" panose="020B0609020204030204" pitchFamily="49" charset="0"/>
              </a:rPr>
              <a:t> SandwichMaker(hamSandwichBuilder);</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sandwichMaker.MakeSandwich();</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var</a:t>
            </a:r>
            <a:r>
              <a:rPr lang="en-ID" sz="800" b="0" i="0" u="none" strike="noStrike">
                <a:solidFill>
                  <a:srgbClr val="333333"/>
                </a:solidFill>
                <a:effectLst/>
                <a:latin typeface="Consolas" panose="020B0609020204030204" pitchFamily="49" charset="0"/>
              </a:rPr>
              <a:t> sandwich = hamSandwichBuilder.GetSandwich();</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sandwich.Display();</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br>
              <a:rPr lang="en-ID" sz="800" b="0" i="0" u="none" strike="noStrike">
                <a:solidFill>
                  <a:srgbClr val="333333"/>
                </a:solidFill>
                <a:effectLst/>
                <a:latin typeface="Consolas" panose="020B0609020204030204" pitchFamily="49" charset="0"/>
              </a:rPr>
            </a:br>
            <a:r>
              <a:rPr lang="en-ID" sz="800" b="0" i="1" u="none" strike="noStrike">
                <a:solidFill>
                  <a:srgbClr val="999988"/>
                </a:solidFill>
                <a:effectLst/>
                <a:latin typeface="Consolas" panose="020B0609020204030204" pitchFamily="49" charset="0"/>
              </a:rPr>
              <a:t>// Product class</a:t>
            </a:r>
            <a:br>
              <a:rPr lang="en-ID" sz="800" b="0" i="0" u="none" strike="noStrike">
                <a:solidFill>
                  <a:srgbClr val="333333"/>
                </a:solidFill>
                <a:effectLst/>
                <a:latin typeface="Consolas" panose="020B0609020204030204" pitchFamily="49" charset="0"/>
              </a:rPr>
            </a:b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class</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Sandwich</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Bread { </a:t>
            </a:r>
            <a:r>
              <a:rPr lang="en-ID" sz="800" b="1" i="0" u="none" strike="noStrike">
                <a:solidFill>
                  <a:srgbClr val="333333"/>
                </a:solidFill>
                <a:effectLst/>
                <a:latin typeface="Consolas" panose="020B0609020204030204" pitchFamily="49" charset="0"/>
              </a:rPr>
              <a:t>get</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set</a:t>
            </a: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Meat { </a:t>
            </a:r>
            <a:r>
              <a:rPr lang="en-ID" sz="800" b="1" i="0" u="none" strike="noStrike">
                <a:solidFill>
                  <a:srgbClr val="333333"/>
                </a:solidFill>
                <a:effectLst/>
                <a:latin typeface="Consolas" panose="020B0609020204030204" pitchFamily="49" charset="0"/>
              </a:rPr>
              <a:t>get</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set</a:t>
            </a: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List&lt;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&gt; Toppings { </a:t>
            </a:r>
            <a:r>
              <a:rPr lang="en-ID" sz="800" b="1" i="0" u="none" strike="noStrike">
                <a:solidFill>
                  <a:srgbClr val="333333"/>
                </a:solidFill>
                <a:effectLst/>
                <a:latin typeface="Consolas" panose="020B0609020204030204" pitchFamily="49" charset="0"/>
              </a:rPr>
              <a:t>get</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set</a:t>
            </a:r>
            <a:r>
              <a:rPr lang="en-ID" sz="800" b="0" i="0" u="none" strike="noStrike">
                <a:solidFill>
                  <a:srgbClr val="333333"/>
                </a:solidFill>
                <a:effectLst/>
                <a:latin typeface="Consolas" panose="020B0609020204030204" pitchFamily="49" charset="0"/>
              </a:rPr>
              <a:t>; } = </a:t>
            </a:r>
            <a:r>
              <a:rPr lang="en-ID" sz="800" b="1" i="0" u="none" strike="noStrike">
                <a:solidFill>
                  <a:srgbClr val="333333"/>
                </a:solidFill>
                <a:effectLst/>
                <a:latin typeface="Consolas" panose="020B0609020204030204" pitchFamily="49" charset="0"/>
              </a:rPr>
              <a:t>new</a:t>
            </a:r>
            <a:r>
              <a:rPr lang="en-ID" sz="800" b="0" i="0" u="none" strike="noStrike">
                <a:solidFill>
                  <a:srgbClr val="333333"/>
                </a:solidFill>
                <a:effectLst/>
                <a:latin typeface="Consolas" panose="020B0609020204030204" pitchFamily="49" charset="0"/>
              </a:rPr>
              <a:t> List&lt;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&gt;();</a:t>
            </a:r>
            <a:br>
              <a:rPr lang="en-ID" sz="800" b="0" i="0" u="none" strike="noStrike">
                <a:solidFill>
                  <a:srgbClr val="333333"/>
                </a:solidFill>
                <a:effectLst/>
                <a:latin typeface="Consolas" panose="020B0609020204030204" pitchFamily="49" charset="0"/>
              </a:rPr>
            </a:b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Display</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Console.WriteLine(</a:t>
            </a:r>
            <a:r>
              <a:rPr lang="en-ID" sz="800" b="0" i="0" u="none" strike="noStrike">
                <a:solidFill>
                  <a:srgbClr val="DD1144"/>
                </a:solidFill>
                <a:effectLst/>
                <a:latin typeface="Consolas" panose="020B0609020204030204" pitchFamily="49" charset="0"/>
              </a:rPr>
              <a:t>$"Bread: </a:t>
            </a:r>
            <a:r>
              <a:rPr lang="en-ID" sz="800" b="0" i="0" u="none" strike="noStrike">
                <a:solidFill>
                  <a:srgbClr val="333333"/>
                </a:solidFill>
                <a:effectLst/>
                <a:latin typeface="Consolas" panose="020B0609020204030204" pitchFamily="49" charset="0"/>
              </a:rPr>
              <a:t>{Bread}</a:t>
            </a:r>
            <a:r>
              <a:rPr lang="en-ID" sz="800" b="0" i="0" u="none" strike="noStrike">
                <a:solidFill>
                  <a:srgbClr val="DD1144"/>
                </a:solidFill>
                <a:effectLst/>
                <a:latin typeface="Consolas" panose="020B0609020204030204" pitchFamily="49" charset="0"/>
              </a:rPr>
              <a:t>"</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Console.WriteLine(</a:t>
            </a:r>
            <a:r>
              <a:rPr lang="en-ID" sz="800" b="0" i="0" u="none" strike="noStrike">
                <a:solidFill>
                  <a:srgbClr val="DD1144"/>
                </a:solidFill>
                <a:effectLst/>
                <a:latin typeface="Consolas" panose="020B0609020204030204" pitchFamily="49" charset="0"/>
              </a:rPr>
              <a:t>$"Meat: </a:t>
            </a:r>
            <a:r>
              <a:rPr lang="en-ID" sz="800" b="0" i="0" u="none" strike="noStrike">
                <a:solidFill>
                  <a:srgbClr val="333333"/>
                </a:solidFill>
                <a:effectLst/>
                <a:latin typeface="Consolas" panose="020B0609020204030204" pitchFamily="49" charset="0"/>
              </a:rPr>
              <a:t>{Meat}</a:t>
            </a:r>
            <a:r>
              <a:rPr lang="en-ID" sz="800" b="0" i="0" u="none" strike="noStrike">
                <a:solidFill>
                  <a:srgbClr val="DD1144"/>
                </a:solidFill>
                <a:effectLst/>
                <a:latin typeface="Consolas" panose="020B0609020204030204" pitchFamily="49" charset="0"/>
              </a:rPr>
              <a:t>"</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Console.WriteLine(</a:t>
            </a:r>
            <a:r>
              <a:rPr lang="en-ID" sz="800" b="0" i="0" u="none" strike="noStrike">
                <a:solidFill>
                  <a:srgbClr val="DD1144"/>
                </a:solidFill>
                <a:effectLst/>
                <a:latin typeface="Consolas" panose="020B0609020204030204" pitchFamily="49" charset="0"/>
              </a:rPr>
              <a:t>"Toppings:"</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foreach</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topping </a:t>
            </a:r>
            <a:r>
              <a:rPr lang="en-ID" sz="800" b="1" i="0" u="none" strike="noStrike">
                <a:solidFill>
                  <a:srgbClr val="333333"/>
                </a:solidFill>
                <a:effectLst/>
                <a:latin typeface="Consolas" panose="020B0609020204030204" pitchFamily="49" charset="0"/>
              </a:rPr>
              <a:t>in</a:t>
            </a:r>
            <a:r>
              <a:rPr lang="en-ID" sz="800" b="0" i="0" u="none" strike="noStrike">
                <a:solidFill>
                  <a:srgbClr val="333333"/>
                </a:solidFill>
                <a:effectLst/>
                <a:latin typeface="Consolas" panose="020B0609020204030204" pitchFamily="49" charset="0"/>
              </a:rPr>
              <a:t> Toppings)</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Console.WriteLine(</a:t>
            </a:r>
            <a:r>
              <a:rPr lang="en-ID" sz="800" b="0" i="0" u="none" strike="noStrike">
                <a:solidFill>
                  <a:srgbClr val="DD1144"/>
                </a:solidFill>
                <a:effectLst/>
                <a:latin typeface="Consolas" panose="020B0609020204030204" pitchFamily="49" charset="0"/>
              </a:rPr>
              <a:t>$"- </a:t>
            </a:r>
            <a:r>
              <a:rPr lang="en-ID" sz="800" b="0" i="0" u="none" strike="noStrike">
                <a:solidFill>
                  <a:srgbClr val="333333"/>
                </a:solidFill>
                <a:effectLst/>
                <a:latin typeface="Consolas" panose="020B0609020204030204" pitchFamily="49" charset="0"/>
              </a:rPr>
              <a:t>{topping}</a:t>
            </a:r>
            <a:r>
              <a:rPr lang="en-ID" sz="800" b="0" i="0" u="none" strike="noStrike">
                <a:solidFill>
                  <a:srgbClr val="DD1144"/>
                </a:solidFill>
                <a:effectLst/>
                <a:latin typeface="Consolas" panose="020B0609020204030204" pitchFamily="49" charset="0"/>
              </a:rPr>
              <a:t>"</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br>
              <a:rPr lang="en-ID" sz="800" b="0" i="0" u="none" strike="noStrike">
                <a:solidFill>
                  <a:srgbClr val="333333"/>
                </a:solidFill>
                <a:effectLst/>
                <a:latin typeface="Consolas" panose="020B0609020204030204" pitchFamily="49" charset="0"/>
              </a:rPr>
            </a:br>
            <a:r>
              <a:rPr lang="en-ID" sz="800" b="0" i="1" u="none" strike="noStrike">
                <a:solidFill>
                  <a:srgbClr val="999988"/>
                </a:solidFill>
                <a:effectLst/>
                <a:latin typeface="Consolas" panose="020B0609020204030204" pitchFamily="49" charset="0"/>
              </a:rPr>
              <a:t>// Builder interface</a:t>
            </a:r>
            <a:br>
              <a:rPr lang="en-ID" sz="800" b="0" i="0" u="none" strike="noStrike">
                <a:solidFill>
                  <a:srgbClr val="333333"/>
                </a:solidFill>
                <a:effectLst/>
                <a:latin typeface="Consolas" panose="020B0609020204030204" pitchFamily="49" charset="0"/>
              </a:rPr>
            </a:br>
            <a:r>
              <a:rPr lang="en-ID" sz="800" b="1" i="0" u="none" strike="noStrike">
                <a:solidFill>
                  <a:srgbClr val="333333"/>
                </a:solidFill>
                <a:effectLst/>
                <a:latin typeface="Consolas" panose="020B0609020204030204" pitchFamily="49" charset="0"/>
              </a:rPr>
              <a:t>public</a:t>
            </a: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interface</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ISandwichBuilder</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AddBread</a:t>
            </a:r>
            <a:r>
              <a:rPr lang="en-ID" sz="800" b="0" i="0" u="none" strike="noStrike">
                <a:solidFill>
                  <a:srgbClr val="333333"/>
                </a:solidFill>
                <a:effectLst/>
                <a:latin typeface="Consolas" panose="020B0609020204030204" pitchFamily="49" charset="0"/>
              </a:rPr>
              <a: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bread);</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AddMeat</a:t>
            </a:r>
            <a:r>
              <a:rPr lang="en-ID" sz="800" b="0" i="0" u="none" strike="noStrike">
                <a:solidFill>
                  <a:srgbClr val="333333"/>
                </a:solidFill>
                <a:effectLst/>
                <a:latin typeface="Consolas" panose="020B0609020204030204" pitchFamily="49" charset="0"/>
              </a:rPr>
              <a: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meat);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a:t>
            </a:r>
            <a:r>
              <a:rPr lang="en-ID" sz="800" b="1" i="0" u="none" strike="noStrike">
                <a:solidFill>
                  <a:srgbClr val="333333"/>
                </a:solidFill>
                <a:effectLst/>
                <a:latin typeface="Consolas" panose="020B0609020204030204" pitchFamily="49" charset="0"/>
              </a:rPr>
              <a:t>void</a:t>
            </a:r>
            <a:r>
              <a:rPr lang="en-ID" sz="800" b="0" i="0" u="none" strike="noStrike">
                <a:solidFill>
                  <a:srgbClr val="333333"/>
                </a:solidFill>
                <a:effectLst/>
                <a:latin typeface="Consolas" panose="020B0609020204030204" pitchFamily="49" charset="0"/>
              </a:rPr>
              <a:t> </a:t>
            </a:r>
            <a:r>
              <a:rPr lang="en-ID" sz="800" b="1" i="0" u="none" strike="noStrike">
                <a:solidFill>
                  <a:srgbClr val="990000"/>
                </a:solidFill>
                <a:effectLst/>
                <a:latin typeface="Consolas" panose="020B0609020204030204" pitchFamily="49" charset="0"/>
              </a:rPr>
              <a:t>AddTopping</a:t>
            </a:r>
            <a:r>
              <a:rPr lang="en-ID" sz="800" b="0" i="0" u="none" strike="noStrike">
                <a:solidFill>
                  <a:srgbClr val="333333"/>
                </a:solidFill>
                <a:effectLst/>
                <a:latin typeface="Consolas" panose="020B0609020204030204" pitchFamily="49" charset="0"/>
              </a:rPr>
              <a:t>(</a:t>
            </a:r>
            <a:r>
              <a:rPr lang="en-ID" sz="800" b="1" i="0" u="none" strike="noStrike">
                <a:solidFill>
                  <a:srgbClr val="333333"/>
                </a:solidFill>
                <a:effectLst/>
                <a:latin typeface="Consolas" panose="020B0609020204030204" pitchFamily="49" charset="0"/>
              </a:rPr>
              <a:t>string</a:t>
            </a:r>
            <a:r>
              <a:rPr lang="en-ID" sz="800" b="0" i="0" u="none" strike="noStrike">
                <a:solidFill>
                  <a:srgbClr val="333333"/>
                </a:solidFill>
                <a:effectLst/>
                <a:latin typeface="Consolas" panose="020B0609020204030204" pitchFamily="49" charset="0"/>
              </a:rPr>
              <a:t> topping);</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    Sandwich </a:t>
            </a:r>
            <a:r>
              <a:rPr lang="en-ID" sz="800" b="1" i="0" u="none" strike="noStrike">
                <a:solidFill>
                  <a:srgbClr val="990000"/>
                </a:solidFill>
                <a:effectLst/>
                <a:latin typeface="Consolas" panose="020B0609020204030204" pitchFamily="49" charset="0"/>
              </a:rPr>
              <a:t>GetSandwich</a:t>
            </a:r>
            <a:r>
              <a:rPr lang="en-ID" sz="800" b="0" i="0" u="none" strike="noStrike">
                <a:solidFill>
                  <a:srgbClr val="333333"/>
                </a:solidFill>
                <a:effectLst/>
                <a:latin typeface="Consolas" panose="020B0609020204030204" pitchFamily="49" charset="0"/>
              </a:rPr>
              <a:t>();</a:t>
            </a:r>
            <a:br>
              <a:rPr lang="en-ID" sz="800" b="0" i="0" u="none" strike="noStrike">
                <a:solidFill>
                  <a:srgbClr val="333333"/>
                </a:solidFill>
                <a:effectLst/>
                <a:latin typeface="Consolas" panose="020B0609020204030204" pitchFamily="49" charset="0"/>
              </a:rPr>
            </a:br>
            <a:r>
              <a:rPr lang="en-ID" sz="800" b="0" i="0" u="none" strike="noStrike">
                <a:solidFill>
                  <a:srgbClr val="333333"/>
                </a:solidFill>
                <a:effectLst/>
                <a:latin typeface="Consolas" panose="020B0609020204030204" pitchFamily="49" charset="0"/>
              </a:rPr>
              <a:t>}</a:t>
            </a:r>
            <a:endParaRPr lang="en-ID" sz="1200"/>
          </a:p>
        </p:txBody>
      </p:sp>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p:txBody>
          <a:bodyPr/>
          <a:lstStyle/>
          <a:p>
            <a:r>
              <a:rPr lang="en-US"/>
              <a:t>Creating Builder Design Pattern (2)</a:t>
            </a:r>
            <a:endParaRPr lang="en-ID"/>
          </a:p>
        </p:txBody>
      </p:sp>
      <p:sp>
        <p:nvSpPr>
          <p:cNvPr id="7" name="Content Placeholder 3">
            <a:extLst>
              <a:ext uri="{FF2B5EF4-FFF2-40B4-BE49-F238E27FC236}">
                <a16:creationId xmlns:a16="http://schemas.microsoft.com/office/drawing/2014/main" id="{C57A6667-1A4D-8BE4-F6CF-03CF6233EF8B}"/>
              </a:ext>
            </a:extLst>
          </p:cNvPr>
          <p:cNvSpPr txBox="1">
            <a:spLocks/>
          </p:cNvSpPr>
          <p:nvPr/>
        </p:nvSpPr>
        <p:spPr>
          <a:xfrm>
            <a:off x="5889434" y="2047168"/>
            <a:ext cx="6005111" cy="5032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br>
              <a:rPr lang="en-ID" sz="900">
                <a:solidFill>
                  <a:srgbClr val="333333"/>
                </a:solidFill>
                <a:latin typeface="Consolas" panose="020B0609020204030204" pitchFamily="49" charset="0"/>
              </a:rPr>
            </a:br>
            <a:r>
              <a:rPr lang="en-ID" sz="900" i="1">
                <a:solidFill>
                  <a:srgbClr val="999988"/>
                </a:solidFill>
                <a:latin typeface="Consolas" panose="020B0609020204030204" pitchFamily="49" charset="0"/>
              </a:rPr>
              <a:t>// Concrete builder</a:t>
            </a:r>
            <a:br>
              <a:rPr lang="en-ID" sz="900">
                <a:solidFill>
                  <a:srgbClr val="333333"/>
                </a:solidFill>
                <a:latin typeface="Consolas" panose="020B0609020204030204" pitchFamily="49" charset="0"/>
              </a:rPr>
            </a:b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class</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HamSandwichBuilder</a:t>
            </a:r>
            <a:r>
              <a:rPr lang="en-ID" sz="900">
                <a:solidFill>
                  <a:srgbClr val="333333"/>
                </a:solidFill>
                <a:latin typeface="Consolas" panose="020B0609020204030204" pitchFamily="49" charset="0"/>
              </a:rPr>
              <a:t> : </a:t>
            </a:r>
            <a:r>
              <a:rPr lang="en-ID" sz="900" b="1">
                <a:solidFill>
                  <a:srgbClr val="990000"/>
                </a:solidFill>
                <a:latin typeface="Consolas" panose="020B0609020204030204" pitchFamily="49" charset="0"/>
              </a:rPr>
              <a:t>ISandwichBuilder</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private</a:t>
            </a:r>
            <a:r>
              <a:rPr lang="en-ID" sz="900">
                <a:solidFill>
                  <a:srgbClr val="333333"/>
                </a:solidFill>
                <a:latin typeface="Consolas" panose="020B0609020204030204" pitchFamily="49" charset="0"/>
              </a:rPr>
              <a:t> Sandwich _sandwich = </a:t>
            </a:r>
            <a:r>
              <a:rPr lang="en-ID" sz="900" b="1">
                <a:solidFill>
                  <a:srgbClr val="333333"/>
                </a:solidFill>
                <a:latin typeface="Consolas" panose="020B0609020204030204" pitchFamily="49" charset="0"/>
              </a:rPr>
              <a:t>new</a:t>
            </a:r>
            <a:r>
              <a:rPr lang="en-ID" sz="900">
                <a:solidFill>
                  <a:srgbClr val="333333"/>
                </a:solidFill>
                <a:latin typeface="Consolas" panose="020B0609020204030204" pitchFamily="49" charset="0"/>
              </a:rPr>
              <a:t> Sandwich();</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void</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AddBread</a:t>
            </a:r>
            <a:r>
              <a:rPr lang="en-ID" sz="900">
                <a:solidFill>
                  <a:srgbClr val="333333"/>
                </a:solidFill>
                <a:latin typeface="Consolas" panose="020B0609020204030204" pitchFamily="49" charset="0"/>
              </a:rPr>
              <a:t>(</a:t>
            </a:r>
            <a:r>
              <a:rPr lang="en-ID" sz="900" b="1">
                <a:solidFill>
                  <a:srgbClr val="333333"/>
                </a:solidFill>
                <a:latin typeface="Consolas" panose="020B0609020204030204" pitchFamily="49" charset="0"/>
              </a:rPr>
              <a:t>string</a:t>
            </a:r>
            <a:r>
              <a:rPr lang="en-ID" sz="900">
                <a:solidFill>
                  <a:srgbClr val="333333"/>
                </a:solidFill>
                <a:latin typeface="Consolas" panose="020B0609020204030204" pitchFamily="49" charset="0"/>
              </a:rPr>
              <a:t> bread)</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_sandwich.Bread = bread;</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void</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AddMeat</a:t>
            </a:r>
            <a:r>
              <a:rPr lang="en-ID" sz="900">
                <a:solidFill>
                  <a:srgbClr val="333333"/>
                </a:solidFill>
                <a:latin typeface="Consolas" panose="020B0609020204030204" pitchFamily="49" charset="0"/>
              </a:rPr>
              <a:t>(</a:t>
            </a:r>
            <a:r>
              <a:rPr lang="en-ID" sz="900" b="1">
                <a:solidFill>
                  <a:srgbClr val="333333"/>
                </a:solidFill>
                <a:latin typeface="Consolas" panose="020B0609020204030204" pitchFamily="49" charset="0"/>
              </a:rPr>
              <a:t>string</a:t>
            </a:r>
            <a:r>
              <a:rPr lang="en-ID" sz="900">
                <a:solidFill>
                  <a:srgbClr val="333333"/>
                </a:solidFill>
                <a:latin typeface="Consolas" panose="020B0609020204030204" pitchFamily="49" charset="0"/>
              </a:rPr>
              <a:t> meat)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_sandwich.Meat = meat;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void</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AddTopping</a:t>
            </a:r>
            <a:r>
              <a:rPr lang="en-ID" sz="900">
                <a:solidFill>
                  <a:srgbClr val="333333"/>
                </a:solidFill>
                <a:latin typeface="Consolas" panose="020B0609020204030204" pitchFamily="49" charset="0"/>
              </a:rPr>
              <a:t>(</a:t>
            </a:r>
            <a:r>
              <a:rPr lang="en-ID" sz="900" b="1">
                <a:solidFill>
                  <a:srgbClr val="333333"/>
                </a:solidFill>
                <a:latin typeface="Consolas" panose="020B0609020204030204" pitchFamily="49" charset="0"/>
              </a:rPr>
              <a:t>string</a:t>
            </a:r>
            <a:r>
              <a:rPr lang="en-ID" sz="900">
                <a:solidFill>
                  <a:srgbClr val="333333"/>
                </a:solidFill>
                <a:latin typeface="Consolas" panose="020B0609020204030204" pitchFamily="49" charset="0"/>
              </a:rPr>
              <a:t> topping)</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_sandwich.Toppings.Add(topping);</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Sandwich </a:t>
            </a:r>
            <a:r>
              <a:rPr lang="en-ID" sz="900" b="1">
                <a:solidFill>
                  <a:srgbClr val="990000"/>
                </a:solidFill>
                <a:latin typeface="Consolas" panose="020B0609020204030204" pitchFamily="49" charset="0"/>
              </a:rPr>
              <a:t>GetSandwich</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return</a:t>
            </a:r>
            <a:r>
              <a:rPr lang="en-ID" sz="900">
                <a:solidFill>
                  <a:srgbClr val="333333"/>
                </a:solidFill>
                <a:latin typeface="Consolas" panose="020B0609020204030204" pitchFamily="49" charset="0"/>
              </a:rPr>
              <a:t> _sandwich;</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i="1">
                <a:solidFill>
                  <a:srgbClr val="999988"/>
                </a:solidFill>
                <a:latin typeface="Consolas" panose="020B0609020204030204" pitchFamily="49" charset="0"/>
              </a:rPr>
              <a:t>// Director class</a:t>
            </a:r>
            <a:br>
              <a:rPr lang="en-ID" sz="900">
                <a:solidFill>
                  <a:srgbClr val="333333"/>
                </a:solidFill>
                <a:latin typeface="Consolas" panose="020B0609020204030204" pitchFamily="49" charset="0"/>
              </a:rPr>
            </a:b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class</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SandwichMaker</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private</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readonly</a:t>
            </a:r>
            <a:r>
              <a:rPr lang="en-ID" sz="900">
                <a:solidFill>
                  <a:srgbClr val="333333"/>
                </a:solidFill>
                <a:latin typeface="Consolas" panose="020B0609020204030204" pitchFamily="49" charset="0"/>
              </a:rPr>
              <a:t> ISandwichBuilder _builder;</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SandwichMaker</a:t>
            </a:r>
            <a:r>
              <a:rPr lang="en-ID" sz="900">
                <a:solidFill>
                  <a:srgbClr val="333333"/>
                </a:solidFill>
                <a:latin typeface="Consolas" panose="020B0609020204030204" pitchFamily="49" charset="0"/>
              </a:rPr>
              <a:t>(ISandwichBuilder builder)</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 = builder;</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public</a:t>
            </a:r>
            <a:r>
              <a:rPr lang="en-ID" sz="900">
                <a:solidFill>
                  <a:srgbClr val="333333"/>
                </a:solidFill>
                <a:latin typeface="Consolas" panose="020B0609020204030204" pitchFamily="49" charset="0"/>
              </a:rPr>
              <a:t> </a:t>
            </a:r>
            <a:r>
              <a:rPr lang="en-ID" sz="900" b="1">
                <a:solidFill>
                  <a:srgbClr val="333333"/>
                </a:solidFill>
                <a:latin typeface="Consolas" panose="020B0609020204030204" pitchFamily="49" charset="0"/>
              </a:rPr>
              <a:t>void</a:t>
            </a:r>
            <a:r>
              <a:rPr lang="en-ID" sz="900">
                <a:solidFill>
                  <a:srgbClr val="333333"/>
                </a:solidFill>
                <a:latin typeface="Consolas" panose="020B0609020204030204" pitchFamily="49" charset="0"/>
              </a:rPr>
              <a:t> </a:t>
            </a:r>
            <a:r>
              <a:rPr lang="en-ID" sz="900" b="1">
                <a:solidFill>
                  <a:srgbClr val="990000"/>
                </a:solidFill>
                <a:latin typeface="Consolas" panose="020B0609020204030204" pitchFamily="49" charset="0"/>
              </a:rPr>
              <a:t>MakeSandwich</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_builder.AddBread(</a:t>
            </a:r>
            <a:r>
              <a:rPr lang="en-ID" sz="900">
                <a:solidFill>
                  <a:srgbClr val="DD1144"/>
                </a:solidFill>
                <a:latin typeface="Consolas" panose="020B0609020204030204" pitchFamily="49" charset="0"/>
              </a:rPr>
              <a:t>"Wheat"</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_builder.AddMeat(</a:t>
            </a:r>
            <a:r>
              <a:rPr lang="en-ID" sz="900">
                <a:solidFill>
                  <a:srgbClr val="DD1144"/>
                </a:solidFill>
                <a:latin typeface="Consolas" panose="020B0609020204030204" pitchFamily="49" charset="0"/>
              </a:rPr>
              <a:t>"Ham"</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_builder.AddTopping(</a:t>
            </a:r>
            <a:r>
              <a:rPr lang="en-ID" sz="900">
                <a:solidFill>
                  <a:srgbClr val="DD1144"/>
                </a:solidFill>
                <a:latin typeface="Consolas" panose="020B0609020204030204" pitchFamily="49" charset="0"/>
              </a:rPr>
              <a:t>"Lettuce"</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_builder.AddTopping(</a:t>
            </a:r>
            <a:r>
              <a:rPr lang="en-ID" sz="900">
                <a:solidFill>
                  <a:srgbClr val="DD1144"/>
                </a:solidFill>
                <a:latin typeface="Consolas" panose="020B0609020204030204" pitchFamily="49" charset="0"/>
              </a:rPr>
              <a:t>"Tomato"</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_builder.AddTopping(</a:t>
            </a:r>
            <a:r>
              <a:rPr lang="en-ID" sz="900">
                <a:solidFill>
                  <a:srgbClr val="DD1144"/>
                </a:solidFill>
                <a:latin typeface="Consolas" panose="020B0609020204030204" pitchFamily="49" charset="0"/>
              </a:rPr>
              <a:t>"Mayonnaise"</a:t>
            </a:r>
            <a:r>
              <a:rPr lang="en-ID" sz="900">
                <a:solidFill>
                  <a:srgbClr val="333333"/>
                </a:solidFill>
                <a:latin typeface="Consolas" panose="020B0609020204030204" pitchFamily="49" charset="0"/>
              </a:rPr>
              <a:t>);</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    }</a:t>
            </a:r>
            <a:br>
              <a:rPr lang="en-ID" sz="900">
                <a:solidFill>
                  <a:srgbClr val="333333"/>
                </a:solidFill>
                <a:latin typeface="Consolas" panose="020B0609020204030204" pitchFamily="49" charset="0"/>
              </a:rPr>
            </a:br>
            <a:r>
              <a:rPr lang="en-ID" sz="900">
                <a:solidFill>
                  <a:srgbClr val="333333"/>
                </a:solidFill>
                <a:latin typeface="Consolas" panose="020B0609020204030204" pitchFamily="49" charset="0"/>
              </a:rPr>
              <a:t>}</a:t>
            </a:r>
            <a:endParaRPr lang="en-ID" sz="1400"/>
          </a:p>
        </p:txBody>
      </p:sp>
      <p:sp>
        <p:nvSpPr>
          <p:cNvPr id="3" name="TextBox 2">
            <a:extLst>
              <a:ext uri="{FF2B5EF4-FFF2-40B4-BE49-F238E27FC236}">
                <a16:creationId xmlns:a16="http://schemas.microsoft.com/office/drawing/2014/main" id="{9EABC9B9-3EB4-4E84-D76C-76AA4BD62DB6}"/>
              </a:ext>
            </a:extLst>
          </p:cNvPr>
          <p:cNvSpPr txBox="1"/>
          <p:nvPr/>
        </p:nvSpPr>
        <p:spPr>
          <a:xfrm>
            <a:off x="838200" y="1584668"/>
            <a:ext cx="2956450" cy="369332"/>
          </a:xfrm>
          <a:prstGeom prst="rect">
            <a:avLst/>
          </a:prstGeom>
          <a:noFill/>
        </p:spPr>
        <p:txBody>
          <a:bodyPr wrap="none" rtlCol="0">
            <a:spAutoFit/>
          </a:bodyPr>
          <a:lstStyle/>
          <a:p>
            <a:r>
              <a:rPr lang="en-US"/>
              <a:t>After implementing Builder: </a:t>
            </a:r>
            <a:endParaRPr lang="en-ID"/>
          </a:p>
        </p:txBody>
      </p:sp>
    </p:spTree>
    <p:extLst>
      <p:ext uri="{BB962C8B-B14F-4D97-AF65-F5344CB8AC3E}">
        <p14:creationId xmlns:p14="http://schemas.microsoft.com/office/powerpoint/2010/main" val="272889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5797-22B5-2A54-6C8E-09F3FCD5695F}"/>
              </a:ext>
            </a:extLst>
          </p:cNvPr>
          <p:cNvSpPr>
            <a:spLocks noGrp="1"/>
          </p:cNvSpPr>
          <p:nvPr>
            <p:ph type="title"/>
          </p:nvPr>
        </p:nvSpPr>
        <p:spPr/>
        <p:txBody>
          <a:bodyPr/>
          <a:lstStyle/>
          <a:p>
            <a:r>
              <a:rPr lang="en-US"/>
              <a:t>Creating Builder Design Pattern (3)</a:t>
            </a:r>
            <a:endParaRPr lang="en-ID"/>
          </a:p>
        </p:txBody>
      </p:sp>
      <p:sp>
        <p:nvSpPr>
          <p:cNvPr id="3" name="Content Placeholder 2">
            <a:extLst>
              <a:ext uri="{FF2B5EF4-FFF2-40B4-BE49-F238E27FC236}">
                <a16:creationId xmlns:a16="http://schemas.microsoft.com/office/drawing/2014/main" id="{F6EB5C42-41B3-EB2D-9F2C-B3A297B04BF0}"/>
              </a:ext>
            </a:extLst>
          </p:cNvPr>
          <p:cNvSpPr>
            <a:spLocks noGrp="1"/>
          </p:cNvSpPr>
          <p:nvPr>
            <p:ph idx="1"/>
          </p:nvPr>
        </p:nvSpPr>
        <p:spPr/>
        <p:txBody>
          <a:bodyPr/>
          <a:lstStyle/>
          <a:p>
            <a:pPr rtl="0">
              <a:spcBef>
                <a:spcPts val="600"/>
              </a:spcBef>
              <a:spcAft>
                <a:spcPts val="600"/>
              </a:spcAft>
            </a:pPr>
            <a:r>
              <a:rPr lang="en-US" sz="1800" b="0" i="0" u="none" strike="noStrike">
                <a:solidFill>
                  <a:srgbClr val="37352F"/>
                </a:solidFill>
                <a:effectLst/>
                <a:latin typeface="Arial" panose="020B0604020202020204" pitchFamily="34" charset="0"/>
              </a:rPr>
              <a:t>Conclusion of step by step :</a:t>
            </a:r>
            <a:endParaRPr lang="en-US" b="0">
              <a:effectLst/>
            </a:endParaRPr>
          </a:p>
          <a:p>
            <a:pPr rtl="0" fontAlgn="base">
              <a:spcBef>
                <a:spcPts val="700"/>
              </a:spcBef>
              <a:spcAft>
                <a:spcPts val="0"/>
              </a:spcAft>
              <a:buFont typeface="+mj-lt"/>
              <a:buAutoNum type="arabicPeriod"/>
            </a:pPr>
            <a:r>
              <a:rPr lang="en-US" sz="1800" b="0" i="0" u="none" strike="noStrike">
                <a:solidFill>
                  <a:srgbClr val="37352F"/>
                </a:solidFill>
                <a:effectLst/>
                <a:latin typeface="Arial" panose="020B0604020202020204" pitchFamily="34" charset="0"/>
              </a:rPr>
              <a:t>Create an interface with methods that define the steps to create an object.</a:t>
            </a:r>
          </a:p>
          <a:p>
            <a:pPr rtl="0" fontAlgn="base">
              <a:spcBef>
                <a:spcPts val="0"/>
              </a:spcBef>
              <a:spcAft>
                <a:spcPts val="0"/>
              </a:spcAft>
              <a:buFont typeface="+mj-lt"/>
              <a:buAutoNum type="arabicPeriod" startAt="2"/>
            </a:pPr>
            <a:r>
              <a:rPr lang="en-US" sz="1800" b="0" i="0" u="none" strike="noStrike">
                <a:solidFill>
                  <a:srgbClr val="37352F"/>
                </a:solidFill>
                <a:effectLst/>
                <a:latin typeface="Arial" panose="020B0604020202020204" pitchFamily="34" charset="0"/>
              </a:rPr>
              <a:t>Create one or more classes that implement the interface.</a:t>
            </a:r>
          </a:p>
          <a:p>
            <a:pPr rtl="0" fontAlgn="base">
              <a:spcBef>
                <a:spcPts val="0"/>
              </a:spcBef>
              <a:spcAft>
                <a:spcPts val="0"/>
              </a:spcAft>
              <a:buFont typeface="+mj-lt"/>
              <a:buAutoNum type="arabicPeriod" startAt="3"/>
            </a:pPr>
            <a:r>
              <a:rPr lang="en-US" sz="1800" b="0" i="0" u="none" strike="noStrike">
                <a:solidFill>
                  <a:srgbClr val="37352F"/>
                </a:solidFill>
                <a:effectLst/>
                <a:latin typeface="Arial" panose="020B0604020202020204" pitchFamily="34" charset="0"/>
              </a:rPr>
              <a:t>Create a director class that uses the builder interface to create an object, but is unaware of the implementation details.</a:t>
            </a:r>
          </a:p>
          <a:p>
            <a:pPr rtl="0" fontAlgn="base">
              <a:spcBef>
                <a:spcPts val="0"/>
              </a:spcBef>
              <a:spcAft>
                <a:spcPts val="0"/>
              </a:spcAft>
              <a:buFont typeface="+mj-lt"/>
              <a:buAutoNum type="arabicPeriod" startAt="4"/>
            </a:pPr>
            <a:r>
              <a:rPr lang="en-US" sz="1800" b="0" i="0" u="none" strike="noStrike">
                <a:solidFill>
                  <a:srgbClr val="37352F"/>
                </a:solidFill>
                <a:effectLst/>
                <a:latin typeface="Arial" panose="020B0604020202020204" pitchFamily="34" charset="0"/>
              </a:rPr>
              <a:t>Use the director class to manage the construction process of the object.</a:t>
            </a:r>
          </a:p>
          <a:p>
            <a:pPr rtl="0" fontAlgn="base">
              <a:spcBef>
                <a:spcPts val="0"/>
              </a:spcBef>
              <a:spcAft>
                <a:spcPts val="700"/>
              </a:spcAft>
              <a:buFont typeface="+mj-lt"/>
              <a:buAutoNum type="arabicPeriod" startAt="5"/>
            </a:pPr>
            <a:r>
              <a:rPr lang="en-US" sz="1800" b="0" i="0" u="none" strike="noStrike">
                <a:solidFill>
                  <a:srgbClr val="37352F"/>
                </a:solidFill>
                <a:effectLst/>
                <a:latin typeface="Arial" panose="020B0604020202020204" pitchFamily="34" charset="0"/>
              </a:rPr>
              <a:t>Call the appropriate methods of the builder object in the director class to create the object.</a:t>
            </a:r>
          </a:p>
          <a:p>
            <a:pPr rtl="0" fontAlgn="base">
              <a:spcBef>
                <a:spcPts val="0"/>
              </a:spcBef>
              <a:spcAft>
                <a:spcPts val="700"/>
              </a:spcAft>
              <a:buFont typeface="+mj-lt"/>
              <a:buAutoNum type="arabicPeriod" startAt="5"/>
            </a:pPr>
            <a:r>
              <a:rPr lang="en-US" sz="1800" b="0" i="0" u="none" strike="noStrike">
                <a:solidFill>
                  <a:srgbClr val="37352F"/>
                </a:solidFill>
                <a:effectLst/>
                <a:latin typeface="Arial" panose="020B0604020202020204" pitchFamily="34" charset="0"/>
              </a:rPr>
              <a:t>When the object is fully constructed, call the appropriate method of the builder object to retrieve the object.</a:t>
            </a:r>
          </a:p>
        </p:txBody>
      </p:sp>
    </p:spTree>
    <p:extLst>
      <p:ext uri="{BB962C8B-B14F-4D97-AF65-F5344CB8AC3E}">
        <p14:creationId xmlns:p14="http://schemas.microsoft.com/office/powerpoint/2010/main" val="3145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p:txBody>
          <a:bodyPr/>
          <a:lstStyle/>
          <a:p>
            <a:r>
              <a:rPr lang="en-US"/>
              <a:t>Pros and Cons of Builder Design Pattern</a:t>
            </a:r>
            <a:endParaRPr lang="en-ID"/>
          </a:p>
        </p:txBody>
      </p:sp>
      <p:sp>
        <p:nvSpPr>
          <p:cNvPr id="3" name="Content Placeholder 2">
            <a:extLst>
              <a:ext uri="{FF2B5EF4-FFF2-40B4-BE49-F238E27FC236}">
                <a16:creationId xmlns:a16="http://schemas.microsoft.com/office/drawing/2014/main" id="{5E93D688-DCDF-3026-969E-FDFB13BA6C09}"/>
              </a:ext>
            </a:extLst>
          </p:cNvPr>
          <p:cNvSpPr>
            <a:spLocks noGrp="1"/>
          </p:cNvSpPr>
          <p:nvPr>
            <p:ph idx="1"/>
          </p:nvPr>
        </p:nvSpPr>
        <p:spPr/>
        <p:txBody>
          <a:bodyPr/>
          <a:lstStyle/>
          <a:p>
            <a:r>
              <a:rPr lang="en-US"/>
              <a:t>Pros:</a:t>
            </a:r>
          </a:p>
          <a:p>
            <a:pPr lvl="1" fontAlgn="base">
              <a:spcBef>
                <a:spcPts val="700"/>
              </a:spcBef>
            </a:pPr>
            <a:r>
              <a:rPr lang="en-US" sz="1400" b="0" i="0" u="none" strike="noStrike">
                <a:solidFill>
                  <a:srgbClr val="37352F"/>
                </a:solidFill>
                <a:effectLst/>
                <a:latin typeface="Arial" panose="020B0604020202020204" pitchFamily="34" charset="0"/>
              </a:rPr>
              <a:t>Construct object step-by step</a:t>
            </a:r>
          </a:p>
          <a:p>
            <a:pPr lvl="1" fontAlgn="base">
              <a:spcBef>
                <a:spcPts val="700"/>
              </a:spcBef>
            </a:pPr>
            <a:r>
              <a:rPr lang="en-US" sz="1400" b="0" i="0" u="none" strike="noStrike">
                <a:solidFill>
                  <a:srgbClr val="37352F"/>
                </a:solidFill>
                <a:effectLst/>
                <a:latin typeface="Arial" panose="020B0604020202020204" pitchFamily="34" charset="0"/>
              </a:rPr>
              <a:t>Reuse same construction code for building various representative product</a:t>
            </a:r>
          </a:p>
          <a:p>
            <a:pPr lvl="1" fontAlgn="base">
              <a:spcBef>
                <a:spcPts val="700"/>
              </a:spcBef>
            </a:pPr>
            <a:r>
              <a:rPr lang="en-US" sz="1400" b="0" i="0" u="none" strike="noStrike">
                <a:solidFill>
                  <a:srgbClr val="37352F"/>
                </a:solidFill>
                <a:effectLst/>
                <a:latin typeface="Arial" panose="020B0604020202020204" pitchFamily="34" charset="0"/>
              </a:rPr>
              <a:t>Single Responsibility Principle</a:t>
            </a:r>
          </a:p>
          <a:p>
            <a:r>
              <a:rPr lang="en-ID"/>
              <a:t>Cons:</a:t>
            </a:r>
          </a:p>
          <a:p>
            <a:pPr lvl="1"/>
            <a:r>
              <a:rPr lang="en-ID" sz="1800" b="0" i="0" u="none" strike="noStrike">
                <a:solidFill>
                  <a:srgbClr val="37352F"/>
                </a:solidFill>
                <a:effectLst/>
                <a:latin typeface="Arial" panose="020B0604020202020204" pitchFamily="34" charset="0"/>
              </a:rPr>
              <a:t>Code become more complicated</a:t>
            </a:r>
            <a:endParaRPr lang="en-ID"/>
          </a:p>
        </p:txBody>
      </p:sp>
    </p:spTree>
    <p:extLst>
      <p:ext uri="{BB962C8B-B14F-4D97-AF65-F5344CB8AC3E}">
        <p14:creationId xmlns:p14="http://schemas.microsoft.com/office/powerpoint/2010/main" val="300979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F082-179A-A005-1CF3-1E5B47778C03}"/>
              </a:ext>
            </a:extLst>
          </p:cNvPr>
          <p:cNvSpPr>
            <a:spLocks noGrp="1"/>
          </p:cNvSpPr>
          <p:nvPr>
            <p:ph type="title"/>
          </p:nvPr>
        </p:nvSpPr>
        <p:spPr/>
        <p:txBody>
          <a:bodyPr/>
          <a:lstStyle/>
          <a:p>
            <a:r>
              <a:rPr lang="en-US"/>
              <a:t>References</a:t>
            </a:r>
            <a:endParaRPr lang="en-ID"/>
          </a:p>
        </p:txBody>
      </p:sp>
      <p:sp>
        <p:nvSpPr>
          <p:cNvPr id="3" name="Content Placeholder 2">
            <a:extLst>
              <a:ext uri="{FF2B5EF4-FFF2-40B4-BE49-F238E27FC236}">
                <a16:creationId xmlns:a16="http://schemas.microsoft.com/office/drawing/2014/main" id="{BFEEB1FB-E482-134D-B7F8-B14ED7FC6362}"/>
              </a:ext>
            </a:extLst>
          </p:cNvPr>
          <p:cNvSpPr>
            <a:spLocks noGrp="1"/>
          </p:cNvSpPr>
          <p:nvPr>
            <p:ph idx="1"/>
          </p:nvPr>
        </p:nvSpPr>
        <p:spPr/>
        <p:txBody>
          <a:bodyPr/>
          <a:lstStyle/>
          <a:p>
            <a:r>
              <a:rPr lang="en-ID"/>
              <a:t>Head First Design Patterns</a:t>
            </a:r>
          </a:p>
          <a:p>
            <a:r>
              <a:rPr lang="en-ID"/>
              <a:t>Design Pattern : https://docs.google.com/document/d/1B79XMGp4a6nDDhRnx-fSKIkPrn11i7U_vumdkqNf0WU/edit</a:t>
            </a:r>
          </a:p>
          <a:p>
            <a:r>
              <a:rPr lang="en-ID"/>
              <a:t>Creational Design Pattern : https://docs.google.com/document/d/1LSTLK4IR8glcU5tEZiKxf4tmxRXHMp0TCE8Z9kF8bkg/edit</a:t>
            </a:r>
          </a:p>
          <a:p>
            <a:r>
              <a:rPr lang="en-ID"/>
              <a:t>C#3.0 Design Patterns - Judith Bishop</a:t>
            </a:r>
          </a:p>
          <a:p>
            <a:r>
              <a:rPr lang="en-ID"/>
              <a:t>RefactoringGuru or Deep Dive into Design Patterns</a:t>
            </a:r>
          </a:p>
        </p:txBody>
      </p:sp>
    </p:spTree>
    <p:extLst>
      <p:ext uri="{BB962C8B-B14F-4D97-AF65-F5344CB8AC3E}">
        <p14:creationId xmlns:p14="http://schemas.microsoft.com/office/powerpoint/2010/main" val="71099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A2C7-F032-A87B-A81D-4FA0A4E75D2F}"/>
              </a:ext>
            </a:extLst>
          </p:cNvPr>
          <p:cNvSpPr>
            <a:spLocks noGrp="1"/>
          </p:cNvSpPr>
          <p:nvPr>
            <p:ph type="title"/>
          </p:nvPr>
        </p:nvSpPr>
        <p:spPr/>
        <p:txBody>
          <a:bodyPr/>
          <a:lstStyle/>
          <a:p>
            <a:r>
              <a:rPr lang="en-US"/>
              <a:t>Outline</a:t>
            </a:r>
            <a:endParaRPr lang="en-ID"/>
          </a:p>
        </p:txBody>
      </p:sp>
      <p:sp>
        <p:nvSpPr>
          <p:cNvPr id="3" name="Content Placeholder 2">
            <a:extLst>
              <a:ext uri="{FF2B5EF4-FFF2-40B4-BE49-F238E27FC236}">
                <a16:creationId xmlns:a16="http://schemas.microsoft.com/office/drawing/2014/main" id="{805473BE-38AE-0BD2-CAD0-861AA736940A}"/>
              </a:ext>
            </a:extLst>
          </p:cNvPr>
          <p:cNvSpPr>
            <a:spLocks noGrp="1"/>
          </p:cNvSpPr>
          <p:nvPr>
            <p:ph idx="1"/>
          </p:nvPr>
        </p:nvSpPr>
        <p:spPr/>
        <p:txBody>
          <a:bodyPr/>
          <a:lstStyle/>
          <a:p>
            <a:r>
              <a:rPr lang="en-ID"/>
              <a:t>Definition of design pattern in general</a:t>
            </a:r>
          </a:p>
          <a:p>
            <a:r>
              <a:rPr lang="en-ID"/>
              <a:t>Definition of Builder Design Pattern</a:t>
            </a:r>
          </a:p>
          <a:p>
            <a:r>
              <a:rPr lang="en-ID"/>
              <a:t>apa yg perlu dideclare (class diagram)</a:t>
            </a:r>
          </a:p>
          <a:p>
            <a:r>
              <a:rPr lang="en-ID"/>
              <a:t>Use case </a:t>
            </a:r>
          </a:p>
          <a:p>
            <a:pPr lvl="1"/>
            <a:r>
              <a:rPr lang="en-ID"/>
              <a:t>(snippet of code - before and after using DP)</a:t>
            </a:r>
          </a:p>
          <a:p>
            <a:r>
              <a:rPr lang="en-ID"/>
              <a:t>Cons of the design pattern</a:t>
            </a:r>
          </a:p>
          <a:p>
            <a:r>
              <a:rPr lang="en-ID"/>
              <a:t>References</a:t>
            </a:r>
          </a:p>
        </p:txBody>
      </p:sp>
    </p:spTree>
    <p:extLst>
      <p:ext uri="{BB962C8B-B14F-4D97-AF65-F5344CB8AC3E}">
        <p14:creationId xmlns:p14="http://schemas.microsoft.com/office/powerpoint/2010/main" val="353801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1B28-0250-7CBF-CFE7-1C6496A7FC33}"/>
              </a:ext>
            </a:extLst>
          </p:cNvPr>
          <p:cNvSpPr>
            <a:spLocks noGrp="1"/>
          </p:cNvSpPr>
          <p:nvPr>
            <p:ph type="title"/>
          </p:nvPr>
        </p:nvSpPr>
        <p:spPr/>
        <p:txBody>
          <a:bodyPr/>
          <a:lstStyle/>
          <a:p>
            <a:r>
              <a:rPr lang="en-US"/>
              <a:t>Definition of Design Pattern</a:t>
            </a:r>
            <a:endParaRPr lang="en-ID"/>
          </a:p>
        </p:txBody>
      </p:sp>
      <p:sp>
        <p:nvSpPr>
          <p:cNvPr id="3" name="Content Placeholder 2">
            <a:extLst>
              <a:ext uri="{FF2B5EF4-FFF2-40B4-BE49-F238E27FC236}">
                <a16:creationId xmlns:a16="http://schemas.microsoft.com/office/drawing/2014/main" id="{200A5271-F13A-F307-8EEC-5AA809946161}"/>
              </a:ext>
            </a:extLst>
          </p:cNvPr>
          <p:cNvSpPr>
            <a:spLocks noGrp="1"/>
          </p:cNvSpPr>
          <p:nvPr>
            <p:ph idx="1"/>
          </p:nvPr>
        </p:nvSpPr>
        <p:spPr/>
        <p:txBody>
          <a:bodyPr/>
          <a:lstStyle/>
          <a:p>
            <a:pPr algn="l"/>
            <a:r>
              <a:rPr lang="en-ID" b="0" i="0">
                <a:solidFill>
                  <a:srgbClr val="0D0D0D"/>
                </a:solidFill>
                <a:effectLst/>
                <a:latin typeface="Söhne"/>
              </a:rPr>
              <a:t>high-level concepts.</a:t>
            </a:r>
            <a:endParaRPr lang="en-US" b="0" i="0">
              <a:solidFill>
                <a:srgbClr val="0D0D0D"/>
              </a:solidFill>
              <a:effectLst/>
              <a:latin typeface="Söhne"/>
            </a:endParaRPr>
          </a:p>
          <a:p>
            <a:pPr algn="l"/>
            <a:r>
              <a:rPr lang="en-US" b="0" i="0">
                <a:solidFill>
                  <a:srgbClr val="0D0D0D"/>
                </a:solidFill>
                <a:effectLst/>
                <a:latin typeface="Söhne"/>
              </a:rPr>
              <a:t>Are reusable solutions to commonly occurring problems in software design. </a:t>
            </a:r>
          </a:p>
          <a:p>
            <a:pPr algn="l"/>
            <a:r>
              <a:rPr lang="en-US">
                <a:solidFill>
                  <a:srgbClr val="0D0D0D"/>
                </a:solidFill>
                <a:latin typeface="Söhne"/>
              </a:rPr>
              <a:t>R</a:t>
            </a:r>
            <a:r>
              <a:rPr lang="en-US" b="0" i="0">
                <a:solidFill>
                  <a:srgbClr val="0D0D0D"/>
                </a:solidFill>
                <a:effectLst/>
                <a:latin typeface="Söhne"/>
              </a:rPr>
              <a:t>epresent best practices and provide a template or blueprint for structuring code to solve particular design problems in a consistent and efficient manner.</a:t>
            </a:r>
          </a:p>
          <a:p>
            <a:pPr algn="l"/>
            <a:r>
              <a:rPr lang="en-US" b="0" i="0">
                <a:solidFill>
                  <a:srgbClr val="0D0D0D"/>
                </a:solidFill>
                <a:effectLst/>
                <a:latin typeface="Söhne"/>
              </a:rPr>
              <a:t>Help developers communicate more effectively </a:t>
            </a:r>
          </a:p>
          <a:p>
            <a:pPr lvl="1"/>
            <a:r>
              <a:rPr lang="en-US" b="0" i="0">
                <a:solidFill>
                  <a:srgbClr val="0D0D0D"/>
                </a:solidFill>
                <a:effectLst/>
                <a:latin typeface="Söhne"/>
              </a:rPr>
              <a:t>by providing a common language to discuss and understand design concepts. </a:t>
            </a:r>
          </a:p>
          <a:p>
            <a:pPr algn="l"/>
            <a:r>
              <a:rPr lang="en-US" b="0" i="0">
                <a:solidFill>
                  <a:srgbClr val="0D0D0D"/>
                </a:solidFill>
                <a:effectLst/>
                <a:latin typeface="Söhne"/>
              </a:rPr>
              <a:t>Promote code reusability, maintainability, and scalability.</a:t>
            </a:r>
          </a:p>
          <a:p>
            <a:endParaRPr lang="en-ID"/>
          </a:p>
        </p:txBody>
      </p:sp>
    </p:spTree>
    <p:extLst>
      <p:ext uri="{BB962C8B-B14F-4D97-AF65-F5344CB8AC3E}">
        <p14:creationId xmlns:p14="http://schemas.microsoft.com/office/powerpoint/2010/main" val="254205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4F96-41F2-4327-188B-1ABA79256638}"/>
              </a:ext>
            </a:extLst>
          </p:cNvPr>
          <p:cNvSpPr>
            <a:spLocks noGrp="1"/>
          </p:cNvSpPr>
          <p:nvPr>
            <p:ph type="title"/>
          </p:nvPr>
        </p:nvSpPr>
        <p:spPr/>
        <p:txBody>
          <a:bodyPr/>
          <a:lstStyle/>
          <a:p>
            <a:r>
              <a:rPr lang="en-US"/>
              <a:t>Definition of Design Pattern (2)</a:t>
            </a:r>
            <a:endParaRPr lang="en-ID"/>
          </a:p>
        </p:txBody>
      </p:sp>
      <p:sp>
        <p:nvSpPr>
          <p:cNvPr id="3" name="Content Placeholder 2">
            <a:extLst>
              <a:ext uri="{FF2B5EF4-FFF2-40B4-BE49-F238E27FC236}">
                <a16:creationId xmlns:a16="http://schemas.microsoft.com/office/drawing/2014/main" id="{FCC27CA7-32B6-7970-B397-D77AE2A875FA}"/>
              </a:ext>
            </a:extLst>
          </p:cNvPr>
          <p:cNvSpPr>
            <a:spLocks noGrp="1"/>
          </p:cNvSpPr>
          <p:nvPr>
            <p:ph idx="1"/>
          </p:nvPr>
        </p:nvSpPr>
        <p:spPr/>
        <p:txBody>
          <a:bodyPr>
            <a:normAutofit/>
          </a:bodyPr>
          <a:lstStyle/>
          <a:p>
            <a:r>
              <a:rPr lang="en-US"/>
              <a:t>Categories:</a:t>
            </a:r>
          </a:p>
          <a:p>
            <a:pPr lvl="1"/>
            <a:r>
              <a:rPr lang="en-US" b="1" i="0">
                <a:solidFill>
                  <a:srgbClr val="0D0D0D"/>
                </a:solidFill>
                <a:effectLst/>
                <a:latin typeface="Söhne"/>
              </a:rPr>
              <a:t>Creational Patterns</a:t>
            </a:r>
            <a:r>
              <a:rPr lang="en-US" b="0" i="0">
                <a:solidFill>
                  <a:srgbClr val="0D0D0D"/>
                </a:solidFill>
                <a:effectLst/>
                <a:latin typeface="Söhne"/>
              </a:rPr>
              <a:t>: These patterns deal with object creation mechanisms, abstracting the instantiation process. Examples include Singleton, Factory Method, Abstract Factory, </a:t>
            </a:r>
            <a:r>
              <a:rPr lang="en-US" b="1" i="0">
                <a:solidFill>
                  <a:schemeClr val="accent6"/>
                </a:solidFill>
                <a:effectLst/>
                <a:latin typeface="Söhne"/>
              </a:rPr>
              <a:t>Builder</a:t>
            </a:r>
            <a:r>
              <a:rPr lang="en-US" b="0" i="0">
                <a:solidFill>
                  <a:srgbClr val="0D0D0D"/>
                </a:solidFill>
                <a:effectLst/>
                <a:latin typeface="Söhne"/>
              </a:rPr>
              <a:t>, Prototype, etc.</a:t>
            </a:r>
          </a:p>
          <a:p>
            <a:pPr lvl="1"/>
            <a:r>
              <a:rPr lang="en-US" b="1" i="0">
                <a:solidFill>
                  <a:srgbClr val="0D0D0D"/>
                </a:solidFill>
                <a:effectLst/>
                <a:latin typeface="Söhne"/>
              </a:rPr>
              <a:t>Structural Patterns</a:t>
            </a:r>
            <a:r>
              <a:rPr lang="en-US" b="0" i="0">
                <a:solidFill>
                  <a:srgbClr val="0D0D0D"/>
                </a:solidFill>
                <a:effectLst/>
                <a:latin typeface="Söhne"/>
              </a:rPr>
              <a:t>: Structural patterns focus on how classes and objects are composed to form larger structures. Examples include Adapter, Bridge, Composite, Decorator, Facade, Proxy, etc.</a:t>
            </a:r>
          </a:p>
          <a:p>
            <a:pPr lvl="1"/>
            <a:r>
              <a:rPr lang="en-US" b="1" i="0">
                <a:solidFill>
                  <a:srgbClr val="0D0D0D"/>
                </a:solidFill>
                <a:effectLst/>
                <a:latin typeface="Söhne"/>
              </a:rPr>
              <a:t>Behavioral Patterns</a:t>
            </a:r>
            <a:r>
              <a:rPr lang="en-US" b="0" i="0">
                <a:solidFill>
                  <a:srgbClr val="0D0D0D"/>
                </a:solidFill>
                <a:effectLst/>
                <a:latin typeface="Söhne"/>
              </a:rPr>
              <a:t>: Behavioral patterns are concerned with algorithms and the assignment of responsibilities between objects. Examples include Observer, Strategy, Command, Iterator, Visitor, Chain of Responsibility, State, Memento, etc.</a:t>
            </a:r>
          </a:p>
          <a:p>
            <a:pPr lvl="1"/>
            <a:endParaRPr lang="en-ID"/>
          </a:p>
        </p:txBody>
      </p:sp>
    </p:spTree>
    <p:extLst>
      <p:ext uri="{BB962C8B-B14F-4D97-AF65-F5344CB8AC3E}">
        <p14:creationId xmlns:p14="http://schemas.microsoft.com/office/powerpoint/2010/main" val="58892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8135-0656-3C38-D3B5-1B2D142EDCC6}"/>
              </a:ext>
            </a:extLst>
          </p:cNvPr>
          <p:cNvSpPr>
            <a:spLocks noGrp="1"/>
          </p:cNvSpPr>
          <p:nvPr>
            <p:ph type="title"/>
          </p:nvPr>
        </p:nvSpPr>
        <p:spPr/>
        <p:txBody>
          <a:bodyPr/>
          <a:lstStyle/>
          <a:p>
            <a:r>
              <a:rPr lang="en-US"/>
              <a:t>Definition of Design Pattern (2)</a:t>
            </a:r>
            <a:endParaRPr lang="en-ID"/>
          </a:p>
        </p:txBody>
      </p:sp>
      <p:sp>
        <p:nvSpPr>
          <p:cNvPr id="3" name="Content Placeholder 2">
            <a:extLst>
              <a:ext uri="{FF2B5EF4-FFF2-40B4-BE49-F238E27FC236}">
                <a16:creationId xmlns:a16="http://schemas.microsoft.com/office/drawing/2014/main" id="{9E65E923-96B7-2FEE-868B-BD2478826801}"/>
              </a:ext>
            </a:extLst>
          </p:cNvPr>
          <p:cNvSpPr>
            <a:spLocks noGrp="1"/>
          </p:cNvSpPr>
          <p:nvPr>
            <p:ph idx="1"/>
          </p:nvPr>
        </p:nvSpPr>
        <p:spPr/>
        <p:txBody>
          <a:bodyPr>
            <a:normAutofit/>
          </a:bodyPr>
          <a:lstStyle/>
          <a:p>
            <a:r>
              <a:rPr lang="en-US" sz="3200" b="1" i="0" u="none" strike="noStrike">
                <a:solidFill>
                  <a:srgbClr val="37352F"/>
                </a:solidFill>
                <a:effectLst/>
                <a:latin typeface="Arial" panose="020B0604020202020204" pitchFamily="34" charset="0"/>
              </a:rPr>
              <a:t>Creational patterns </a:t>
            </a:r>
          </a:p>
          <a:p>
            <a:pPr lvl="1"/>
            <a:r>
              <a:rPr lang="en-US" b="0" i="0" u="none" strike="noStrike">
                <a:solidFill>
                  <a:srgbClr val="37352F"/>
                </a:solidFill>
                <a:effectLst/>
                <a:latin typeface="Arial" panose="020B0604020202020204" pitchFamily="34" charset="0"/>
              </a:rPr>
              <a:t>are a type of software design pattern that deal with the instantiation process of creating objects in a software application. </a:t>
            </a:r>
          </a:p>
          <a:p>
            <a:pPr lvl="1"/>
            <a:r>
              <a:rPr lang="en-US" b="0" i="0" u="none" strike="noStrike">
                <a:solidFill>
                  <a:srgbClr val="37352F"/>
                </a:solidFill>
                <a:effectLst/>
                <a:latin typeface="Arial" panose="020B0604020202020204" pitchFamily="34" charset="0"/>
              </a:rPr>
              <a:t>Provide a structure for creating objects in an efficient and reusable manner. </a:t>
            </a:r>
          </a:p>
          <a:p>
            <a:pPr lvl="1"/>
            <a:r>
              <a:rPr lang="en-US" b="0" i="0" u="none" strike="noStrike">
                <a:solidFill>
                  <a:srgbClr val="37352F"/>
                </a:solidFill>
                <a:effectLst/>
                <a:latin typeface="Arial" panose="020B0604020202020204" pitchFamily="34" charset="0"/>
              </a:rPr>
              <a:t>The goal: To ensure that the process of creating objects is easy to maintain and extend in the future. </a:t>
            </a:r>
          </a:p>
          <a:p>
            <a:pPr lvl="1"/>
            <a:r>
              <a:rPr lang="en-US" b="0" i="0" u="none" strike="noStrike">
                <a:solidFill>
                  <a:srgbClr val="37352F"/>
                </a:solidFill>
                <a:effectLst/>
                <a:latin typeface="Arial" panose="020B0604020202020204" pitchFamily="34" charset="0"/>
              </a:rPr>
              <a:t>Divided into two main categories:</a:t>
            </a:r>
          </a:p>
          <a:p>
            <a:pPr lvl="2"/>
            <a:r>
              <a:rPr lang="en-US" sz="1800">
                <a:solidFill>
                  <a:srgbClr val="37352F"/>
                </a:solidFill>
                <a:latin typeface="Arial" panose="020B0604020202020204" pitchFamily="34" charset="0"/>
              </a:rPr>
              <a:t>Single step object creation</a:t>
            </a:r>
          </a:p>
          <a:p>
            <a:pPr lvl="3"/>
            <a:r>
              <a:rPr lang="en-US" sz="1600">
                <a:solidFill>
                  <a:srgbClr val="37352F"/>
                </a:solidFill>
                <a:latin typeface="Arial" panose="020B0604020202020204" pitchFamily="34" charset="0"/>
              </a:rPr>
              <a:t>Ex: </a:t>
            </a:r>
            <a:r>
              <a:rPr lang="en-US" sz="1600" b="0" i="0" u="none" strike="noStrike">
                <a:solidFill>
                  <a:srgbClr val="37352F"/>
                </a:solidFill>
                <a:effectLst/>
                <a:latin typeface="Arial" panose="020B0604020202020204" pitchFamily="34" charset="0"/>
              </a:rPr>
              <a:t>Factory Method and Singleton patterns</a:t>
            </a:r>
            <a:endParaRPr lang="en-US" sz="1600">
              <a:solidFill>
                <a:srgbClr val="37352F"/>
              </a:solidFill>
              <a:latin typeface="Arial" panose="020B0604020202020204" pitchFamily="34" charset="0"/>
            </a:endParaRPr>
          </a:p>
          <a:p>
            <a:pPr lvl="2"/>
            <a:r>
              <a:rPr lang="en-US" sz="1800">
                <a:solidFill>
                  <a:srgbClr val="37352F"/>
                </a:solidFill>
                <a:latin typeface="Arial" panose="020B0604020202020204" pitchFamily="34" charset="0"/>
              </a:rPr>
              <a:t>Multi steps object creation</a:t>
            </a:r>
          </a:p>
          <a:p>
            <a:pPr lvl="3"/>
            <a:r>
              <a:rPr lang="en-US" sz="1600" b="1" i="0" u="none" strike="noStrike">
                <a:solidFill>
                  <a:schemeClr val="accent6"/>
                </a:solidFill>
                <a:effectLst/>
                <a:latin typeface="Arial" panose="020B0604020202020204" pitchFamily="34" charset="0"/>
              </a:rPr>
              <a:t>Builder</a:t>
            </a:r>
            <a:r>
              <a:rPr lang="en-US" sz="1600" b="0" i="0" u="none" strike="noStrike">
                <a:solidFill>
                  <a:srgbClr val="37352F"/>
                </a:solidFill>
                <a:effectLst/>
                <a:latin typeface="Arial" panose="020B0604020202020204" pitchFamily="34" charset="0"/>
              </a:rPr>
              <a:t> and Prototype patterns.</a:t>
            </a:r>
            <a:endParaRPr lang="en-ID" sz="3200"/>
          </a:p>
        </p:txBody>
      </p:sp>
    </p:spTree>
    <p:extLst>
      <p:ext uri="{BB962C8B-B14F-4D97-AF65-F5344CB8AC3E}">
        <p14:creationId xmlns:p14="http://schemas.microsoft.com/office/powerpoint/2010/main" val="158711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7C6D-50C6-5AB3-0E0A-4E88A01CF464}"/>
              </a:ext>
            </a:extLst>
          </p:cNvPr>
          <p:cNvSpPr>
            <a:spLocks noGrp="1"/>
          </p:cNvSpPr>
          <p:nvPr>
            <p:ph type="title"/>
          </p:nvPr>
        </p:nvSpPr>
        <p:spPr/>
        <p:txBody>
          <a:bodyPr/>
          <a:lstStyle/>
          <a:p>
            <a:r>
              <a:rPr lang="en-US"/>
              <a:t>Definition of Builder Design Pattern</a:t>
            </a:r>
            <a:endParaRPr lang="en-ID"/>
          </a:p>
        </p:txBody>
      </p:sp>
      <p:sp>
        <p:nvSpPr>
          <p:cNvPr id="6" name="TextBox 5">
            <a:extLst>
              <a:ext uri="{FF2B5EF4-FFF2-40B4-BE49-F238E27FC236}">
                <a16:creationId xmlns:a16="http://schemas.microsoft.com/office/drawing/2014/main" id="{ED780B3C-9C4D-D4F5-5217-7981027C53DF}"/>
              </a:ext>
            </a:extLst>
          </p:cNvPr>
          <p:cNvSpPr txBox="1"/>
          <p:nvPr/>
        </p:nvSpPr>
        <p:spPr>
          <a:xfrm>
            <a:off x="838200" y="2545365"/>
            <a:ext cx="4145848" cy="2862322"/>
          </a:xfrm>
          <a:prstGeom prst="rect">
            <a:avLst/>
          </a:prstGeom>
          <a:noFill/>
        </p:spPr>
        <p:txBody>
          <a:bodyPr wrap="square" rtlCol="0">
            <a:spAutoFit/>
          </a:bodyPr>
          <a:lstStyle/>
          <a:p>
            <a:r>
              <a:rPr lang="en-US" b="1" i="0">
                <a:solidFill>
                  <a:srgbClr val="444444"/>
                </a:solidFill>
                <a:effectLst/>
                <a:latin typeface="PT Sans" panose="020F0502020204030204" pitchFamily="34" charset="0"/>
              </a:rPr>
              <a:t>Builder</a:t>
            </a:r>
            <a:r>
              <a:rPr lang="en-US" b="0" i="0">
                <a:solidFill>
                  <a:srgbClr val="444444"/>
                </a:solidFill>
                <a:effectLst/>
                <a:latin typeface="PT Sans" panose="020F0502020204030204" pitchFamily="34" charset="0"/>
              </a:rPr>
              <a:t> is a creational design pattern that lets you construct complex objects step by step.</a:t>
            </a:r>
          </a:p>
          <a:p>
            <a:endParaRPr lang="en-US" b="0" i="0">
              <a:solidFill>
                <a:srgbClr val="444444"/>
              </a:solidFill>
              <a:effectLst/>
              <a:latin typeface="PT Sans" panose="020F0502020204030204" pitchFamily="34" charset="0"/>
            </a:endParaRPr>
          </a:p>
          <a:p>
            <a:r>
              <a:rPr lang="en-US" b="0" i="0">
                <a:solidFill>
                  <a:srgbClr val="444444"/>
                </a:solidFill>
                <a:effectLst/>
                <a:latin typeface="PT Sans" panose="020F0502020204030204" pitchFamily="34" charset="0"/>
              </a:rPr>
              <a:t>The pattern allows you to produce different types and representations of an object using the same construction code.</a:t>
            </a:r>
          </a:p>
          <a:p>
            <a:endParaRPr lang="en-US" b="1"/>
          </a:p>
          <a:p>
            <a:pPr marL="285750" indent="-285750">
              <a:buFont typeface="Arial" panose="020B0604020202020204" pitchFamily="34" charset="0"/>
              <a:buChar char="•"/>
            </a:pPr>
            <a:r>
              <a:rPr lang="en-US" b="1"/>
              <a:t>Flexibility</a:t>
            </a:r>
          </a:p>
          <a:p>
            <a:pPr marL="285750" indent="-285750">
              <a:buFont typeface="Arial" panose="020B0604020202020204" pitchFamily="34" charset="0"/>
              <a:buChar char="•"/>
            </a:pPr>
            <a:r>
              <a:rPr lang="en-US" b="1"/>
              <a:t>Reuse of existing code</a:t>
            </a:r>
            <a:endParaRPr lang="en-ID" b="1"/>
          </a:p>
        </p:txBody>
      </p:sp>
    </p:spTree>
    <p:extLst>
      <p:ext uri="{BB962C8B-B14F-4D97-AF65-F5344CB8AC3E}">
        <p14:creationId xmlns:p14="http://schemas.microsoft.com/office/powerpoint/2010/main" val="275194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7C6D-50C6-5AB3-0E0A-4E88A01CF464}"/>
              </a:ext>
            </a:extLst>
          </p:cNvPr>
          <p:cNvSpPr>
            <a:spLocks noGrp="1"/>
          </p:cNvSpPr>
          <p:nvPr>
            <p:ph type="title"/>
          </p:nvPr>
        </p:nvSpPr>
        <p:spPr/>
        <p:txBody>
          <a:bodyPr/>
          <a:lstStyle/>
          <a:p>
            <a:r>
              <a:rPr lang="en-US"/>
              <a:t>Definition of Builder Design Pattern</a:t>
            </a:r>
            <a:endParaRPr lang="en-ID"/>
          </a:p>
        </p:txBody>
      </p:sp>
      <p:pic>
        <p:nvPicPr>
          <p:cNvPr id="5" name="Content Placeholder 4">
            <a:extLst>
              <a:ext uri="{FF2B5EF4-FFF2-40B4-BE49-F238E27FC236}">
                <a16:creationId xmlns:a16="http://schemas.microsoft.com/office/drawing/2014/main" id="{89939928-ACEE-7C4E-B57A-A17380392B2C}"/>
              </a:ext>
            </a:extLst>
          </p:cNvPr>
          <p:cNvPicPr>
            <a:picLocks noGrp="1" noChangeAspect="1"/>
          </p:cNvPicPr>
          <p:nvPr>
            <p:ph idx="1"/>
          </p:nvPr>
        </p:nvPicPr>
        <p:blipFill>
          <a:blip r:embed="rId2"/>
          <a:stretch>
            <a:fillRect/>
          </a:stretch>
        </p:blipFill>
        <p:spPr>
          <a:xfrm>
            <a:off x="5139613" y="1877975"/>
            <a:ext cx="6566727" cy="3784695"/>
          </a:xfrm>
        </p:spPr>
      </p:pic>
      <p:sp>
        <p:nvSpPr>
          <p:cNvPr id="6" name="TextBox 5">
            <a:extLst>
              <a:ext uri="{FF2B5EF4-FFF2-40B4-BE49-F238E27FC236}">
                <a16:creationId xmlns:a16="http://schemas.microsoft.com/office/drawing/2014/main" id="{ED780B3C-9C4D-D4F5-5217-7981027C53DF}"/>
              </a:ext>
            </a:extLst>
          </p:cNvPr>
          <p:cNvSpPr txBox="1"/>
          <p:nvPr/>
        </p:nvSpPr>
        <p:spPr>
          <a:xfrm>
            <a:off x="705997" y="3031658"/>
            <a:ext cx="4145848" cy="1477328"/>
          </a:xfrm>
          <a:prstGeom prst="rect">
            <a:avLst/>
          </a:prstGeom>
          <a:noFill/>
        </p:spPr>
        <p:txBody>
          <a:bodyPr wrap="square" rtlCol="0">
            <a:spAutoFit/>
          </a:bodyPr>
          <a:lstStyle/>
          <a:p>
            <a:r>
              <a:rPr lang="en-US" b="1"/>
              <a:t>How to create the code:</a:t>
            </a:r>
          </a:p>
          <a:p>
            <a:pPr marL="285750" indent="-285750">
              <a:buFont typeface="Arial" panose="020B0604020202020204" pitchFamily="34" charset="0"/>
              <a:buChar char="•"/>
            </a:pPr>
            <a:r>
              <a:rPr lang="en-US" b="1"/>
              <a:t>Create many subclasses with additional properties.</a:t>
            </a:r>
          </a:p>
          <a:p>
            <a:pPr marL="285750" indent="-285750">
              <a:buFont typeface="Arial" panose="020B0604020202020204" pitchFamily="34" charset="0"/>
              <a:buChar char="•"/>
            </a:pPr>
            <a:r>
              <a:rPr lang="en-US" b="1"/>
              <a:t>Create only one class “House” with a lot of parameters in Constructor.</a:t>
            </a:r>
          </a:p>
        </p:txBody>
      </p:sp>
      <p:sp>
        <p:nvSpPr>
          <p:cNvPr id="8" name="TextBox 7">
            <a:extLst>
              <a:ext uri="{FF2B5EF4-FFF2-40B4-BE49-F238E27FC236}">
                <a16:creationId xmlns:a16="http://schemas.microsoft.com/office/drawing/2014/main" id="{E9089D61-71B3-2B1C-C57F-732607FB22C0}"/>
              </a:ext>
            </a:extLst>
          </p:cNvPr>
          <p:cNvSpPr txBox="1"/>
          <p:nvPr/>
        </p:nvSpPr>
        <p:spPr>
          <a:xfrm>
            <a:off x="5307375" y="5662670"/>
            <a:ext cx="6566727" cy="646331"/>
          </a:xfrm>
          <a:prstGeom prst="rect">
            <a:avLst/>
          </a:prstGeom>
          <a:noFill/>
        </p:spPr>
        <p:txBody>
          <a:bodyPr wrap="square">
            <a:spAutoFit/>
          </a:bodyPr>
          <a:lstStyle/>
          <a:p>
            <a:r>
              <a:rPr lang="en-US" b="0" i="1">
                <a:solidFill>
                  <a:srgbClr val="999999"/>
                </a:solidFill>
                <a:effectLst/>
                <a:latin typeface="PT Sans" panose="020F0502020204030204" pitchFamily="34" charset="0"/>
              </a:rPr>
              <a:t>You might make the program too complex by creating a subclass for every possible configuration of an object.</a:t>
            </a:r>
            <a:endParaRPr lang="en-ID"/>
          </a:p>
        </p:txBody>
      </p:sp>
    </p:spTree>
    <p:extLst>
      <p:ext uri="{BB962C8B-B14F-4D97-AF65-F5344CB8AC3E}">
        <p14:creationId xmlns:p14="http://schemas.microsoft.com/office/powerpoint/2010/main" val="233042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2293620-1EF6-FDCE-3F8A-EDA9912BB7FC}"/>
              </a:ext>
            </a:extLst>
          </p:cNvPr>
          <p:cNvPicPr>
            <a:picLocks noGrp="1" noChangeAspect="1"/>
          </p:cNvPicPr>
          <p:nvPr>
            <p:ph idx="1"/>
          </p:nvPr>
        </p:nvPicPr>
        <p:blipFill>
          <a:blip r:embed="rId2"/>
          <a:stretch>
            <a:fillRect/>
          </a:stretch>
        </p:blipFill>
        <p:spPr>
          <a:xfrm>
            <a:off x="5307375" y="2074024"/>
            <a:ext cx="6043430" cy="3451455"/>
          </a:xfrm>
        </p:spPr>
      </p:pic>
      <p:sp>
        <p:nvSpPr>
          <p:cNvPr id="2" name="Title 1">
            <a:extLst>
              <a:ext uri="{FF2B5EF4-FFF2-40B4-BE49-F238E27FC236}">
                <a16:creationId xmlns:a16="http://schemas.microsoft.com/office/drawing/2014/main" id="{E6747C6D-50C6-5AB3-0E0A-4E88A01CF464}"/>
              </a:ext>
            </a:extLst>
          </p:cNvPr>
          <p:cNvSpPr>
            <a:spLocks noGrp="1"/>
          </p:cNvSpPr>
          <p:nvPr>
            <p:ph type="title"/>
          </p:nvPr>
        </p:nvSpPr>
        <p:spPr/>
        <p:txBody>
          <a:bodyPr/>
          <a:lstStyle/>
          <a:p>
            <a:r>
              <a:rPr lang="en-US"/>
              <a:t>Definition of Builder Design Pattern</a:t>
            </a:r>
            <a:endParaRPr lang="en-ID"/>
          </a:p>
        </p:txBody>
      </p:sp>
      <p:sp>
        <p:nvSpPr>
          <p:cNvPr id="6" name="TextBox 5">
            <a:extLst>
              <a:ext uri="{FF2B5EF4-FFF2-40B4-BE49-F238E27FC236}">
                <a16:creationId xmlns:a16="http://schemas.microsoft.com/office/drawing/2014/main" id="{ED780B3C-9C4D-D4F5-5217-7981027C53DF}"/>
              </a:ext>
            </a:extLst>
          </p:cNvPr>
          <p:cNvSpPr txBox="1"/>
          <p:nvPr/>
        </p:nvSpPr>
        <p:spPr>
          <a:xfrm>
            <a:off x="705997" y="3031658"/>
            <a:ext cx="4145848" cy="1477328"/>
          </a:xfrm>
          <a:prstGeom prst="rect">
            <a:avLst/>
          </a:prstGeom>
          <a:noFill/>
        </p:spPr>
        <p:txBody>
          <a:bodyPr wrap="square" rtlCol="0">
            <a:spAutoFit/>
          </a:bodyPr>
          <a:lstStyle/>
          <a:p>
            <a:r>
              <a:rPr lang="en-US" b="1"/>
              <a:t>How to create the code:</a:t>
            </a:r>
          </a:p>
          <a:p>
            <a:pPr marL="285750" indent="-285750">
              <a:buFont typeface="Arial" panose="020B0604020202020204" pitchFamily="34" charset="0"/>
              <a:buChar char="•"/>
            </a:pPr>
            <a:r>
              <a:rPr lang="en-US" b="1"/>
              <a:t>Create many subclasses with additional properties.</a:t>
            </a:r>
          </a:p>
          <a:p>
            <a:pPr marL="285750" indent="-285750">
              <a:buFont typeface="Arial" panose="020B0604020202020204" pitchFamily="34" charset="0"/>
              <a:buChar char="•"/>
            </a:pPr>
            <a:r>
              <a:rPr lang="en-US" b="1"/>
              <a:t>Create only one class “House” with a lot of parameters in Constructor.</a:t>
            </a:r>
          </a:p>
        </p:txBody>
      </p:sp>
      <p:sp>
        <p:nvSpPr>
          <p:cNvPr id="8" name="TextBox 7">
            <a:extLst>
              <a:ext uri="{FF2B5EF4-FFF2-40B4-BE49-F238E27FC236}">
                <a16:creationId xmlns:a16="http://schemas.microsoft.com/office/drawing/2014/main" id="{E9089D61-71B3-2B1C-C57F-732607FB22C0}"/>
              </a:ext>
            </a:extLst>
          </p:cNvPr>
          <p:cNvSpPr txBox="1"/>
          <p:nvPr/>
        </p:nvSpPr>
        <p:spPr>
          <a:xfrm>
            <a:off x="5307375" y="5662670"/>
            <a:ext cx="6566727" cy="646331"/>
          </a:xfrm>
          <a:prstGeom prst="rect">
            <a:avLst/>
          </a:prstGeom>
          <a:noFill/>
        </p:spPr>
        <p:txBody>
          <a:bodyPr wrap="square">
            <a:spAutoFit/>
          </a:bodyPr>
          <a:lstStyle/>
          <a:p>
            <a:r>
              <a:rPr lang="en-US" b="0" i="1">
                <a:solidFill>
                  <a:srgbClr val="999999"/>
                </a:solidFill>
                <a:effectLst/>
                <a:latin typeface="PT Sans" panose="020B0503020203020204" pitchFamily="34" charset="0"/>
              </a:rPr>
              <a:t>The constructor with lots of parameters has its downside: not all the parameters are needed at all times.</a:t>
            </a:r>
            <a:endParaRPr lang="en-ID"/>
          </a:p>
        </p:txBody>
      </p:sp>
    </p:spTree>
    <p:extLst>
      <p:ext uri="{BB962C8B-B14F-4D97-AF65-F5344CB8AC3E}">
        <p14:creationId xmlns:p14="http://schemas.microsoft.com/office/powerpoint/2010/main" val="73608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p:txBody>
          <a:bodyPr/>
          <a:lstStyle/>
          <a:p>
            <a:r>
              <a:rPr lang="en-US"/>
              <a:t>Function of Builder Design Pattern</a:t>
            </a:r>
            <a:endParaRPr lang="en-ID"/>
          </a:p>
        </p:txBody>
      </p:sp>
      <p:sp>
        <p:nvSpPr>
          <p:cNvPr id="3" name="Content Placeholder 2">
            <a:extLst>
              <a:ext uri="{FF2B5EF4-FFF2-40B4-BE49-F238E27FC236}">
                <a16:creationId xmlns:a16="http://schemas.microsoft.com/office/drawing/2014/main" id="{5E93D688-DCDF-3026-969E-FDFB13BA6C09}"/>
              </a:ext>
            </a:extLst>
          </p:cNvPr>
          <p:cNvSpPr>
            <a:spLocks noGrp="1"/>
          </p:cNvSpPr>
          <p:nvPr>
            <p:ph idx="1"/>
          </p:nvPr>
        </p:nvSpPr>
        <p:spPr/>
        <p:txBody>
          <a:bodyPr/>
          <a:lstStyle/>
          <a:p>
            <a:r>
              <a:rPr lang="en-US"/>
              <a:t>Function:</a:t>
            </a:r>
          </a:p>
          <a:p>
            <a:pPr lvl="1">
              <a:spcBef>
                <a:spcPts val="600"/>
              </a:spcBef>
              <a:spcAft>
                <a:spcPts val="600"/>
              </a:spcAft>
            </a:pPr>
            <a:r>
              <a:rPr lang="en-US" sz="1400" b="0" i="0" u="none" strike="noStrike">
                <a:solidFill>
                  <a:srgbClr val="37352F"/>
                </a:solidFill>
                <a:effectLst/>
                <a:latin typeface="Arial" panose="020B0604020202020204" pitchFamily="34" charset="0"/>
              </a:rPr>
              <a:t>The function of Builder is to provide flexible solution to various object creation problems in OOP. It separates construction of complex object from it representation, so same construction process can create different representation.</a:t>
            </a:r>
            <a:endParaRPr lang="en-US" b="0">
              <a:effectLst/>
            </a:endParaRPr>
          </a:p>
          <a:p>
            <a:pPr lvl="1">
              <a:spcBef>
                <a:spcPts val="600"/>
              </a:spcBef>
              <a:spcAft>
                <a:spcPts val="600"/>
              </a:spcAft>
            </a:pPr>
            <a:r>
              <a:rPr lang="en-US" sz="1400" b="0" i="0" u="none" strike="noStrike">
                <a:solidFill>
                  <a:srgbClr val="37352F"/>
                </a:solidFill>
                <a:effectLst/>
                <a:latin typeface="Arial" panose="020B0604020202020204" pitchFamily="34" charset="0"/>
              </a:rPr>
              <a:t>Builder builds complex object using simple object.</a:t>
            </a:r>
          </a:p>
          <a:p>
            <a:pPr>
              <a:spcBef>
                <a:spcPts val="600"/>
              </a:spcBef>
              <a:spcAft>
                <a:spcPts val="600"/>
              </a:spcAft>
            </a:pPr>
            <a:r>
              <a:rPr lang="en-US">
                <a:solidFill>
                  <a:srgbClr val="37352F"/>
                </a:solidFill>
                <a:latin typeface="Arial" panose="020B0604020202020204" pitchFamily="34" charset="0"/>
              </a:rPr>
              <a:t>The reason builder needed:</a:t>
            </a:r>
          </a:p>
          <a:p>
            <a:pPr lvl="1">
              <a:spcBef>
                <a:spcPts val="600"/>
              </a:spcBef>
              <a:spcAft>
                <a:spcPts val="600"/>
              </a:spcAft>
            </a:pPr>
            <a:br>
              <a:rPr lang="en-US"/>
            </a:br>
            <a:endParaRPr lang="en-ID"/>
          </a:p>
        </p:txBody>
      </p:sp>
    </p:spTree>
    <p:extLst>
      <p:ext uri="{BB962C8B-B14F-4D97-AF65-F5344CB8AC3E}">
        <p14:creationId xmlns:p14="http://schemas.microsoft.com/office/powerpoint/2010/main" val="366036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1690</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Söhne</vt:lpstr>
      <vt:lpstr>Aptos</vt:lpstr>
      <vt:lpstr>Aptos Display</vt:lpstr>
      <vt:lpstr>Arial</vt:lpstr>
      <vt:lpstr>Consolas</vt:lpstr>
      <vt:lpstr>PT Sans</vt:lpstr>
      <vt:lpstr>Office Theme</vt:lpstr>
      <vt:lpstr>Design Pattern Builder – Creational</vt:lpstr>
      <vt:lpstr>Outline</vt:lpstr>
      <vt:lpstr>Definition of Design Pattern</vt:lpstr>
      <vt:lpstr>Definition of Design Pattern (2)</vt:lpstr>
      <vt:lpstr>Definition of Design Pattern (2)</vt:lpstr>
      <vt:lpstr>Definition of Builder Design Pattern</vt:lpstr>
      <vt:lpstr>Definition of Builder Design Pattern</vt:lpstr>
      <vt:lpstr>Definition of Builder Design Pattern</vt:lpstr>
      <vt:lpstr>Function of Builder Design Pattern</vt:lpstr>
      <vt:lpstr>Creating Builder Design Pattern</vt:lpstr>
      <vt:lpstr>Creating Builder Design Pattern (2)</vt:lpstr>
      <vt:lpstr>Creating Builder Design Pattern (2)</vt:lpstr>
      <vt:lpstr>Creating Builder Design Pattern (3)</vt:lpstr>
      <vt:lpstr>Pros and Cons of Builder Design Pattern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Builder – Creational</dc:title>
  <dc:creator>Arisandy Yudha Putra</dc:creator>
  <cp:lastModifiedBy>Arisandy Yudha Putra</cp:lastModifiedBy>
  <cp:revision>4</cp:revision>
  <dcterms:created xsi:type="dcterms:W3CDTF">2024-03-21T06:24:51Z</dcterms:created>
  <dcterms:modified xsi:type="dcterms:W3CDTF">2024-03-21T08:00:24Z</dcterms:modified>
</cp:coreProperties>
</file>