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mputer Says No" charset="1" panose="00000400000000000000"/>
      <p:regular r:id="rId10"/>
    </p:embeddedFont>
    <p:embeddedFont>
      <p:font typeface="Computer Says No Italics" charset="1" panose="00000400000000000000"/>
      <p:regular r:id="rId11"/>
    </p:embeddedFont>
    <p:embeddedFont>
      <p:font typeface="HK Modular" charset="1" panose="000008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12" Target="../media/image43.pn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4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514350" y="553605"/>
            <a:ext cx="17259300" cy="9179790"/>
          </a:xfrm>
          <a:custGeom>
            <a:avLst/>
            <a:gdLst/>
            <a:ahLst/>
            <a:cxnLst/>
            <a:rect r="r" b="b" t="t" l="l"/>
            <a:pathLst>
              <a:path h="9179790" w="17259300">
                <a:moveTo>
                  <a:pt x="0" y="0"/>
                </a:moveTo>
                <a:lnTo>
                  <a:pt x="17259300" y="0"/>
                </a:lnTo>
                <a:lnTo>
                  <a:pt x="17259300" y="9179790"/>
                </a:lnTo>
                <a:lnTo>
                  <a:pt x="0" y="91797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496945"/>
            <a:ext cx="16230600" cy="979170"/>
          </a:xfrm>
          <a:prstGeom prst="rect">
            <a:avLst/>
          </a:prstGeom>
        </p:spPr>
        <p:txBody>
          <a:bodyPr anchor="t" rtlCol="false" tIns="0" lIns="0" bIns="0" rIns="0">
            <a:spAutoFit/>
          </a:bodyPr>
          <a:lstStyle/>
          <a:p>
            <a:pPr algn="ctr" marL="0" indent="0" lvl="0">
              <a:lnSpc>
                <a:spcPts val="7980"/>
              </a:lnSpc>
              <a:spcBef>
                <a:spcPct val="0"/>
              </a:spcBef>
            </a:pPr>
            <a:r>
              <a:rPr lang="en-US" sz="5700" spc="969">
                <a:solidFill>
                  <a:srgbClr val="FFFFFF"/>
                </a:solidFill>
                <a:latin typeface="HK Modular Bold Italics"/>
              </a:rPr>
              <a:t>STUDY CLUB TECHRONITY</a:t>
            </a:r>
          </a:p>
        </p:txBody>
      </p:sp>
      <p:sp>
        <p:nvSpPr>
          <p:cNvPr name="TextBox 5" id="5"/>
          <p:cNvSpPr txBox="true"/>
          <p:nvPr/>
        </p:nvSpPr>
        <p:spPr>
          <a:xfrm rot="0">
            <a:off x="3781079" y="6256655"/>
            <a:ext cx="10725842" cy="762000"/>
          </a:xfrm>
          <a:prstGeom prst="rect">
            <a:avLst/>
          </a:prstGeom>
        </p:spPr>
        <p:txBody>
          <a:bodyPr anchor="t" rtlCol="false" tIns="0" lIns="0" bIns="0" rIns="0">
            <a:spAutoFit/>
          </a:bodyPr>
          <a:lstStyle/>
          <a:p>
            <a:pPr algn="ctr" marL="0" indent="0" lvl="0">
              <a:lnSpc>
                <a:spcPts val="5040"/>
              </a:lnSpc>
              <a:spcBef>
                <a:spcPct val="0"/>
              </a:spcBef>
            </a:pPr>
            <a:r>
              <a:rPr lang="en-US" sz="7200" spc="359">
                <a:solidFill>
                  <a:srgbClr val="00FFFF"/>
                </a:solidFill>
                <a:latin typeface="Computer Says No Bold"/>
              </a:rPr>
              <a:t>YUDHATAMA GUSDI RAHMATULLAH</a:t>
            </a:r>
          </a:p>
        </p:txBody>
      </p:sp>
      <p:sp>
        <p:nvSpPr>
          <p:cNvPr name="Freeform 6" id="6"/>
          <p:cNvSpPr/>
          <p:nvPr/>
        </p:nvSpPr>
        <p:spPr>
          <a:xfrm flipH="false" flipV="false" rot="0">
            <a:off x="8905319" y="8831061"/>
            <a:ext cx="477363" cy="427239"/>
          </a:xfrm>
          <a:custGeom>
            <a:avLst/>
            <a:gdLst/>
            <a:ahLst/>
            <a:cxnLst/>
            <a:rect r="r" b="b" t="t" l="l"/>
            <a:pathLst>
              <a:path h="427239" w="477363">
                <a:moveTo>
                  <a:pt x="0" y="0"/>
                </a:moveTo>
                <a:lnTo>
                  <a:pt x="477362" y="0"/>
                </a:lnTo>
                <a:lnTo>
                  <a:pt x="477362" y="427239"/>
                </a:lnTo>
                <a:lnTo>
                  <a:pt x="0" y="427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161812" y="8831061"/>
            <a:ext cx="477363" cy="427239"/>
          </a:xfrm>
          <a:custGeom>
            <a:avLst/>
            <a:gdLst/>
            <a:ahLst/>
            <a:cxnLst/>
            <a:rect r="r" b="b" t="t" l="l"/>
            <a:pathLst>
              <a:path h="427239" w="477363">
                <a:moveTo>
                  <a:pt x="0" y="0"/>
                </a:moveTo>
                <a:lnTo>
                  <a:pt x="477363" y="0"/>
                </a:lnTo>
                <a:lnTo>
                  <a:pt x="477363" y="427239"/>
                </a:lnTo>
                <a:lnTo>
                  <a:pt x="0" y="427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648825" y="8831061"/>
            <a:ext cx="477363" cy="427239"/>
          </a:xfrm>
          <a:custGeom>
            <a:avLst/>
            <a:gdLst/>
            <a:ahLst/>
            <a:cxnLst/>
            <a:rect r="r" b="b" t="t" l="l"/>
            <a:pathLst>
              <a:path h="427239" w="477363">
                <a:moveTo>
                  <a:pt x="0" y="0"/>
                </a:moveTo>
                <a:lnTo>
                  <a:pt x="477363" y="0"/>
                </a:lnTo>
                <a:lnTo>
                  <a:pt x="477363" y="427239"/>
                </a:lnTo>
                <a:lnTo>
                  <a:pt x="0" y="427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0" y="8356417"/>
            <a:ext cx="18288000" cy="1930583"/>
          </a:xfrm>
          <a:custGeom>
            <a:avLst/>
            <a:gdLst/>
            <a:ahLst/>
            <a:cxnLst/>
            <a:rect r="r" b="b" t="t" l="l"/>
            <a:pathLst>
              <a:path h="1930583" w="18288000">
                <a:moveTo>
                  <a:pt x="0" y="0"/>
                </a:moveTo>
                <a:lnTo>
                  <a:pt x="18288000" y="0"/>
                </a:lnTo>
                <a:lnTo>
                  <a:pt x="18288000" y="1930583"/>
                </a:lnTo>
                <a:lnTo>
                  <a:pt x="0" y="1930583"/>
                </a:lnTo>
                <a:lnTo>
                  <a:pt x="0" y="0"/>
                </a:lnTo>
                <a:close/>
              </a:path>
            </a:pathLst>
          </a:custGeom>
          <a:blipFill>
            <a:blip r:embed="rId3">
              <a:extLst>
                <a:ext uri="{96DAC541-7B7A-43D3-8B79-37D633B846F1}">
                  <asvg:svgBlip xmlns:asvg="http://schemas.microsoft.com/office/drawing/2016/SVG/main" r:embed="rId4"/>
                </a:ext>
              </a:extLst>
            </a:blip>
            <a:stretch>
              <a:fillRect l="0" t="-404031" r="0" b="-6907"/>
            </a:stretch>
          </a:blipFill>
        </p:spPr>
      </p:sp>
      <p:sp>
        <p:nvSpPr>
          <p:cNvPr name="Freeform 4" id="4"/>
          <p:cNvSpPr/>
          <p:nvPr/>
        </p:nvSpPr>
        <p:spPr>
          <a:xfrm flipH="false" flipV="false" rot="0">
            <a:off x="886023" y="-200025"/>
            <a:ext cx="16515953" cy="1681344"/>
          </a:xfrm>
          <a:custGeom>
            <a:avLst/>
            <a:gdLst/>
            <a:ahLst/>
            <a:cxnLst/>
            <a:rect r="r" b="b" t="t" l="l"/>
            <a:pathLst>
              <a:path h="1681344" w="16515953">
                <a:moveTo>
                  <a:pt x="0" y="0"/>
                </a:moveTo>
                <a:lnTo>
                  <a:pt x="16515954" y="0"/>
                </a:lnTo>
                <a:lnTo>
                  <a:pt x="16515954" y="1681344"/>
                </a:lnTo>
                <a:lnTo>
                  <a:pt x="0" y="1681344"/>
                </a:lnTo>
                <a:lnTo>
                  <a:pt x="0" y="0"/>
                </a:lnTo>
                <a:close/>
              </a:path>
            </a:pathLst>
          </a:custGeom>
          <a:blipFill>
            <a:blip r:embed="rId3">
              <a:extLst>
                <a:ext uri="{96DAC541-7B7A-43D3-8B79-37D633B846F1}">
                  <asvg:svgBlip xmlns:asvg="http://schemas.microsoft.com/office/drawing/2016/SVG/main" r:embed="rId4"/>
                </a:ext>
              </a:extLst>
            </a:blip>
            <a:stretch>
              <a:fillRect l="0" t="0" r="0" b="-429831"/>
            </a:stretch>
          </a:blipFill>
        </p:spPr>
      </p:sp>
      <p:sp>
        <p:nvSpPr>
          <p:cNvPr name="Freeform 5" id="5"/>
          <p:cNvSpPr/>
          <p:nvPr/>
        </p:nvSpPr>
        <p:spPr>
          <a:xfrm flipH="false" flipV="false" rot="0">
            <a:off x="6418340" y="640647"/>
            <a:ext cx="5451321" cy="1703538"/>
          </a:xfrm>
          <a:custGeom>
            <a:avLst/>
            <a:gdLst/>
            <a:ahLst/>
            <a:cxnLst/>
            <a:rect r="r" b="b" t="t" l="l"/>
            <a:pathLst>
              <a:path h="1703538" w="5451321">
                <a:moveTo>
                  <a:pt x="0" y="0"/>
                </a:moveTo>
                <a:lnTo>
                  <a:pt x="5451320" y="0"/>
                </a:lnTo>
                <a:lnTo>
                  <a:pt x="5451320" y="1703538"/>
                </a:lnTo>
                <a:lnTo>
                  <a:pt x="0" y="1703538"/>
                </a:lnTo>
                <a:lnTo>
                  <a:pt x="0" y="0"/>
                </a:lnTo>
                <a:close/>
              </a:path>
            </a:pathLst>
          </a:custGeom>
          <a:blipFill>
            <a:blip r:embed="rId5"/>
            <a:stretch>
              <a:fillRect l="0" t="0" r="0" b="0"/>
            </a:stretch>
          </a:blipFill>
        </p:spPr>
      </p:sp>
      <p:sp>
        <p:nvSpPr>
          <p:cNvPr name="TextBox 6" id="6"/>
          <p:cNvSpPr txBox="true"/>
          <p:nvPr/>
        </p:nvSpPr>
        <p:spPr>
          <a:xfrm rot="0">
            <a:off x="4187313" y="3474720"/>
            <a:ext cx="9913374" cy="1668780"/>
          </a:xfrm>
          <a:prstGeom prst="rect">
            <a:avLst/>
          </a:prstGeom>
        </p:spPr>
        <p:txBody>
          <a:bodyPr anchor="t" rtlCol="false" tIns="0" lIns="0" bIns="0" rIns="0">
            <a:spAutoFit/>
          </a:bodyPr>
          <a:lstStyle/>
          <a:p>
            <a:pPr algn="ctr" marL="0" indent="0" lvl="0">
              <a:lnSpc>
                <a:spcPts val="6719"/>
              </a:lnSpc>
              <a:spcBef>
                <a:spcPct val="0"/>
              </a:spcBef>
            </a:pPr>
            <a:r>
              <a:rPr lang="en-US" sz="4800" spc="720">
                <a:solidFill>
                  <a:srgbClr val="FFFFFF"/>
                </a:solidFill>
                <a:latin typeface="HK Modular Bold Italics"/>
              </a:rPr>
              <a:t>JENIS JENIS BOARD ARDUINO</a:t>
            </a:r>
          </a:p>
        </p:txBody>
      </p:sp>
      <p:sp>
        <p:nvSpPr>
          <p:cNvPr name="TextBox 7" id="7"/>
          <p:cNvSpPr txBox="true"/>
          <p:nvPr/>
        </p:nvSpPr>
        <p:spPr>
          <a:xfrm rot="0">
            <a:off x="3281965" y="5961738"/>
            <a:ext cx="11724071" cy="2033905"/>
          </a:xfrm>
          <a:prstGeom prst="rect">
            <a:avLst/>
          </a:prstGeom>
        </p:spPr>
        <p:txBody>
          <a:bodyPr anchor="t" rtlCol="false" tIns="0" lIns="0" bIns="0" rIns="0">
            <a:spAutoFit/>
          </a:bodyPr>
          <a:lstStyle/>
          <a:p>
            <a:pPr algn="ctr" marL="0" indent="0" lvl="0">
              <a:lnSpc>
                <a:spcPts val="3200"/>
              </a:lnSpc>
              <a:spcBef>
                <a:spcPct val="0"/>
              </a:spcBef>
            </a:pPr>
            <a:r>
              <a:rPr lang="en-US" sz="3200" spc="160">
                <a:solidFill>
                  <a:srgbClr val="FFFFFF"/>
                </a:solidFill>
                <a:latin typeface="Computer Says No Bold"/>
              </a:rPr>
              <a:t>Ada juga jenis Board Microcontroller yang di desain dari Source Arduino, tapi tidak menggunakan merek Arduino, biasanya disebut Compatible With Arduino, contoh: Board DFRobot, Board RobotDyn, dan sebagainya. Jika berdasarkan Versi Board, arduino memilik banyak jenis, seperti Arduino Uno, Arduino Mega, Arduino Nano, Arduino Due, Arduino Micro dan masih banyak lagi...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10800000">
            <a:off x="9784074" y="9181306"/>
            <a:ext cx="8503926" cy="1105694"/>
          </a:xfrm>
          <a:custGeom>
            <a:avLst/>
            <a:gdLst/>
            <a:ahLst/>
            <a:cxnLst/>
            <a:rect r="r" b="b" t="t" l="l"/>
            <a:pathLst>
              <a:path h="1105694" w="8503926">
                <a:moveTo>
                  <a:pt x="0" y="0"/>
                </a:moveTo>
                <a:lnTo>
                  <a:pt x="8503926" y="0"/>
                </a:lnTo>
                <a:lnTo>
                  <a:pt x="8503926" y="1105694"/>
                </a:lnTo>
                <a:lnTo>
                  <a:pt x="0" y="1105694"/>
                </a:lnTo>
                <a:lnTo>
                  <a:pt x="0" y="0"/>
                </a:lnTo>
                <a:close/>
              </a:path>
            </a:pathLst>
          </a:custGeom>
          <a:blipFill>
            <a:blip r:embed="rId3">
              <a:extLst>
                <a:ext uri="{96DAC541-7B7A-43D3-8B79-37D633B846F1}">
                  <asvg:svgBlip xmlns:asvg="http://schemas.microsoft.com/office/drawing/2016/SVG/main" r:embed="rId4"/>
                </a:ext>
              </a:extLst>
            </a:blip>
            <a:stretch>
              <a:fillRect l="0" t="0" r="-41548" b="-463378"/>
            </a:stretch>
          </a:blipFill>
        </p:spPr>
      </p:sp>
      <p:sp>
        <p:nvSpPr>
          <p:cNvPr name="Freeform 4" id="4"/>
          <p:cNvSpPr/>
          <p:nvPr/>
        </p:nvSpPr>
        <p:spPr>
          <a:xfrm flipH="false" flipV="false" rot="0">
            <a:off x="0" y="0"/>
            <a:ext cx="8503926" cy="1105694"/>
          </a:xfrm>
          <a:custGeom>
            <a:avLst/>
            <a:gdLst/>
            <a:ahLst/>
            <a:cxnLst/>
            <a:rect r="r" b="b" t="t" l="l"/>
            <a:pathLst>
              <a:path h="1105694" w="8503926">
                <a:moveTo>
                  <a:pt x="0" y="0"/>
                </a:moveTo>
                <a:lnTo>
                  <a:pt x="8503926" y="0"/>
                </a:lnTo>
                <a:lnTo>
                  <a:pt x="8503926" y="1105694"/>
                </a:lnTo>
                <a:lnTo>
                  <a:pt x="0" y="1105694"/>
                </a:lnTo>
                <a:lnTo>
                  <a:pt x="0" y="0"/>
                </a:lnTo>
                <a:close/>
              </a:path>
            </a:pathLst>
          </a:custGeom>
          <a:blipFill>
            <a:blip r:embed="rId3">
              <a:extLst>
                <a:ext uri="{96DAC541-7B7A-43D3-8B79-37D633B846F1}">
                  <asvg:svgBlip xmlns:asvg="http://schemas.microsoft.com/office/drawing/2016/SVG/main" r:embed="rId4"/>
                </a:ext>
              </a:extLst>
            </a:blip>
            <a:stretch>
              <a:fillRect l="0" t="0" r="-41548" b="-463378"/>
            </a:stretch>
          </a:blipFill>
        </p:spPr>
      </p:sp>
      <p:grpSp>
        <p:nvGrpSpPr>
          <p:cNvPr name="Group 5" id="5"/>
          <p:cNvGrpSpPr/>
          <p:nvPr/>
        </p:nvGrpSpPr>
        <p:grpSpPr>
          <a:xfrm rot="0">
            <a:off x="8403913" y="0"/>
            <a:ext cx="9884087" cy="241720"/>
            <a:chOff x="0" y="0"/>
            <a:chExt cx="7960771" cy="194684"/>
          </a:xfrm>
        </p:grpSpPr>
        <p:sp>
          <p:nvSpPr>
            <p:cNvPr name="Freeform 6" id="6"/>
            <p:cNvSpPr/>
            <p:nvPr/>
          </p:nvSpPr>
          <p:spPr>
            <a:xfrm flipH="false" flipV="false" rot="0">
              <a:off x="0" y="0"/>
              <a:ext cx="7960771" cy="194684"/>
            </a:xfrm>
            <a:custGeom>
              <a:avLst/>
              <a:gdLst/>
              <a:ahLst/>
              <a:cxnLst/>
              <a:rect r="r" b="b" t="t" l="l"/>
              <a:pathLst>
                <a:path h="194684" w="7960771">
                  <a:moveTo>
                    <a:pt x="0" y="0"/>
                  </a:moveTo>
                  <a:lnTo>
                    <a:pt x="7960771" y="0"/>
                  </a:lnTo>
                  <a:lnTo>
                    <a:pt x="7960771" y="194684"/>
                  </a:lnTo>
                  <a:lnTo>
                    <a:pt x="0" y="194684"/>
                  </a:lnTo>
                  <a:close/>
                </a:path>
              </a:pathLst>
            </a:custGeom>
            <a:solidFill>
              <a:srgbClr val="00FFFF"/>
            </a:solidFill>
          </p:spPr>
        </p:sp>
      </p:grpSp>
      <p:grpSp>
        <p:nvGrpSpPr>
          <p:cNvPr name="Group 7" id="7"/>
          <p:cNvGrpSpPr/>
          <p:nvPr/>
        </p:nvGrpSpPr>
        <p:grpSpPr>
          <a:xfrm rot="0">
            <a:off x="0" y="10045280"/>
            <a:ext cx="9884087" cy="241720"/>
            <a:chOff x="0" y="0"/>
            <a:chExt cx="7960771" cy="194684"/>
          </a:xfrm>
        </p:grpSpPr>
        <p:sp>
          <p:nvSpPr>
            <p:cNvPr name="Freeform 8" id="8"/>
            <p:cNvSpPr/>
            <p:nvPr/>
          </p:nvSpPr>
          <p:spPr>
            <a:xfrm flipH="false" flipV="false" rot="0">
              <a:off x="0" y="0"/>
              <a:ext cx="7960771" cy="194684"/>
            </a:xfrm>
            <a:custGeom>
              <a:avLst/>
              <a:gdLst/>
              <a:ahLst/>
              <a:cxnLst/>
              <a:rect r="r" b="b" t="t" l="l"/>
              <a:pathLst>
                <a:path h="194684" w="7960771">
                  <a:moveTo>
                    <a:pt x="0" y="0"/>
                  </a:moveTo>
                  <a:lnTo>
                    <a:pt x="7960771" y="0"/>
                  </a:lnTo>
                  <a:lnTo>
                    <a:pt x="7960771" y="194684"/>
                  </a:lnTo>
                  <a:lnTo>
                    <a:pt x="0" y="194684"/>
                  </a:lnTo>
                  <a:close/>
                </a:path>
              </a:pathLst>
            </a:custGeom>
            <a:solidFill>
              <a:srgbClr val="00FFFF"/>
            </a:solidFill>
          </p:spPr>
        </p:sp>
      </p:grpSp>
      <p:grpSp>
        <p:nvGrpSpPr>
          <p:cNvPr name="Group 9" id="9"/>
          <p:cNvGrpSpPr/>
          <p:nvPr/>
        </p:nvGrpSpPr>
        <p:grpSpPr>
          <a:xfrm rot="0">
            <a:off x="1028700" y="1819275"/>
            <a:ext cx="8468623" cy="6826221"/>
            <a:chOff x="0" y="0"/>
            <a:chExt cx="11291497" cy="9101627"/>
          </a:xfrm>
        </p:grpSpPr>
        <p:sp>
          <p:nvSpPr>
            <p:cNvPr name="TextBox 10" id="10"/>
            <p:cNvSpPr txBox="true"/>
            <p:nvPr/>
          </p:nvSpPr>
          <p:spPr>
            <a:xfrm rot="0">
              <a:off x="0" y="-95250"/>
              <a:ext cx="11291497" cy="2193290"/>
            </a:xfrm>
            <a:prstGeom prst="rect">
              <a:avLst/>
            </a:prstGeom>
          </p:spPr>
          <p:txBody>
            <a:bodyPr anchor="t" rtlCol="false" tIns="0" lIns="0" bIns="0" rIns="0">
              <a:spAutoFit/>
            </a:bodyPr>
            <a:lstStyle/>
            <a:p>
              <a:pPr marL="0" indent="0" lvl="0">
                <a:lnSpc>
                  <a:spcPts val="6719"/>
                </a:lnSpc>
                <a:spcBef>
                  <a:spcPct val="0"/>
                </a:spcBef>
              </a:pPr>
              <a:r>
                <a:rPr lang="en-US" sz="4800" spc="720">
                  <a:solidFill>
                    <a:srgbClr val="FFFFFF"/>
                  </a:solidFill>
                  <a:latin typeface="HK Modular Bold Italics"/>
                </a:rPr>
                <a:t>KELISTRIKAN DASAR</a:t>
              </a:r>
            </a:p>
          </p:txBody>
        </p:sp>
        <p:sp>
          <p:nvSpPr>
            <p:cNvPr name="TextBox 11" id="11"/>
            <p:cNvSpPr txBox="true"/>
            <p:nvPr/>
          </p:nvSpPr>
          <p:spPr>
            <a:xfrm rot="0">
              <a:off x="0" y="2640079"/>
              <a:ext cx="11291497" cy="6461548"/>
            </a:xfrm>
            <a:prstGeom prst="rect">
              <a:avLst/>
            </a:prstGeom>
          </p:spPr>
          <p:txBody>
            <a:bodyPr anchor="t" rtlCol="false" tIns="0" lIns="0" bIns="0" rIns="0">
              <a:spAutoFit/>
            </a:bodyPr>
            <a:lstStyle/>
            <a:p>
              <a:pPr>
                <a:lnSpc>
                  <a:spcPts val="3200"/>
                </a:lnSpc>
              </a:pPr>
              <a:r>
                <a:rPr lang="en-US" sz="3200" spc="160">
                  <a:solidFill>
                    <a:srgbClr val="FFFFFF"/>
                  </a:solidFill>
                  <a:latin typeface="Computer Says No Bold"/>
                </a:rPr>
                <a:t>Pengertian Listrik, Listrik adalah energi yang muncul di karenakaan terjadinya gesekan atau melalui sebab proses fisika.</a:t>
              </a:r>
            </a:p>
            <a:p>
              <a:pPr>
                <a:lnSpc>
                  <a:spcPts val="3200"/>
                </a:lnSpc>
              </a:pPr>
            </a:p>
            <a:p>
              <a:pPr>
                <a:lnSpc>
                  <a:spcPts val="3200"/>
                </a:lnSpc>
              </a:pPr>
              <a:r>
                <a:rPr lang="en-US" sz="3200" spc="160">
                  <a:solidFill>
                    <a:srgbClr val="FFFFFF"/>
                  </a:solidFill>
                  <a:latin typeface="Computer Says No Bold"/>
                </a:rPr>
                <a:t>Listrik sendiri di bagi menjadi 2, yakni </a:t>
              </a:r>
            </a:p>
            <a:p>
              <a:pPr>
                <a:lnSpc>
                  <a:spcPts val="3200"/>
                </a:lnSpc>
              </a:pPr>
            </a:p>
            <a:p>
              <a:pPr>
                <a:lnSpc>
                  <a:spcPts val="3200"/>
                </a:lnSpc>
              </a:pPr>
              <a:r>
                <a:rPr lang="en-US" sz="3200" spc="160">
                  <a:solidFill>
                    <a:srgbClr val="FFFFFF"/>
                  </a:solidFill>
                  <a:latin typeface="Computer Says No Bold"/>
                </a:rPr>
                <a:t>a. Listrik Statis</a:t>
              </a:r>
            </a:p>
            <a:p>
              <a:pPr>
                <a:lnSpc>
                  <a:spcPts val="3200"/>
                </a:lnSpc>
              </a:pPr>
              <a:r>
                <a:rPr lang="en-US" sz="3200" spc="160">
                  <a:solidFill>
                    <a:srgbClr val="FFFFFF"/>
                  </a:solidFill>
                  <a:latin typeface="Computer Says No Bold"/>
                </a:rPr>
                <a:t>   Listrik dengan </a:t>
              </a:r>
              <a:r>
                <a:rPr lang="en-US" sz="3200" spc="160">
                  <a:solidFill>
                    <a:srgbClr val="FFFFFF"/>
                  </a:solidFill>
                  <a:latin typeface="Computer Says No"/>
                </a:rPr>
                <a:t>Muatan tetap atau statis</a:t>
              </a:r>
              <a:r>
                <a:rPr lang="en-US" sz="3200" spc="160">
                  <a:solidFill>
                    <a:srgbClr val="FFFFFF"/>
                  </a:solidFill>
                  <a:latin typeface="Computer Says No Bold"/>
                </a:rPr>
                <a:t>.</a:t>
              </a:r>
            </a:p>
            <a:p>
              <a:pPr>
                <a:lnSpc>
                  <a:spcPts val="3200"/>
                </a:lnSpc>
              </a:pPr>
            </a:p>
            <a:p>
              <a:pPr>
                <a:lnSpc>
                  <a:spcPts val="3200"/>
                </a:lnSpc>
              </a:pPr>
              <a:r>
                <a:rPr lang="en-US" sz="3200" spc="160">
                  <a:solidFill>
                    <a:srgbClr val="FFFFFF"/>
                  </a:solidFill>
                  <a:latin typeface="Computer Says No Bold"/>
                </a:rPr>
                <a:t>b. Listrik Dinamis</a:t>
              </a:r>
            </a:p>
            <a:p>
              <a:pPr>
                <a:lnSpc>
                  <a:spcPts val="3200"/>
                </a:lnSpc>
              </a:pPr>
              <a:r>
                <a:rPr lang="en-US" sz="3200" spc="160">
                  <a:solidFill>
                    <a:srgbClr val="FFFFFF"/>
                  </a:solidFill>
                  <a:latin typeface="Computer Says No Bold"/>
                </a:rPr>
                <a:t>   Listrik yang bergerak, yang Tidak Statis.</a:t>
              </a:r>
            </a:p>
            <a:p>
              <a:pPr marL="0" indent="0" lvl="0">
                <a:lnSpc>
                  <a:spcPts val="3200"/>
                </a:lnSpc>
                <a:spcBef>
                  <a:spcPct val="0"/>
                </a:spcBef>
              </a:pPr>
              <a:r>
                <a:rPr lang="en-US" sz="3200" spc="160">
                  <a:solidFill>
                    <a:srgbClr val="FFFFFF"/>
                  </a:solidFill>
                  <a:latin typeface="Computer Says No Bold"/>
                </a:rPr>
                <a:t>   Arus : DC, AC</a:t>
              </a:r>
            </a:p>
          </p:txBody>
        </p:sp>
      </p:grpSp>
      <p:sp>
        <p:nvSpPr>
          <p:cNvPr name="TextBox 12" id="12"/>
          <p:cNvSpPr txBox="true"/>
          <p:nvPr/>
        </p:nvSpPr>
        <p:spPr>
          <a:xfrm rot="0">
            <a:off x="4793226" y="552450"/>
            <a:ext cx="12466074" cy="1085850"/>
          </a:xfrm>
          <a:prstGeom prst="rect">
            <a:avLst/>
          </a:prstGeom>
        </p:spPr>
        <p:txBody>
          <a:bodyPr anchor="t" rtlCol="false" tIns="0" lIns="0" bIns="0" rIns="0">
            <a:spAutoFit/>
          </a:bodyPr>
          <a:lstStyle/>
          <a:p>
            <a:pPr algn="r" marL="0" indent="0" lvl="0">
              <a:lnSpc>
                <a:spcPts val="8000"/>
              </a:lnSpc>
              <a:spcBef>
                <a:spcPct val="0"/>
              </a:spcBef>
            </a:pPr>
            <a:r>
              <a:rPr lang="en-US" sz="8000" spc="400" u="none">
                <a:solidFill>
                  <a:srgbClr val="ED1C24"/>
                </a:solidFill>
                <a:latin typeface="Computer Says No Bold"/>
              </a:rPr>
              <a:t>STEP 05</a:t>
            </a:r>
          </a:p>
        </p:txBody>
      </p:sp>
      <p:sp>
        <p:nvSpPr>
          <p:cNvPr name="Freeform 13" id="13"/>
          <p:cNvSpPr/>
          <p:nvPr/>
        </p:nvSpPr>
        <p:spPr>
          <a:xfrm flipH="false" flipV="false" rot="0">
            <a:off x="11051054" y="2539059"/>
            <a:ext cx="5541364" cy="5208882"/>
          </a:xfrm>
          <a:custGeom>
            <a:avLst/>
            <a:gdLst/>
            <a:ahLst/>
            <a:cxnLst/>
            <a:rect r="r" b="b" t="t" l="l"/>
            <a:pathLst>
              <a:path h="5208882" w="5541364">
                <a:moveTo>
                  <a:pt x="0" y="0"/>
                </a:moveTo>
                <a:lnTo>
                  <a:pt x="5541365" y="0"/>
                </a:lnTo>
                <a:lnTo>
                  <a:pt x="5541365" y="5208882"/>
                </a:lnTo>
                <a:lnTo>
                  <a:pt x="0" y="52088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5400000">
            <a:off x="13885703" y="6913403"/>
            <a:ext cx="1070527" cy="5676668"/>
          </a:xfrm>
          <a:custGeom>
            <a:avLst/>
            <a:gdLst/>
            <a:ahLst/>
            <a:cxnLst/>
            <a:rect r="r" b="b" t="t" l="l"/>
            <a:pathLst>
              <a:path h="5676668" w="1070527">
                <a:moveTo>
                  <a:pt x="0" y="0"/>
                </a:moveTo>
                <a:lnTo>
                  <a:pt x="1070526" y="0"/>
                </a:lnTo>
                <a:lnTo>
                  <a:pt x="1070526" y="5676668"/>
                </a:lnTo>
                <a:lnTo>
                  <a:pt x="0" y="5676668"/>
                </a:lnTo>
                <a:lnTo>
                  <a:pt x="0" y="0"/>
                </a:lnTo>
                <a:close/>
              </a:path>
            </a:pathLst>
          </a:custGeom>
          <a:blipFill>
            <a:blip r:embed="rId3">
              <a:extLst>
                <a:ext uri="{96DAC541-7B7A-43D3-8B79-37D633B846F1}">
                  <asvg:svgBlip xmlns:asvg="http://schemas.microsoft.com/office/drawing/2016/SVG/main" r:embed="rId4"/>
                </a:ext>
              </a:extLst>
            </a:blip>
            <a:stretch>
              <a:fillRect l="0" t="0" r="-1120837" b="-14971"/>
            </a:stretch>
          </a:blipFill>
        </p:spPr>
      </p:sp>
      <p:sp>
        <p:nvSpPr>
          <p:cNvPr name="Freeform 4" id="4"/>
          <p:cNvSpPr/>
          <p:nvPr/>
        </p:nvSpPr>
        <p:spPr>
          <a:xfrm flipH="false" flipV="true" rot="5400000">
            <a:off x="3331771" y="6913403"/>
            <a:ext cx="1070527" cy="5676668"/>
          </a:xfrm>
          <a:custGeom>
            <a:avLst/>
            <a:gdLst/>
            <a:ahLst/>
            <a:cxnLst/>
            <a:rect r="r" b="b" t="t" l="l"/>
            <a:pathLst>
              <a:path h="5676668" w="1070527">
                <a:moveTo>
                  <a:pt x="0" y="5676668"/>
                </a:moveTo>
                <a:lnTo>
                  <a:pt x="1070526" y="5676668"/>
                </a:lnTo>
                <a:lnTo>
                  <a:pt x="1070526" y="0"/>
                </a:lnTo>
                <a:lnTo>
                  <a:pt x="0" y="0"/>
                </a:lnTo>
                <a:lnTo>
                  <a:pt x="0" y="5676668"/>
                </a:lnTo>
                <a:close/>
              </a:path>
            </a:pathLst>
          </a:custGeom>
          <a:blipFill>
            <a:blip r:embed="rId3">
              <a:extLst>
                <a:ext uri="{96DAC541-7B7A-43D3-8B79-37D633B846F1}">
                  <asvg:svgBlip xmlns:asvg="http://schemas.microsoft.com/office/drawing/2016/SVG/main" r:embed="rId4"/>
                </a:ext>
              </a:extLst>
            </a:blip>
            <a:stretch>
              <a:fillRect l="0" t="0" r="-1120837" b="-14971"/>
            </a:stretch>
          </a:blipFill>
        </p:spPr>
      </p:sp>
      <p:sp>
        <p:nvSpPr>
          <p:cNvPr name="TextBox 5" id="5"/>
          <p:cNvSpPr txBox="true"/>
          <p:nvPr/>
        </p:nvSpPr>
        <p:spPr>
          <a:xfrm rot="0">
            <a:off x="2741068" y="3675761"/>
            <a:ext cx="12805865" cy="593725"/>
          </a:xfrm>
          <a:prstGeom prst="rect">
            <a:avLst/>
          </a:prstGeom>
        </p:spPr>
        <p:txBody>
          <a:bodyPr anchor="t" rtlCol="false" tIns="0" lIns="0" bIns="0" rIns="0">
            <a:spAutoFit/>
          </a:bodyPr>
          <a:lstStyle/>
          <a:p>
            <a:pPr algn="ctr" marL="0" indent="0" lvl="0">
              <a:lnSpc>
                <a:spcPts val="3920"/>
              </a:lnSpc>
              <a:spcBef>
                <a:spcPct val="0"/>
              </a:spcBef>
            </a:pPr>
            <a:r>
              <a:rPr lang="en-US" sz="5600" spc="280" u="none">
                <a:solidFill>
                  <a:srgbClr val="00FFFF"/>
                </a:solidFill>
                <a:latin typeface="Computer Says No Bold"/>
              </a:rPr>
              <a:t>ARE YOU READY FOR THE NEXT PRO ARDUINO DEVELOPER?</a:t>
            </a:r>
          </a:p>
        </p:txBody>
      </p:sp>
      <p:sp>
        <p:nvSpPr>
          <p:cNvPr name="TextBox 6" id="6"/>
          <p:cNvSpPr txBox="true"/>
          <p:nvPr/>
        </p:nvSpPr>
        <p:spPr>
          <a:xfrm rot="0">
            <a:off x="2387063" y="4483580"/>
            <a:ext cx="13513874" cy="2235623"/>
          </a:xfrm>
          <a:prstGeom prst="rect">
            <a:avLst/>
          </a:prstGeom>
        </p:spPr>
        <p:txBody>
          <a:bodyPr anchor="t" rtlCol="false" tIns="0" lIns="0" bIns="0" rIns="0">
            <a:spAutoFit/>
          </a:bodyPr>
          <a:lstStyle/>
          <a:p>
            <a:pPr algn="ctr" marL="0" indent="0" lvl="0">
              <a:lnSpc>
                <a:spcPts val="8959"/>
              </a:lnSpc>
              <a:spcBef>
                <a:spcPct val="0"/>
              </a:spcBef>
            </a:pPr>
            <a:r>
              <a:rPr lang="en-US" sz="6399" spc="1087" u="none">
                <a:solidFill>
                  <a:srgbClr val="FFFFFF"/>
                </a:solidFill>
                <a:latin typeface="HK Modular Bold Italics"/>
              </a:rPr>
              <a:t>KEEP PRACTICING,</a:t>
            </a:r>
          </a:p>
          <a:p>
            <a:pPr algn="ctr" marL="0" indent="0" lvl="0">
              <a:lnSpc>
                <a:spcPts val="8959"/>
              </a:lnSpc>
              <a:spcBef>
                <a:spcPct val="0"/>
              </a:spcBef>
            </a:pPr>
            <a:r>
              <a:rPr lang="en-US" sz="6399" spc="1087" u="none">
                <a:solidFill>
                  <a:srgbClr val="FFFFFF"/>
                </a:solidFill>
                <a:latin typeface="HK Modular Bold Italics"/>
              </a:rPr>
              <a:t>DON'T GIVE UP</a:t>
            </a:r>
          </a:p>
        </p:txBody>
      </p:sp>
      <p:sp>
        <p:nvSpPr>
          <p:cNvPr name="Freeform 7" id="7"/>
          <p:cNvSpPr/>
          <p:nvPr/>
        </p:nvSpPr>
        <p:spPr>
          <a:xfrm flipH="false" flipV="false" rot="-5400000">
            <a:off x="3331771" y="-2303071"/>
            <a:ext cx="1070527" cy="5676668"/>
          </a:xfrm>
          <a:custGeom>
            <a:avLst/>
            <a:gdLst/>
            <a:ahLst/>
            <a:cxnLst/>
            <a:rect r="r" b="b" t="t" l="l"/>
            <a:pathLst>
              <a:path h="5676668" w="1070527">
                <a:moveTo>
                  <a:pt x="0" y="0"/>
                </a:moveTo>
                <a:lnTo>
                  <a:pt x="1070526" y="0"/>
                </a:lnTo>
                <a:lnTo>
                  <a:pt x="1070526" y="5676668"/>
                </a:lnTo>
                <a:lnTo>
                  <a:pt x="0" y="5676668"/>
                </a:lnTo>
                <a:lnTo>
                  <a:pt x="0" y="0"/>
                </a:lnTo>
                <a:close/>
              </a:path>
            </a:pathLst>
          </a:custGeom>
          <a:blipFill>
            <a:blip r:embed="rId3">
              <a:extLst>
                <a:ext uri="{96DAC541-7B7A-43D3-8B79-37D633B846F1}">
                  <asvg:svgBlip xmlns:asvg="http://schemas.microsoft.com/office/drawing/2016/SVG/main" r:embed="rId4"/>
                </a:ext>
              </a:extLst>
            </a:blip>
            <a:stretch>
              <a:fillRect l="0" t="0" r="-1120837" b="-14971"/>
            </a:stretch>
          </a:blipFill>
        </p:spPr>
      </p:sp>
      <p:sp>
        <p:nvSpPr>
          <p:cNvPr name="Freeform 8" id="8"/>
          <p:cNvSpPr/>
          <p:nvPr/>
        </p:nvSpPr>
        <p:spPr>
          <a:xfrm flipH="false" flipV="true" rot="-5400000">
            <a:off x="13885703" y="-2303071"/>
            <a:ext cx="1070527" cy="5676668"/>
          </a:xfrm>
          <a:custGeom>
            <a:avLst/>
            <a:gdLst/>
            <a:ahLst/>
            <a:cxnLst/>
            <a:rect r="r" b="b" t="t" l="l"/>
            <a:pathLst>
              <a:path h="5676668" w="1070527">
                <a:moveTo>
                  <a:pt x="0" y="5676668"/>
                </a:moveTo>
                <a:lnTo>
                  <a:pt x="1070526" y="5676668"/>
                </a:lnTo>
                <a:lnTo>
                  <a:pt x="1070526" y="0"/>
                </a:lnTo>
                <a:lnTo>
                  <a:pt x="0" y="0"/>
                </a:lnTo>
                <a:lnTo>
                  <a:pt x="0" y="5676668"/>
                </a:lnTo>
                <a:close/>
              </a:path>
            </a:pathLst>
          </a:custGeom>
          <a:blipFill>
            <a:blip r:embed="rId3">
              <a:extLst>
                <a:ext uri="{96DAC541-7B7A-43D3-8B79-37D633B846F1}">
                  <asvg:svgBlip xmlns:asvg="http://schemas.microsoft.com/office/drawing/2016/SVG/main" r:embed="rId4"/>
                </a:ext>
              </a:extLst>
            </a:blip>
            <a:stretch>
              <a:fillRect l="0" t="0" r="-1120837" b="-14971"/>
            </a:stretch>
          </a:blipFill>
        </p:spPr>
      </p:sp>
      <p:sp>
        <p:nvSpPr>
          <p:cNvPr name="Freeform 9" id="9"/>
          <p:cNvSpPr/>
          <p:nvPr/>
        </p:nvSpPr>
        <p:spPr>
          <a:xfrm flipH="false" flipV="false" rot="0">
            <a:off x="8739056" y="630360"/>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9901106" y="630360"/>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7577006" y="630360"/>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8739056" y="9148435"/>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9901106" y="9148435"/>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7577006" y="9148435"/>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5400000">
            <a:off x="-2601902" y="4659302"/>
            <a:ext cx="8177065" cy="915861"/>
          </a:xfrm>
          <a:custGeom>
            <a:avLst/>
            <a:gdLst/>
            <a:ahLst/>
            <a:cxnLst/>
            <a:rect r="r" b="b" t="t" l="l"/>
            <a:pathLst>
              <a:path h="915861" w="8177065">
                <a:moveTo>
                  <a:pt x="0" y="0"/>
                </a:moveTo>
                <a:lnTo>
                  <a:pt x="8177065" y="0"/>
                </a:lnTo>
                <a:lnTo>
                  <a:pt x="8177065" y="915861"/>
                </a:lnTo>
                <a:lnTo>
                  <a:pt x="0" y="915861"/>
                </a:lnTo>
                <a:lnTo>
                  <a:pt x="0" y="0"/>
                </a:lnTo>
                <a:close/>
              </a:path>
            </a:pathLst>
          </a:custGeom>
          <a:blipFill>
            <a:blip r:embed="rId3">
              <a:extLst>
                <a:ext uri="{96DAC541-7B7A-43D3-8B79-37D633B846F1}">
                  <asvg:svgBlip xmlns:asvg="http://schemas.microsoft.com/office/drawing/2016/SVG/main" r:embed="rId4"/>
                </a:ext>
              </a:extLst>
            </a:blip>
            <a:stretch>
              <a:fillRect l="0" t="0" r="0" b="-373198"/>
            </a:stretch>
          </a:blipFill>
        </p:spPr>
      </p:sp>
      <p:sp>
        <p:nvSpPr>
          <p:cNvPr name="Freeform 4" id="4"/>
          <p:cNvSpPr/>
          <p:nvPr/>
        </p:nvSpPr>
        <p:spPr>
          <a:xfrm flipH="false" flipV="false" rot="5400000">
            <a:off x="12712837" y="4659302"/>
            <a:ext cx="8177065" cy="915861"/>
          </a:xfrm>
          <a:custGeom>
            <a:avLst/>
            <a:gdLst/>
            <a:ahLst/>
            <a:cxnLst/>
            <a:rect r="r" b="b" t="t" l="l"/>
            <a:pathLst>
              <a:path h="915861" w="8177065">
                <a:moveTo>
                  <a:pt x="0" y="0"/>
                </a:moveTo>
                <a:lnTo>
                  <a:pt x="8177065" y="0"/>
                </a:lnTo>
                <a:lnTo>
                  <a:pt x="8177065" y="915861"/>
                </a:lnTo>
                <a:lnTo>
                  <a:pt x="0" y="915861"/>
                </a:lnTo>
                <a:lnTo>
                  <a:pt x="0" y="0"/>
                </a:lnTo>
                <a:close/>
              </a:path>
            </a:pathLst>
          </a:custGeom>
          <a:blipFill>
            <a:blip r:embed="rId3">
              <a:extLst>
                <a:ext uri="{96DAC541-7B7A-43D3-8B79-37D633B846F1}">
                  <asvg:svgBlip xmlns:asvg="http://schemas.microsoft.com/office/drawing/2016/SVG/main" r:embed="rId4"/>
                </a:ext>
              </a:extLst>
            </a:blip>
            <a:stretch>
              <a:fillRect l="0" t="0" r="0" b="-373198"/>
            </a:stretch>
          </a:blipFill>
        </p:spPr>
      </p:sp>
      <p:sp>
        <p:nvSpPr>
          <p:cNvPr name="Freeform 5" id="5"/>
          <p:cNvSpPr/>
          <p:nvPr/>
        </p:nvSpPr>
        <p:spPr>
          <a:xfrm flipH="false" flipV="false" rot="0">
            <a:off x="8739056" y="774597"/>
            <a:ext cx="809889" cy="508205"/>
          </a:xfrm>
          <a:custGeom>
            <a:avLst/>
            <a:gdLst/>
            <a:ahLst/>
            <a:cxnLst/>
            <a:rect r="r" b="b" t="t" l="l"/>
            <a:pathLst>
              <a:path h="508205" w="809889">
                <a:moveTo>
                  <a:pt x="0" y="0"/>
                </a:moveTo>
                <a:lnTo>
                  <a:pt x="809888" y="0"/>
                </a:lnTo>
                <a:lnTo>
                  <a:pt x="809888" y="508206"/>
                </a:lnTo>
                <a:lnTo>
                  <a:pt x="0" y="5082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901106" y="774597"/>
            <a:ext cx="809889" cy="508205"/>
          </a:xfrm>
          <a:custGeom>
            <a:avLst/>
            <a:gdLst/>
            <a:ahLst/>
            <a:cxnLst/>
            <a:rect r="r" b="b" t="t" l="l"/>
            <a:pathLst>
              <a:path h="508205" w="809889">
                <a:moveTo>
                  <a:pt x="0" y="0"/>
                </a:moveTo>
                <a:lnTo>
                  <a:pt x="809888" y="0"/>
                </a:lnTo>
                <a:lnTo>
                  <a:pt x="809888" y="508206"/>
                </a:lnTo>
                <a:lnTo>
                  <a:pt x="0" y="5082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577006" y="774597"/>
            <a:ext cx="809889" cy="508205"/>
          </a:xfrm>
          <a:custGeom>
            <a:avLst/>
            <a:gdLst/>
            <a:ahLst/>
            <a:cxnLst/>
            <a:rect r="r" b="b" t="t" l="l"/>
            <a:pathLst>
              <a:path h="508205" w="809889">
                <a:moveTo>
                  <a:pt x="0" y="0"/>
                </a:moveTo>
                <a:lnTo>
                  <a:pt x="809888" y="0"/>
                </a:lnTo>
                <a:lnTo>
                  <a:pt x="809888" y="508206"/>
                </a:lnTo>
                <a:lnTo>
                  <a:pt x="0" y="5082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944561" y="3536196"/>
            <a:ext cx="3198850" cy="3214607"/>
          </a:xfrm>
          <a:custGeom>
            <a:avLst/>
            <a:gdLst/>
            <a:ahLst/>
            <a:cxnLst/>
            <a:rect r="r" b="b" t="t" l="l"/>
            <a:pathLst>
              <a:path h="3214607" w="3198850">
                <a:moveTo>
                  <a:pt x="0" y="0"/>
                </a:moveTo>
                <a:lnTo>
                  <a:pt x="3198849" y="0"/>
                </a:lnTo>
                <a:lnTo>
                  <a:pt x="3198849" y="3214608"/>
                </a:lnTo>
                <a:lnTo>
                  <a:pt x="0" y="3214608"/>
                </a:lnTo>
                <a:lnTo>
                  <a:pt x="0" y="0"/>
                </a:lnTo>
                <a:close/>
              </a:path>
            </a:pathLst>
          </a:custGeom>
          <a:blipFill>
            <a:blip r:embed="rId9"/>
            <a:stretch>
              <a:fillRect l="0" t="0" r="0" b="0"/>
            </a:stretch>
          </a:blipFill>
        </p:spPr>
      </p:sp>
      <p:sp>
        <p:nvSpPr>
          <p:cNvPr name="Freeform 9" id="9"/>
          <p:cNvSpPr/>
          <p:nvPr/>
        </p:nvSpPr>
        <p:spPr>
          <a:xfrm flipH="false" flipV="false" rot="0">
            <a:off x="1944561" y="6750804"/>
            <a:ext cx="7856889" cy="2116161"/>
          </a:xfrm>
          <a:custGeom>
            <a:avLst/>
            <a:gdLst/>
            <a:ahLst/>
            <a:cxnLst/>
            <a:rect r="r" b="b" t="t" l="l"/>
            <a:pathLst>
              <a:path h="2116161" w="7856889">
                <a:moveTo>
                  <a:pt x="0" y="0"/>
                </a:moveTo>
                <a:lnTo>
                  <a:pt x="7856888" y="0"/>
                </a:lnTo>
                <a:lnTo>
                  <a:pt x="7856888" y="2116161"/>
                </a:lnTo>
                <a:lnTo>
                  <a:pt x="0" y="2116161"/>
                </a:lnTo>
                <a:lnTo>
                  <a:pt x="0" y="0"/>
                </a:lnTo>
                <a:close/>
              </a:path>
            </a:pathLst>
          </a:custGeom>
          <a:blipFill>
            <a:blip r:embed="rId10"/>
            <a:stretch>
              <a:fillRect l="0" t="0" r="0" b="0"/>
            </a:stretch>
          </a:blipFill>
        </p:spPr>
      </p:sp>
      <p:sp>
        <p:nvSpPr>
          <p:cNvPr name="Freeform 10" id="10"/>
          <p:cNvSpPr/>
          <p:nvPr/>
        </p:nvSpPr>
        <p:spPr>
          <a:xfrm flipH="false" flipV="false" rot="0">
            <a:off x="9801449" y="3536196"/>
            <a:ext cx="6541990" cy="5330768"/>
          </a:xfrm>
          <a:custGeom>
            <a:avLst/>
            <a:gdLst/>
            <a:ahLst/>
            <a:cxnLst/>
            <a:rect r="r" b="b" t="t" l="l"/>
            <a:pathLst>
              <a:path h="5330768" w="6541990">
                <a:moveTo>
                  <a:pt x="0" y="0"/>
                </a:moveTo>
                <a:lnTo>
                  <a:pt x="6541990" y="0"/>
                </a:lnTo>
                <a:lnTo>
                  <a:pt x="6541990" y="5330769"/>
                </a:lnTo>
                <a:lnTo>
                  <a:pt x="0" y="5330769"/>
                </a:lnTo>
                <a:lnTo>
                  <a:pt x="0" y="0"/>
                </a:lnTo>
                <a:close/>
              </a:path>
            </a:pathLst>
          </a:custGeom>
          <a:blipFill>
            <a:blip r:embed="rId11"/>
            <a:stretch>
              <a:fillRect l="0" t="0" r="0" b="-16234"/>
            </a:stretch>
          </a:blipFill>
        </p:spPr>
      </p:sp>
      <p:sp>
        <p:nvSpPr>
          <p:cNvPr name="Freeform 11" id="11"/>
          <p:cNvSpPr/>
          <p:nvPr/>
        </p:nvSpPr>
        <p:spPr>
          <a:xfrm flipH="false" flipV="false" rot="0">
            <a:off x="5143410" y="3536196"/>
            <a:ext cx="6142562" cy="3214607"/>
          </a:xfrm>
          <a:custGeom>
            <a:avLst/>
            <a:gdLst/>
            <a:ahLst/>
            <a:cxnLst/>
            <a:rect r="r" b="b" t="t" l="l"/>
            <a:pathLst>
              <a:path h="3214607" w="6142562">
                <a:moveTo>
                  <a:pt x="0" y="0"/>
                </a:moveTo>
                <a:lnTo>
                  <a:pt x="6142562" y="0"/>
                </a:lnTo>
                <a:lnTo>
                  <a:pt x="6142562" y="3214608"/>
                </a:lnTo>
                <a:lnTo>
                  <a:pt x="0" y="3214608"/>
                </a:lnTo>
                <a:lnTo>
                  <a:pt x="0" y="0"/>
                </a:lnTo>
                <a:close/>
              </a:path>
            </a:pathLst>
          </a:custGeom>
          <a:blipFill>
            <a:blip r:embed="rId12"/>
            <a:stretch>
              <a:fillRect l="0" t="0" r="0" b="0"/>
            </a:stretch>
          </a:blipFill>
        </p:spPr>
      </p:sp>
      <p:sp>
        <p:nvSpPr>
          <p:cNvPr name="TextBox 12" id="12"/>
          <p:cNvSpPr txBox="true"/>
          <p:nvPr/>
        </p:nvSpPr>
        <p:spPr>
          <a:xfrm rot="0">
            <a:off x="3148152" y="1648252"/>
            <a:ext cx="11991696" cy="778509"/>
          </a:xfrm>
          <a:prstGeom prst="rect">
            <a:avLst/>
          </a:prstGeom>
        </p:spPr>
        <p:txBody>
          <a:bodyPr anchor="t" rtlCol="false" tIns="0" lIns="0" bIns="0" rIns="0">
            <a:spAutoFit/>
          </a:bodyPr>
          <a:lstStyle/>
          <a:p>
            <a:pPr algn="ctr" marL="0" indent="0" lvl="0">
              <a:lnSpc>
                <a:spcPts val="6440"/>
              </a:lnSpc>
              <a:spcBef>
                <a:spcPct val="0"/>
              </a:spcBef>
            </a:pPr>
            <a:r>
              <a:rPr lang="en-US" sz="4600" spc="782">
                <a:solidFill>
                  <a:srgbClr val="FFFFFF"/>
                </a:solidFill>
                <a:latin typeface="HK Modular Bold Italics"/>
              </a:rPr>
              <a:t>HASIL &amp; KARYA</a:t>
            </a:r>
          </a:p>
        </p:txBody>
      </p:sp>
      <p:sp>
        <p:nvSpPr>
          <p:cNvPr name="TextBox 13" id="13"/>
          <p:cNvSpPr txBox="true"/>
          <p:nvPr/>
        </p:nvSpPr>
        <p:spPr>
          <a:xfrm rot="0">
            <a:off x="1944561" y="2683936"/>
            <a:ext cx="14398878" cy="593725"/>
          </a:xfrm>
          <a:prstGeom prst="rect">
            <a:avLst/>
          </a:prstGeom>
        </p:spPr>
        <p:txBody>
          <a:bodyPr anchor="t" rtlCol="false" tIns="0" lIns="0" bIns="0" rIns="0">
            <a:spAutoFit/>
          </a:bodyPr>
          <a:lstStyle/>
          <a:p>
            <a:pPr algn="ctr" marL="0" indent="0" lvl="0">
              <a:lnSpc>
                <a:spcPts val="3920"/>
              </a:lnSpc>
              <a:spcBef>
                <a:spcPct val="0"/>
              </a:spcBef>
            </a:pPr>
            <a:r>
              <a:rPr lang="en-US" sz="5600" spc="280">
                <a:solidFill>
                  <a:srgbClr val="00FFFF"/>
                </a:solidFill>
                <a:latin typeface="Computer Says No Bold"/>
              </a:rPr>
              <a:t>github.com/yudhatamarahmatullah123/Belajar-Arduino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AutoShape 3" id="3"/>
          <p:cNvSpPr/>
          <p:nvPr/>
        </p:nvSpPr>
        <p:spPr>
          <a:xfrm rot="0">
            <a:off x="3825053" y="923925"/>
            <a:ext cx="10637893" cy="0"/>
          </a:xfrm>
          <a:prstGeom prst="line">
            <a:avLst/>
          </a:prstGeom>
          <a:ln cap="flat" w="47625">
            <a:solidFill>
              <a:srgbClr val="00FFFF"/>
            </a:solidFill>
            <a:prstDash val="solid"/>
            <a:headEnd type="oval" len="lg" w="lg"/>
            <a:tailEnd type="oval" len="lg" w="lg"/>
          </a:ln>
        </p:spPr>
      </p:sp>
      <p:sp>
        <p:nvSpPr>
          <p:cNvPr name="Freeform 4" id="4"/>
          <p:cNvSpPr/>
          <p:nvPr/>
        </p:nvSpPr>
        <p:spPr>
          <a:xfrm flipH="false" flipV="false" rot="0">
            <a:off x="8905319" y="757930"/>
            <a:ext cx="477363" cy="427239"/>
          </a:xfrm>
          <a:custGeom>
            <a:avLst/>
            <a:gdLst/>
            <a:ahLst/>
            <a:cxnLst/>
            <a:rect r="r" b="b" t="t" l="l"/>
            <a:pathLst>
              <a:path h="427239" w="477363">
                <a:moveTo>
                  <a:pt x="0" y="0"/>
                </a:moveTo>
                <a:lnTo>
                  <a:pt x="477362" y="0"/>
                </a:lnTo>
                <a:lnTo>
                  <a:pt x="477362" y="427240"/>
                </a:lnTo>
                <a:lnTo>
                  <a:pt x="0" y="4272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161812" y="757930"/>
            <a:ext cx="477363" cy="427239"/>
          </a:xfrm>
          <a:custGeom>
            <a:avLst/>
            <a:gdLst/>
            <a:ahLst/>
            <a:cxnLst/>
            <a:rect r="r" b="b" t="t" l="l"/>
            <a:pathLst>
              <a:path h="427239" w="477363">
                <a:moveTo>
                  <a:pt x="0" y="0"/>
                </a:moveTo>
                <a:lnTo>
                  <a:pt x="477363" y="0"/>
                </a:lnTo>
                <a:lnTo>
                  <a:pt x="477363" y="427240"/>
                </a:lnTo>
                <a:lnTo>
                  <a:pt x="0" y="4272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648825" y="757930"/>
            <a:ext cx="477363" cy="427239"/>
          </a:xfrm>
          <a:custGeom>
            <a:avLst/>
            <a:gdLst/>
            <a:ahLst/>
            <a:cxnLst/>
            <a:rect r="r" b="b" t="t" l="l"/>
            <a:pathLst>
              <a:path h="427239" w="477363">
                <a:moveTo>
                  <a:pt x="0" y="0"/>
                </a:moveTo>
                <a:lnTo>
                  <a:pt x="477363" y="0"/>
                </a:lnTo>
                <a:lnTo>
                  <a:pt x="477363" y="427240"/>
                </a:lnTo>
                <a:lnTo>
                  <a:pt x="0" y="4272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400760" y="3465087"/>
            <a:ext cx="13486480" cy="1777365"/>
          </a:xfrm>
          <a:prstGeom prst="rect">
            <a:avLst/>
          </a:prstGeom>
        </p:spPr>
        <p:txBody>
          <a:bodyPr anchor="t" rtlCol="false" tIns="0" lIns="0" bIns="0" rIns="0">
            <a:spAutoFit/>
          </a:bodyPr>
          <a:lstStyle/>
          <a:p>
            <a:pPr algn="ctr" marL="0" indent="0" lvl="0">
              <a:lnSpc>
                <a:spcPts val="14560"/>
              </a:lnSpc>
              <a:spcBef>
                <a:spcPct val="0"/>
              </a:spcBef>
            </a:pPr>
            <a:r>
              <a:rPr lang="en-US" sz="10400" spc="1768">
                <a:solidFill>
                  <a:srgbClr val="FFFFFF"/>
                </a:solidFill>
                <a:latin typeface="HK Modular Bold Italics"/>
              </a:rPr>
              <a:t>THANK YOU</a:t>
            </a:r>
          </a:p>
        </p:txBody>
      </p:sp>
      <p:sp>
        <p:nvSpPr>
          <p:cNvPr name="Freeform 8" id="8"/>
          <p:cNvSpPr/>
          <p:nvPr/>
        </p:nvSpPr>
        <p:spPr>
          <a:xfrm flipH="false" flipV="false" rot="0">
            <a:off x="557645" y="6466325"/>
            <a:ext cx="5333070" cy="3374145"/>
          </a:xfrm>
          <a:custGeom>
            <a:avLst/>
            <a:gdLst/>
            <a:ahLst/>
            <a:cxnLst/>
            <a:rect r="r" b="b" t="t" l="l"/>
            <a:pathLst>
              <a:path h="3374145" w="5333070">
                <a:moveTo>
                  <a:pt x="0" y="0"/>
                </a:moveTo>
                <a:lnTo>
                  <a:pt x="5333070" y="0"/>
                </a:lnTo>
                <a:lnTo>
                  <a:pt x="5333070" y="3374145"/>
                </a:lnTo>
                <a:lnTo>
                  <a:pt x="0" y="3374145"/>
                </a:lnTo>
                <a:lnTo>
                  <a:pt x="0" y="0"/>
                </a:lnTo>
                <a:close/>
              </a:path>
            </a:pathLst>
          </a:custGeom>
          <a:blipFill>
            <a:blip r:embed="rId5">
              <a:extLst>
                <a:ext uri="{96DAC541-7B7A-43D3-8B79-37D633B846F1}">
                  <asvg:svgBlip xmlns:asvg="http://schemas.microsoft.com/office/drawing/2016/SVG/main" r:embed="rId6"/>
                </a:ext>
              </a:extLst>
            </a:blip>
            <a:stretch>
              <a:fillRect l="0" t="-65090" r="-101835" b="0"/>
            </a:stretch>
          </a:blipFill>
        </p:spPr>
      </p:sp>
      <p:sp>
        <p:nvSpPr>
          <p:cNvPr name="TextBox 9" id="9"/>
          <p:cNvSpPr txBox="true"/>
          <p:nvPr/>
        </p:nvSpPr>
        <p:spPr>
          <a:xfrm rot="0">
            <a:off x="4354554" y="6026046"/>
            <a:ext cx="9578892" cy="595842"/>
          </a:xfrm>
          <a:prstGeom prst="rect">
            <a:avLst/>
          </a:prstGeom>
        </p:spPr>
        <p:txBody>
          <a:bodyPr anchor="t" rtlCol="false" tIns="0" lIns="0" bIns="0" rIns="0">
            <a:spAutoFit/>
          </a:bodyPr>
          <a:lstStyle/>
          <a:p>
            <a:pPr algn="ctr" marL="0" indent="0" lvl="0">
              <a:lnSpc>
                <a:spcPts val="3920"/>
              </a:lnSpc>
              <a:spcBef>
                <a:spcPct val="0"/>
              </a:spcBef>
            </a:pPr>
            <a:r>
              <a:rPr lang="en-US" sz="5600" spc="280">
                <a:solidFill>
                  <a:srgbClr val="00FFFF"/>
                </a:solidFill>
                <a:latin typeface="Computer Says No Bold"/>
              </a:rPr>
              <a:t>I HOPE YOU LEARNED SOMETHING NEW!</a:t>
            </a:r>
          </a:p>
        </p:txBody>
      </p:sp>
      <p:sp>
        <p:nvSpPr>
          <p:cNvPr name="Freeform 10" id="10"/>
          <p:cNvSpPr/>
          <p:nvPr/>
        </p:nvSpPr>
        <p:spPr>
          <a:xfrm flipH="false" flipV="false" rot="0">
            <a:off x="12397285" y="6466325"/>
            <a:ext cx="5333070" cy="3374145"/>
          </a:xfrm>
          <a:custGeom>
            <a:avLst/>
            <a:gdLst/>
            <a:ahLst/>
            <a:cxnLst/>
            <a:rect r="r" b="b" t="t" l="l"/>
            <a:pathLst>
              <a:path h="3374145" w="5333070">
                <a:moveTo>
                  <a:pt x="0" y="0"/>
                </a:moveTo>
                <a:lnTo>
                  <a:pt x="5333070" y="0"/>
                </a:lnTo>
                <a:lnTo>
                  <a:pt x="5333070" y="3374145"/>
                </a:lnTo>
                <a:lnTo>
                  <a:pt x="0" y="3374145"/>
                </a:lnTo>
                <a:lnTo>
                  <a:pt x="0" y="0"/>
                </a:lnTo>
                <a:close/>
              </a:path>
            </a:pathLst>
          </a:custGeom>
          <a:blipFill>
            <a:blip r:embed="rId5">
              <a:extLst>
                <a:ext uri="{96DAC541-7B7A-43D3-8B79-37D633B846F1}">
                  <asvg:svgBlip xmlns:asvg="http://schemas.microsoft.com/office/drawing/2016/SVG/main" r:embed="rId6"/>
                </a:ext>
              </a:extLst>
            </a:blip>
            <a:stretch>
              <a:fillRect l="-101835" t="-6509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5400000">
            <a:off x="-2601902" y="4659302"/>
            <a:ext cx="8177065" cy="915861"/>
          </a:xfrm>
          <a:custGeom>
            <a:avLst/>
            <a:gdLst/>
            <a:ahLst/>
            <a:cxnLst/>
            <a:rect r="r" b="b" t="t" l="l"/>
            <a:pathLst>
              <a:path h="915861" w="8177065">
                <a:moveTo>
                  <a:pt x="0" y="0"/>
                </a:moveTo>
                <a:lnTo>
                  <a:pt x="8177065" y="0"/>
                </a:lnTo>
                <a:lnTo>
                  <a:pt x="8177065" y="915861"/>
                </a:lnTo>
                <a:lnTo>
                  <a:pt x="0" y="915861"/>
                </a:lnTo>
                <a:lnTo>
                  <a:pt x="0" y="0"/>
                </a:lnTo>
                <a:close/>
              </a:path>
            </a:pathLst>
          </a:custGeom>
          <a:blipFill>
            <a:blip r:embed="rId3">
              <a:extLst>
                <a:ext uri="{96DAC541-7B7A-43D3-8B79-37D633B846F1}">
                  <asvg:svgBlip xmlns:asvg="http://schemas.microsoft.com/office/drawing/2016/SVG/main" r:embed="rId4"/>
                </a:ext>
              </a:extLst>
            </a:blip>
            <a:stretch>
              <a:fillRect l="0" t="0" r="0" b="-373198"/>
            </a:stretch>
          </a:blipFill>
        </p:spPr>
      </p:sp>
      <p:sp>
        <p:nvSpPr>
          <p:cNvPr name="Freeform 4" id="4"/>
          <p:cNvSpPr/>
          <p:nvPr/>
        </p:nvSpPr>
        <p:spPr>
          <a:xfrm flipH="false" flipV="false" rot="5400000">
            <a:off x="12712837" y="4659302"/>
            <a:ext cx="8177065" cy="915861"/>
          </a:xfrm>
          <a:custGeom>
            <a:avLst/>
            <a:gdLst/>
            <a:ahLst/>
            <a:cxnLst/>
            <a:rect r="r" b="b" t="t" l="l"/>
            <a:pathLst>
              <a:path h="915861" w="8177065">
                <a:moveTo>
                  <a:pt x="0" y="0"/>
                </a:moveTo>
                <a:lnTo>
                  <a:pt x="8177065" y="0"/>
                </a:lnTo>
                <a:lnTo>
                  <a:pt x="8177065" y="915861"/>
                </a:lnTo>
                <a:lnTo>
                  <a:pt x="0" y="915861"/>
                </a:lnTo>
                <a:lnTo>
                  <a:pt x="0" y="0"/>
                </a:lnTo>
                <a:close/>
              </a:path>
            </a:pathLst>
          </a:custGeom>
          <a:blipFill>
            <a:blip r:embed="rId3">
              <a:extLst>
                <a:ext uri="{96DAC541-7B7A-43D3-8B79-37D633B846F1}">
                  <asvg:svgBlip xmlns:asvg="http://schemas.microsoft.com/office/drawing/2016/SVG/main" r:embed="rId4"/>
                </a:ext>
              </a:extLst>
            </a:blip>
            <a:stretch>
              <a:fillRect l="0" t="0" r="0" b="-373198"/>
            </a:stretch>
          </a:blipFill>
        </p:spPr>
      </p:sp>
      <p:sp>
        <p:nvSpPr>
          <p:cNvPr name="TextBox 5" id="5"/>
          <p:cNvSpPr txBox="true"/>
          <p:nvPr/>
        </p:nvSpPr>
        <p:spPr>
          <a:xfrm rot="0">
            <a:off x="4351743" y="3162191"/>
            <a:ext cx="9584514" cy="3371215"/>
          </a:xfrm>
          <a:prstGeom prst="rect">
            <a:avLst/>
          </a:prstGeom>
        </p:spPr>
        <p:txBody>
          <a:bodyPr anchor="t" rtlCol="false" tIns="0" lIns="0" bIns="0" rIns="0">
            <a:spAutoFit/>
          </a:bodyPr>
          <a:lstStyle/>
          <a:p>
            <a:pPr algn="ctr">
              <a:lnSpc>
                <a:spcPts val="8959"/>
              </a:lnSpc>
            </a:pPr>
            <a:r>
              <a:rPr lang="en-US" sz="6399" spc="1087">
                <a:solidFill>
                  <a:srgbClr val="FFFFFF"/>
                </a:solidFill>
                <a:latin typeface="HK Modular Bold Italics"/>
              </a:rPr>
              <a:t>ARDUINO</a:t>
            </a:r>
          </a:p>
          <a:p>
            <a:pPr algn="ctr">
              <a:lnSpc>
                <a:spcPts val="8959"/>
              </a:lnSpc>
            </a:pPr>
            <a:r>
              <a:rPr lang="en-US" sz="6399" spc="1087">
                <a:solidFill>
                  <a:srgbClr val="FFFFFF"/>
                </a:solidFill>
                <a:latin typeface="HK Modular Bold Italics"/>
              </a:rPr>
              <a:t>IS</a:t>
            </a:r>
          </a:p>
          <a:p>
            <a:pPr algn="ctr" marL="0" indent="0" lvl="0">
              <a:lnSpc>
                <a:spcPts val="8959"/>
              </a:lnSpc>
              <a:spcBef>
                <a:spcPct val="0"/>
              </a:spcBef>
            </a:pPr>
            <a:r>
              <a:rPr lang="en-US" sz="6399" spc="1087">
                <a:solidFill>
                  <a:srgbClr val="FFFFFF"/>
                </a:solidFill>
                <a:latin typeface="HK Modular Bold Italics"/>
              </a:rPr>
              <a:t>FUN</a:t>
            </a:r>
          </a:p>
        </p:txBody>
      </p:sp>
      <p:sp>
        <p:nvSpPr>
          <p:cNvPr name="TextBox 6" id="6"/>
          <p:cNvSpPr txBox="true"/>
          <p:nvPr/>
        </p:nvSpPr>
        <p:spPr>
          <a:xfrm rot="0">
            <a:off x="4893735" y="7681011"/>
            <a:ext cx="8500530" cy="593725"/>
          </a:xfrm>
          <a:prstGeom prst="rect">
            <a:avLst/>
          </a:prstGeom>
        </p:spPr>
        <p:txBody>
          <a:bodyPr anchor="t" rtlCol="false" tIns="0" lIns="0" bIns="0" rIns="0">
            <a:spAutoFit/>
          </a:bodyPr>
          <a:lstStyle/>
          <a:p>
            <a:pPr algn="ctr" marL="0" indent="0" lvl="0">
              <a:lnSpc>
                <a:spcPts val="3920"/>
              </a:lnSpc>
              <a:spcBef>
                <a:spcPct val="0"/>
              </a:spcBef>
            </a:pPr>
            <a:r>
              <a:rPr lang="en-US" sz="5600" spc="280">
                <a:solidFill>
                  <a:srgbClr val="00FFFF"/>
                </a:solidFill>
                <a:latin typeface="Computer Says No Bold"/>
              </a:rPr>
              <a:t>Just Do It, Bro</a:t>
            </a:r>
          </a:p>
        </p:txBody>
      </p:sp>
      <p:sp>
        <p:nvSpPr>
          <p:cNvPr name="Freeform 7" id="7"/>
          <p:cNvSpPr/>
          <p:nvPr/>
        </p:nvSpPr>
        <p:spPr>
          <a:xfrm flipH="false" flipV="false" rot="0">
            <a:off x="8739056" y="2088464"/>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901106" y="2088464"/>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577006" y="2088464"/>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5400000">
            <a:off x="1606195" y="3641482"/>
            <a:ext cx="5039323" cy="6194313"/>
          </a:xfrm>
          <a:custGeom>
            <a:avLst/>
            <a:gdLst/>
            <a:ahLst/>
            <a:cxnLst/>
            <a:rect r="r" b="b" t="t" l="l"/>
            <a:pathLst>
              <a:path h="6194313" w="5039323">
                <a:moveTo>
                  <a:pt x="0" y="0"/>
                </a:moveTo>
                <a:lnTo>
                  <a:pt x="5039323" y="0"/>
                </a:lnTo>
                <a:lnTo>
                  <a:pt x="5039323" y="6194313"/>
                </a:lnTo>
                <a:lnTo>
                  <a:pt x="0" y="6194313"/>
                </a:lnTo>
                <a:lnTo>
                  <a:pt x="0" y="0"/>
                </a:lnTo>
                <a:close/>
              </a:path>
            </a:pathLst>
          </a:custGeom>
          <a:blipFill>
            <a:blip r:embed="rId3">
              <a:extLst>
                <a:ext uri="{96DAC541-7B7A-43D3-8B79-37D633B846F1}">
                  <asvg:svgBlip xmlns:asvg="http://schemas.microsoft.com/office/drawing/2016/SVG/main" r:embed="rId4"/>
                </a:ext>
              </a:extLst>
            </a:blip>
            <a:stretch>
              <a:fillRect l="0" t="0" r="-137525" b="0"/>
            </a:stretch>
          </a:blipFill>
        </p:spPr>
      </p:sp>
      <p:sp>
        <p:nvSpPr>
          <p:cNvPr name="AutoShape 4" id="4"/>
          <p:cNvSpPr/>
          <p:nvPr/>
        </p:nvSpPr>
        <p:spPr>
          <a:xfrm rot="0">
            <a:off x="6621407" y="1162950"/>
            <a:ext cx="10637893" cy="0"/>
          </a:xfrm>
          <a:prstGeom prst="line">
            <a:avLst/>
          </a:prstGeom>
          <a:ln cap="flat" w="28575">
            <a:solidFill>
              <a:srgbClr val="00FFFF"/>
            </a:solidFill>
            <a:prstDash val="solid"/>
            <a:headEnd type="none" len="sm" w="sm"/>
            <a:tailEnd type="oval" len="lg" w="lg"/>
          </a:ln>
        </p:spPr>
      </p:sp>
      <p:sp>
        <p:nvSpPr>
          <p:cNvPr name="Freeform 5" id="5"/>
          <p:cNvSpPr/>
          <p:nvPr/>
        </p:nvSpPr>
        <p:spPr>
          <a:xfrm flipH="false" flipV="false" rot="5400000">
            <a:off x="1606195" y="451205"/>
            <a:ext cx="5039323" cy="6194313"/>
          </a:xfrm>
          <a:custGeom>
            <a:avLst/>
            <a:gdLst/>
            <a:ahLst/>
            <a:cxnLst/>
            <a:rect r="r" b="b" t="t" l="l"/>
            <a:pathLst>
              <a:path h="6194313" w="5039323">
                <a:moveTo>
                  <a:pt x="0" y="0"/>
                </a:moveTo>
                <a:lnTo>
                  <a:pt x="5039323" y="0"/>
                </a:lnTo>
                <a:lnTo>
                  <a:pt x="5039323" y="6194313"/>
                </a:lnTo>
                <a:lnTo>
                  <a:pt x="0" y="6194313"/>
                </a:lnTo>
                <a:lnTo>
                  <a:pt x="0" y="0"/>
                </a:lnTo>
                <a:close/>
              </a:path>
            </a:pathLst>
          </a:custGeom>
          <a:blipFill>
            <a:blip r:embed="rId3">
              <a:extLst>
                <a:ext uri="{96DAC541-7B7A-43D3-8B79-37D633B846F1}">
                  <asvg:svgBlip xmlns:asvg="http://schemas.microsoft.com/office/drawing/2016/SVG/main" r:embed="rId4"/>
                </a:ext>
              </a:extLst>
            </a:blip>
            <a:stretch>
              <a:fillRect l="0" t="0" r="-137525" b="0"/>
            </a:stretch>
          </a:blipFill>
        </p:spPr>
      </p:sp>
      <p:grpSp>
        <p:nvGrpSpPr>
          <p:cNvPr name="Group 6" id="6"/>
          <p:cNvGrpSpPr/>
          <p:nvPr/>
        </p:nvGrpSpPr>
        <p:grpSpPr>
          <a:xfrm rot="0">
            <a:off x="1630306" y="1681506"/>
            <a:ext cx="4991101" cy="6923987"/>
            <a:chOff x="0" y="0"/>
            <a:chExt cx="6654801" cy="9231983"/>
          </a:xfrm>
        </p:grpSpPr>
        <p:pic>
          <p:nvPicPr>
            <p:cNvPr name="Picture 7" id="7"/>
            <p:cNvPicPr>
              <a:picLocks noChangeAspect="true"/>
            </p:cNvPicPr>
            <p:nvPr/>
          </p:nvPicPr>
          <p:blipFill>
            <a:blip r:embed="rId5"/>
            <a:srcRect l="13957" t="0" r="13957" b="0"/>
            <a:stretch>
              <a:fillRect/>
            </a:stretch>
          </p:blipFill>
          <p:spPr>
            <a:xfrm flipH="false" flipV="false">
              <a:off x="0" y="0"/>
              <a:ext cx="6654801" cy="9231983"/>
            </a:xfrm>
            <a:prstGeom prst="rect">
              <a:avLst/>
            </a:prstGeom>
          </p:spPr>
        </p:pic>
      </p:grpSp>
      <p:sp>
        <p:nvSpPr>
          <p:cNvPr name="Freeform 8" id="8"/>
          <p:cNvSpPr/>
          <p:nvPr/>
        </p:nvSpPr>
        <p:spPr>
          <a:xfrm flipH="false" flipV="false" rot="0">
            <a:off x="8067675" y="3602382"/>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067675" y="5272937"/>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0" id="10"/>
          <p:cNvSpPr/>
          <p:nvPr/>
        </p:nvSpPr>
        <p:spPr>
          <a:xfrm rot="0">
            <a:off x="6621407" y="9095475"/>
            <a:ext cx="10637893" cy="0"/>
          </a:xfrm>
          <a:prstGeom prst="line">
            <a:avLst/>
          </a:prstGeom>
          <a:ln cap="flat" w="28575">
            <a:solidFill>
              <a:srgbClr val="00FFFF"/>
            </a:solidFill>
            <a:prstDash val="solid"/>
            <a:headEnd type="none" len="sm" w="sm"/>
            <a:tailEnd type="oval" len="lg" w="lg"/>
          </a:ln>
        </p:spPr>
      </p:sp>
      <p:sp>
        <p:nvSpPr>
          <p:cNvPr name="TextBox 11" id="11"/>
          <p:cNvSpPr txBox="true"/>
          <p:nvPr/>
        </p:nvSpPr>
        <p:spPr>
          <a:xfrm rot="0">
            <a:off x="7607389" y="1973986"/>
            <a:ext cx="10680611" cy="530859"/>
          </a:xfrm>
          <a:prstGeom prst="rect">
            <a:avLst/>
          </a:prstGeom>
        </p:spPr>
        <p:txBody>
          <a:bodyPr anchor="t" rtlCol="false" tIns="0" lIns="0" bIns="0" rIns="0">
            <a:spAutoFit/>
          </a:bodyPr>
          <a:lstStyle/>
          <a:p>
            <a:pPr marL="0" indent="0" lvl="0">
              <a:lnSpc>
                <a:spcPts val="4340"/>
              </a:lnSpc>
              <a:spcBef>
                <a:spcPct val="0"/>
              </a:spcBef>
            </a:pPr>
            <a:r>
              <a:rPr lang="en-US" sz="3100" spc="465">
                <a:solidFill>
                  <a:srgbClr val="FFFFFF"/>
                </a:solidFill>
                <a:latin typeface="HK Modular Bold Italics"/>
              </a:rPr>
              <a:t>YUDHATAMA GUSDI RAHMATULLAH</a:t>
            </a:r>
          </a:p>
        </p:txBody>
      </p:sp>
      <p:sp>
        <p:nvSpPr>
          <p:cNvPr name="TextBox 12" id="12"/>
          <p:cNvSpPr txBox="true"/>
          <p:nvPr/>
        </p:nvSpPr>
        <p:spPr>
          <a:xfrm rot="0">
            <a:off x="7607389" y="2672752"/>
            <a:ext cx="9086850" cy="593725"/>
          </a:xfrm>
          <a:prstGeom prst="rect">
            <a:avLst/>
          </a:prstGeom>
        </p:spPr>
        <p:txBody>
          <a:bodyPr anchor="t" rtlCol="false" tIns="0" lIns="0" bIns="0" rIns="0">
            <a:spAutoFit/>
          </a:bodyPr>
          <a:lstStyle/>
          <a:p>
            <a:pPr marL="0" indent="0" lvl="0">
              <a:lnSpc>
                <a:spcPts val="3920"/>
              </a:lnSpc>
              <a:spcBef>
                <a:spcPct val="0"/>
              </a:spcBef>
            </a:pPr>
            <a:r>
              <a:rPr lang="en-US" sz="5600" spc="280">
                <a:solidFill>
                  <a:srgbClr val="00FFFF"/>
                </a:solidFill>
                <a:latin typeface="Computer Says No Bold"/>
              </a:rPr>
              <a:t>CYBER SECURITY &amp; IOT DEVELOPER</a:t>
            </a:r>
          </a:p>
        </p:txBody>
      </p:sp>
      <p:sp>
        <p:nvSpPr>
          <p:cNvPr name="TextBox 13" id="13"/>
          <p:cNvSpPr txBox="true"/>
          <p:nvPr/>
        </p:nvSpPr>
        <p:spPr>
          <a:xfrm rot="0">
            <a:off x="9715500" y="3554757"/>
            <a:ext cx="6686550" cy="438785"/>
          </a:xfrm>
          <a:prstGeom prst="rect">
            <a:avLst/>
          </a:prstGeom>
        </p:spPr>
        <p:txBody>
          <a:bodyPr anchor="t" rtlCol="false" tIns="0" lIns="0" bIns="0" rIns="0">
            <a:spAutoFit/>
          </a:bodyPr>
          <a:lstStyle/>
          <a:p>
            <a:pPr algn="l" marL="0" indent="0" lvl="0">
              <a:lnSpc>
                <a:spcPts val="3640"/>
              </a:lnSpc>
              <a:spcBef>
                <a:spcPct val="0"/>
              </a:spcBef>
            </a:pPr>
            <a:r>
              <a:rPr lang="en-US" sz="2600" spc="442">
                <a:solidFill>
                  <a:srgbClr val="FFFFFF"/>
                </a:solidFill>
                <a:latin typeface="HK Modular Bold Italics"/>
              </a:rPr>
              <a:t>BUSYNESS</a:t>
            </a:r>
          </a:p>
        </p:txBody>
      </p:sp>
      <p:sp>
        <p:nvSpPr>
          <p:cNvPr name="TextBox 14" id="14"/>
          <p:cNvSpPr txBox="true"/>
          <p:nvPr/>
        </p:nvSpPr>
        <p:spPr>
          <a:xfrm rot="0">
            <a:off x="9715500" y="4239157"/>
            <a:ext cx="5863590" cy="833755"/>
          </a:xfrm>
          <a:prstGeom prst="rect">
            <a:avLst/>
          </a:prstGeom>
        </p:spPr>
        <p:txBody>
          <a:bodyPr anchor="t" rtlCol="false" tIns="0" lIns="0" bIns="0" rIns="0">
            <a:spAutoFit/>
          </a:bodyPr>
          <a:lstStyle/>
          <a:p>
            <a:pPr>
              <a:lnSpc>
                <a:spcPts val="3200"/>
              </a:lnSpc>
            </a:pPr>
            <a:r>
              <a:rPr lang="en-US" sz="3200" spc="160">
                <a:solidFill>
                  <a:srgbClr val="FFFFFF"/>
                </a:solidFill>
                <a:latin typeface="Computer Says No Bold"/>
              </a:rPr>
              <a:t>PPTIK Staff</a:t>
            </a:r>
          </a:p>
          <a:p>
            <a:pPr marL="0" indent="0" lvl="0">
              <a:lnSpc>
                <a:spcPts val="3200"/>
              </a:lnSpc>
            </a:pPr>
            <a:r>
              <a:rPr lang="en-US" sz="3200" spc="160">
                <a:solidFill>
                  <a:srgbClr val="FFFFFF"/>
                </a:solidFill>
                <a:latin typeface="Computer Says No Bold"/>
              </a:rPr>
              <a:t>Mahasiswa Universitas Darussalam Gontor</a:t>
            </a:r>
          </a:p>
        </p:txBody>
      </p:sp>
      <p:sp>
        <p:nvSpPr>
          <p:cNvPr name="TextBox 15" id="15"/>
          <p:cNvSpPr txBox="true"/>
          <p:nvPr/>
        </p:nvSpPr>
        <p:spPr>
          <a:xfrm rot="0">
            <a:off x="9715500" y="5225312"/>
            <a:ext cx="6686550" cy="438785"/>
          </a:xfrm>
          <a:prstGeom prst="rect">
            <a:avLst/>
          </a:prstGeom>
        </p:spPr>
        <p:txBody>
          <a:bodyPr anchor="t" rtlCol="false" tIns="0" lIns="0" bIns="0" rIns="0">
            <a:spAutoFit/>
          </a:bodyPr>
          <a:lstStyle/>
          <a:p>
            <a:pPr algn="l" marL="0" indent="0" lvl="0">
              <a:lnSpc>
                <a:spcPts val="3640"/>
              </a:lnSpc>
              <a:spcBef>
                <a:spcPct val="0"/>
              </a:spcBef>
            </a:pPr>
            <a:r>
              <a:rPr lang="en-US" sz="2600" spc="442">
                <a:solidFill>
                  <a:srgbClr val="FFFFFF"/>
                </a:solidFill>
                <a:latin typeface="HK Modular Bold Italics"/>
              </a:rPr>
              <a:t>DISTRICT</a:t>
            </a:r>
          </a:p>
        </p:txBody>
      </p:sp>
      <p:sp>
        <p:nvSpPr>
          <p:cNvPr name="TextBox 16" id="16"/>
          <p:cNvSpPr txBox="true"/>
          <p:nvPr/>
        </p:nvSpPr>
        <p:spPr>
          <a:xfrm rot="0">
            <a:off x="9715500" y="5911747"/>
            <a:ext cx="6147369" cy="433705"/>
          </a:xfrm>
          <a:prstGeom prst="rect">
            <a:avLst/>
          </a:prstGeom>
        </p:spPr>
        <p:txBody>
          <a:bodyPr anchor="t" rtlCol="false" tIns="0" lIns="0" bIns="0" rIns="0">
            <a:spAutoFit/>
          </a:bodyPr>
          <a:lstStyle/>
          <a:p>
            <a:pPr algn="l" marL="0" indent="0" lvl="0">
              <a:lnSpc>
                <a:spcPts val="3200"/>
              </a:lnSpc>
              <a:spcBef>
                <a:spcPct val="0"/>
              </a:spcBef>
            </a:pPr>
            <a:r>
              <a:rPr lang="en-US" sz="3200" spc="160">
                <a:solidFill>
                  <a:srgbClr val="FFFFFF"/>
                </a:solidFill>
                <a:latin typeface="Computer Says No Bold"/>
              </a:rPr>
              <a:t>Jember, Jawa East</a:t>
            </a:r>
          </a:p>
        </p:txBody>
      </p:sp>
      <p:sp>
        <p:nvSpPr>
          <p:cNvPr name="Freeform 17" id="17"/>
          <p:cNvSpPr/>
          <p:nvPr/>
        </p:nvSpPr>
        <p:spPr>
          <a:xfrm flipH="false" flipV="false" rot="0">
            <a:off x="8067675" y="6545477"/>
            <a:ext cx="809889" cy="508205"/>
          </a:xfrm>
          <a:custGeom>
            <a:avLst/>
            <a:gdLst/>
            <a:ahLst/>
            <a:cxnLst/>
            <a:rect r="r" b="b" t="t" l="l"/>
            <a:pathLst>
              <a:path h="508205" w="809889">
                <a:moveTo>
                  <a:pt x="0" y="0"/>
                </a:moveTo>
                <a:lnTo>
                  <a:pt x="809888" y="0"/>
                </a:lnTo>
                <a:lnTo>
                  <a:pt x="809888" y="508205"/>
                </a:lnTo>
                <a:lnTo>
                  <a:pt x="0" y="50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9715500" y="6497852"/>
            <a:ext cx="6686550" cy="438785"/>
          </a:xfrm>
          <a:prstGeom prst="rect">
            <a:avLst/>
          </a:prstGeom>
        </p:spPr>
        <p:txBody>
          <a:bodyPr anchor="t" rtlCol="false" tIns="0" lIns="0" bIns="0" rIns="0">
            <a:spAutoFit/>
          </a:bodyPr>
          <a:lstStyle/>
          <a:p>
            <a:pPr algn="l" marL="0" indent="0" lvl="0">
              <a:lnSpc>
                <a:spcPts val="3640"/>
              </a:lnSpc>
              <a:spcBef>
                <a:spcPct val="0"/>
              </a:spcBef>
            </a:pPr>
            <a:r>
              <a:rPr lang="en-US" sz="2600" spc="442">
                <a:solidFill>
                  <a:srgbClr val="FFFFFF"/>
                </a:solidFill>
                <a:latin typeface="HK Modular Bold Italics"/>
              </a:rPr>
              <a:t>HOBY</a:t>
            </a:r>
          </a:p>
        </p:txBody>
      </p:sp>
      <p:sp>
        <p:nvSpPr>
          <p:cNvPr name="TextBox 19" id="19"/>
          <p:cNvSpPr txBox="true"/>
          <p:nvPr/>
        </p:nvSpPr>
        <p:spPr>
          <a:xfrm rot="0">
            <a:off x="9715500" y="7184287"/>
            <a:ext cx="5863590" cy="1556233"/>
          </a:xfrm>
          <a:prstGeom prst="rect">
            <a:avLst/>
          </a:prstGeom>
        </p:spPr>
        <p:txBody>
          <a:bodyPr anchor="t" rtlCol="false" tIns="0" lIns="0" bIns="0" rIns="0">
            <a:spAutoFit/>
          </a:bodyPr>
          <a:lstStyle/>
          <a:p>
            <a:pPr>
              <a:lnSpc>
                <a:spcPts val="3052"/>
              </a:lnSpc>
            </a:pPr>
            <a:r>
              <a:rPr lang="en-US" sz="3052" spc="152">
                <a:solidFill>
                  <a:srgbClr val="FFFFFF"/>
                </a:solidFill>
                <a:latin typeface="Computer Says No Bold"/>
              </a:rPr>
              <a:t>Microcontroller</a:t>
            </a:r>
          </a:p>
          <a:p>
            <a:pPr>
              <a:lnSpc>
                <a:spcPts val="3052"/>
              </a:lnSpc>
            </a:pPr>
            <a:r>
              <a:rPr lang="en-US" sz="3052" spc="152">
                <a:solidFill>
                  <a:srgbClr val="FFFFFF"/>
                </a:solidFill>
                <a:latin typeface="Computer Says No Bold"/>
              </a:rPr>
              <a:t>Internet of Things</a:t>
            </a:r>
          </a:p>
          <a:p>
            <a:pPr>
              <a:lnSpc>
                <a:spcPts val="3052"/>
              </a:lnSpc>
            </a:pPr>
            <a:r>
              <a:rPr lang="en-US" sz="3052" spc="152">
                <a:solidFill>
                  <a:srgbClr val="FFFFFF"/>
                </a:solidFill>
                <a:latin typeface="Computer Says No Bold"/>
              </a:rPr>
              <a:t>Pentester</a:t>
            </a:r>
          </a:p>
          <a:p>
            <a:pPr algn="l" marL="0" indent="0" lvl="0">
              <a:lnSpc>
                <a:spcPts val="3052"/>
              </a:lnSpc>
              <a:spcBef>
                <a:spcPct val="0"/>
              </a:spcBef>
            </a:pPr>
            <a:r>
              <a:rPr lang="en-US" sz="3052" spc="152">
                <a:solidFill>
                  <a:srgbClr val="FFFFFF"/>
                </a:solidFill>
                <a:latin typeface="Computer Says No Bold"/>
              </a:rPr>
              <a:t>Bug Bounty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586230" y="832523"/>
            <a:ext cx="17115540" cy="8621953"/>
          </a:xfrm>
          <a:custGeom>
            <a:avLst/>
            <a:gdLst/>
            <a:ahLst/>
            <a:cxnLst/>
            <a:rect r="r" b="b" t="t" l="l"/>
            <a:pathLst>
              <a:path h="8621953" w="17115540">
                <a:moveTo>
                  <a:pt x="0" y="0"/>
                </a:moveTo>
                <a:lnTo>
                  <a:pt x="17115540" y="0"/>
                </a:lnTo>
                <a:lnTo>
                  <a:pt x="17115540" y="8621954"/>
                </a:lnTo>
                <a:lnTo>
                  <a:pt x="0" y="86219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043920" y="2287857"/>
            <a:ext cx="5657850" cy="5657850"/>
            <a:chOff x="0" y="0"/>
            <a:chExt cx="6350000" cy="6350000"/>
          </a:xfrm>
        </p:grpSpPr>
        <p:sp>
          <p:nvSpPr>
            <p:cNvPr name="Freeform 5" id="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FFFF"/>
            </a:solidFill>
          </p:spPr>
        </p:sp>
      </p:grpSp>
      <p:sp>
        <p:nvSpPr>
          <p:cNvPr name="Freeform 6" id="6"/>
          <p:cNvSpPr/>
          <p:nvPr/>
        </p:nvSpPr>
        <p:spPr>
          <a:xfrm flipH="false" flipV="false" rot="0">
            <a:off x="13009396" y="3244353"/>
            <a:ext cx="3726898" cy="3798294"/>
          </a:xfrm>
          <a:custGeom>
            <a:avLst/>
            <a:gdLst/>
            <a:ahLst/>
            <a:cxnLst/>
            <a:rect r="r" b="b" t="t" l="l"/>
            <a:pathLst>
              <a:path h="3798294" w="3726898">
                <a:moveTo>
                  <a:pt x="0" y="0"/>
                </a:moveTo>
                <a:lnTo>
                  <a:pt x="3726898" y="0"/>
                </a:lnTo>
                <a:lnTo>
                  <a:pt x="3726898" y="3798294"/>
                </a:lnTo>
                <a:lnTo>
                  <a:pt x="0" y="3798294"/>
                </a:lnTo>
                <a:lnTo>
                  <a:pt x="0" y="0"/>
                </a:lnTo>
                <a:close/>
              </a:path>
            </a:pathLst>
          </a:custGeom>
          <a:blipFill>
            <a:blip r:embed="rId5"/>
            <a:stretch>
              <a:fillRect l="0" t="0" r="0" b="0"/>
            </a:stretch>
          </a:blipFill>
        </p:spPr>
      </p:sp>
      <p:sp>
        <p:nvSpPr>
          <p:cNvPr name="TextBox 7" id="7"/>
          <p:cNvSpPr txBox="true"/>
          <p:nvPr/>
        </p:nvSpPr>
        <p:spPr>
          <a:xfrm rot="0">
            <a:off x="2553740" y="3780060"/>
            <a:ext cx="8561771" cy="1668780"/>
          </a:xfrm>
          <a:prstGeom prst="rect">
            <a:avLst/>
          </a:prstGeom>
        </p:spPr>
        <p:txBody>
          <a:bodyPr anchor="t" rtlCol="false" tIns="0" lIns="0" bIns="0" rIns="0">
            <a:spAutoFit/>
          </a:bodyPr>
          <a:lstStyle/>
          <a:p>
            <a:pPr>
              <a:lnSpc>
                <a:spcPts val="6719"/>
              </a:lnSpc>
            </a:pPr>
            <a:r>
              <a:rPr lang="en-US" sz="4800" spc="720">
                <a:solidFill>
                  <a:srgbClr val="FFFFFF"/>
                </a:solidFill>
                <a:latin typeface="HK Modular Bold Italics"/>
              </a:rPr>
              <a:t>PENGERTIAN</a:t>
            </a:r>
          </a:p>
          <a:p>
            <a:pPr marL="0" indent="0" lvl="0">
              <a:lnSpc>
                <a:spcPts val="6719"/>
              </a:lnSpc>
              <a:spcBef>
                <a:spcPct val="0"/>
              </a:spcBef>
            </a:pPr>
            <a:r>
              <a:rPr lang="en-US" sz="4800" spc="720">
                <a:solidFill>
                  <a:srgbClr val="FFFFFF"/>
                </a:solidFill>
                <a:latin typeface="HK Modular Bold Italics"/>
              </a:rPr>
              <a:t>ARDUINO</a:t>
            </a:r>
          </a:p>
        </p:txBody>
      </p:sp>
      <p:sp>
        <p:nvSpPr>
          <p:cNvPr name="TextBox 8" id="8"/>
          <p:cNvSpPr txBox="true"/>
          <p:nvPr/>
        </p:nvSpPr>
        <p:spPr>
          <a:xfrm rot="0">
            <a:off x="2553740" y="5933274"/>
            <a:ext cx="9171897" cy="1633855"/>
          </a:xfrm>
          <a:prstGeom prst="rect">
            <a:avLst/>
          </a:prstGeom>
        </p:spPr>
        <p:txBody>
          <a:bodyPr anchor="t" rtlCol="false" tIns="0" lIns="0" bIns="0" rIns="0">
            <a:spAutoFit/>
          </a:bodyPr>
          <a:lstStyle/>
          <a:p>
            <a:pPr>
              <a:lnSpc>
                <a:spcPts val="3200"/>
              </a:lnSpc>
            </a:pPr>
            <a:r>
              <a:rPr lang="en-US" sz="3200" spc="160">
                <a:solidFill>
                  <a:srgbClr val="FFFFFF"/>
                </a:solidFill>
                <a:latin typeface="Computer Says No Bold"/>
              </a:rPr>
              <a:t>“Arduino adalah Board Microcontroller Open Source yang dapat digunakan untuk membuat proyek robotika.”</a:t>
            </a:r>
          </a:p>
          <a:p>
            <a:pPr marL="0" indent="0" lvl="0">
              <a:lnSpc>
                <a:spcPts val="3200"/>
              </a:lnSpc>
              <a:spcBef>
                <a:spcPct val="0"/>
              </a:spcBef>
            </a:pPr>
            <a:r>
              <a:rPr lang="en-US" sz="3200" spc="160">
                <a:solidFill>
                  <a:srgbClr val="FFFFFF"/>
                </a:solidFill>
                <a:latin typeface="Computer Says No Bold"/>
              </a:rPr>
              <a:t>Microcontroller sendiri adalah sebuah Chip dengan sistem Microprocessor yang lengkap.</a:t>
            </a:r>
          </a:p>
        </p:txBody>
      </p:sp>
      <p:sp>
        <p:nvSpPr>
          <p:cNvPr name="TextBox 9" id="9"/>
          <p:cNvSpPr txBox="true"/>
          <p:nvPr/>
        </p:nvSpPr>
        <p:spPr>
          <a:xfrm rot="0">
            <a:off x="2553740" y="2576846"/>
            <a:ext cx="5751163" cy="1085850"/>
          </a:xfrm>
          <a:prstGeom prst="rect">
            <a:avLst/>
          </a:prstGeom>
        </p:spPr>
        <p:txBody>
          <a:bodyPr anchor="t" rtlCol="false" tIns="0" lIns="0" bIns="0" rIns="0">
            <a:spAutoFit/>
          </a:bodyPr>
          <a:lstStyle/>
          <a:p>
            <a:pPr marL="0" indent="0" lvl="0">
              <a:lnSpc>
                <a:spcPts val="8000"/>
              </a:lnSpc>
              <a:spcBef>
                <a:spcPct val="0"/>
              </a:spcBef>
            </a:pPr>
            <a:r>
              <a:rPr lang="en-US" sz="8000" spc="400" u="none">
                <a:solidFill>
                  <a:srgbClr val="ED1C24"/>
                </a:solidFill>
                <a:latin typeface="Computer Says No Bold"/>
              </a:rPr>
              <a:t>STEP 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586230" y="832523"/>
            <a:ext cx="17115540" cy="8621953"/>
          </a:xfrm>
          <a:custGeom>
            <a:avLst/>
            <a:gdLst/>
            <a:ahLst/>
            <a:cxnLst/>
            <a:rect r="r" b="b" t="t" l="l"/>
            <a:pathLst>
              <a:path h="8621953" w="17115540">
                <a:moveTo>
                  <a:pt x="0" y="0"/>
                </a:moveTo>
                <a:lnTo>
                  <a:pt x="17115540" y="0"/>
                </a:lnTo>
                <a:lnTo>
                  <a:pt x="17115540" y="8621954"/>
                </a:lnTo>
                <a:lnTo>
                  <a:pt x="0" y="86219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043920" y="2287857"/>
            <a:ext cx="5657850" cy="5657850"/>
            <a:chOff x="0" y="0"/>
            <a:chExt cx="6350000" cy="6350000"/>
          </a:xfrm>
        </p:grpSpPr>
        <p:sp>
          <p:nvSpPr>
            <p:cNvPr name="Freeform 5" id="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FFFF"/>
            </a:solidFill>
          </p:spPr>
        </p:sp>
      </p:grpSp>
      <p:sp>
        <p:nvSpPr>
          <p:cNvPr name="Freeform 6" id="6"/>
          <p:cNvSpPr/>
          <p:nvPr/>
        </p:nvSpPr>
        <p:spPr>
          <a:xfrm flipH="false" flipV="false" rot="0">
            <a:off x="12505075" y="3524457"/>
            <a:ext cx="4735540" cy="3184651"/>
          </a:xfrm>
          <a:custGeom>
            <a:avLst/>
            <a:gdLst/>
            <a:ahLst/>
            <a:cxnLst/>
            <a:rect r="r" b="b" t="t" l="l"/>
            <a:pathLst>
              <a:path h="3184651" w="4735540">
                <a:moveTo>
                  <a:pt x="0" y="0"/>
                </a:moveTo>
                <a:lnTo>
                  <a:pt x="4735540" y="0"/>
                </a:lnTo>
                <a:lnTo>
                  <a:pt x="4735540" y="3184651"/>
                </a:lnTo>
                <a:lnTo>
                  <a:pt x="0" y="3184651"/>
                </a:lnTo>
                <a:lnTo>
                  <a:pt x="0" y="0"/>
                </a:lnTo>
                <a:close/>
              </a:path>
            </a:pathLst>
          </a:custGeom>
          <a:blipFill>
            <a:blip r:embed="rId5"/>
            <a:stretch>
              <a:fillRect l="0" t="0" r="0" b="0"/>
            </a:stretch>
          </a:blipFill>
        </p:spPr>
      </p:sp>
      <p:sp>
        <p:nvSpPr>
          <p:cNvPr name="TextBox 7" id="7"/>
          <p:cNvSpPr txBox="true"/>
          <p:nvPr/>
        </p:nvSpPr>
        <p:spPr>
          <a:xfrm rot="0">
            <a:off x="2553740" y="2192607"/>
            <a:ext cx="8561771" cy="1668780"/>
          </a:xfrm>
          <a:prstGeom prst="rect">
            <a:avLst/>
          </a:prstGeom>
        </p:spPr>
        <p:txBody>
          <a:bodyPr anchor="t" rtlCol="false" tIns="0" lIns="0" bIns="0" rIns="0">
            <a:spAutoFit/>
          </a:bodyPr>
          <a:lstStyle/>
          <a:p>
            <a:pPr marL="0" indent="0" lvl="0">
              <a:lnSpc>
                <a:spcPts val="6719"/>
              </a:lnSpc>
              <a:spcBef>
                <a:spcPct val="0"/>
              </a:spcBef>
            </a:pPr>
            <a:r>
              <a:rPr lang="en-US" sz="4800" spc="720">
                <a:solidFill>
                  <a:srgbClr val="FFFFFF"/>
                </a:solidFill>
                <a:latin typeface="HK Modular Bold Italics"/>
              </a:rPr>
              <a:t>PERBEDAAN BOARD</a:t>
            </a:r>
          </a:p>
        </p:txBody>
      </p:sp>
      <p:sp>
        <p:nvSpPr>
          <p:cNvPr name="TextBox 8" id="8"/>
          <p:cNvSpPr txBox="true"/>
          <p:nvPr/>
        </p:nvSpPr>
        <p:spPr>
          <a:xfrm rot="0">
            <a:off x="2553740" y="4131037"/>
            <a:ext cx="9171897" cy="4434205"/>
          </a:xfrm>
          <a:prstGeom prst="rect">
            <a:avLst/>
          </a:prstGeom>
        </p:spPr>
        <p:txBody>
          <a:bodyPr anchor="t" rtlCol="false" tIns="0" lIns="0" bIns="0" rIns="0">
            <a:spAutoFit/>
          </a:bodyPr>
          <a:lstStyle/>
          <a:p>
            <a:pPr>
              <a:lnSpc>
                <a:spcPts val="3200"/>
              </a:lnSpc>
            </a:pPr>
            <a:r>
              <a:rPr lang="en-US" sz="3200" spc="160">
                <a:solidFill>
                  <a:srgbClr val="FFFFFF"/>
                </a:solidFill>
                <a:latin typeface="Computer Says No Bold"/>
              </a:rPr>
              <a:t>Microcontroller sendiri adalah sebuah Chip dengan sistem Microprocessor yang lengkap.</a:t>
            </a:r>
          </a:p>
          <a:p>
            <a:pPr marL="0" indent="0" lvl="0">
              <a:lnSpc>
                <a:spcPts val="3200"/>
              </a:lnSpc>
              <a:spcBef>
                <a:spcPct val="0"/>
              </a:spcBef>
            </a:pPr>
            <a:r>
              <a:rPr lang="en-US" sz="3200" spc="160">
                <a:solidFill>
                  <a:srgbClr val="FFFFFF"/>
                </a:solidFill>
                <a:latin typeface="Computer Says No Bold"/>
              </a:rPr>
              <a:t>Berbeda dengan Microprocessor yang terdapat pada komputer pribadi (laptop, komputer dekstop, dan Mini PC), pada Microcontroller biasanya sudah terdapat memori dan I/O (Input Output), sedangkan di dalam Microprocessor biasanya hanya ada CPU saja. Dengan Board Microcontroller Arduino, kita bisa langsung membuat proyek elektronika tanpa harus merangkai Sistem Minimum terlebih dahulu. Dan juga karena rangkaian Board Arduino bersifat Open Source, kita bisa membuat Board Arduino versi kita sendiri.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3462646" y="-976004"/>
            <a:ext cx="11362708" cy="5681354"/>
          </a:xfrm>
          <a:custGeom>
            <a:avLst/>
            <a:gdLst/>
            <a:ahLst/>
            <a:cxnLst/>
            <a:rect r="r" b="b" t="t" l="l"/>
            <a:pathLst>
              <a:path h="5681354" w="11362708">
                <a:moveTo>
                  <a:pt x="0" y="0"/>
                </a:moveTo>
                <a:lnTo>
                  <a:pt x="11362708" y="0"/>
                </a:lnTo>
                <a:lnTo>
                  <a:pt x="11362708" y="5681354"/>
                </a:lnTo>
                <a:lnTo>
                  <a:pt x="0" y="56813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15596" y="6629400"/>
            <a:ext cx="14856809" cy="821055"/>
          </a:xfrm>
          <a:prstGeom prst="rect">
            <a:avLst/>
          </a:prstGeom>
        </p:spPr>
        <p:txBody>
          <a:bodyPr anchor="t" rtlCol="false" tIns="0" lIns="0" bIns="0" rIns="0">
            <a:spAutoFit/>
          </a:bodyPr>
          <a:lstStyle/>
          <a:p>
            <a:pPr algn="ctr" marL="0" indent="0" lvl="0">
              <a:lnSpc>
                <a:spcPts val="6719"/>
              </a:lnSpc>
              <a:spcBef>
                <a:spcPct val="0"/>
              </a:spcBef>
            </a:pPr>
            <a:r>
              <a:rPr lang="en-US" sz="4800" spc="720">
                <a:solidFill>
                  <a:srgbClr val="FFFFFF"/>
                </a:solidFill>
                <a:latin typeface="HK Modular Bold Italics"/>
              </a:rPr>
              <a:t>SEJARAH LAHIRNYA ARDUINO</a:t>
            </a:r>
          </a:p>
        </p:txBody>
      </p:sp>
      <p:sp>
        <p:nvSpPr>
          <p:cNvPr name="TextBox 5" id="5"/>
          <p:cNvSpPr txBox="true"/>
          <p:nvPr/>
        </p:nvSpPr>
        <p:spPr>
          <a:xfrm rot="0">
            <a:off x="4072540" y="7898130"/>
            <a:ext cx="10142921" cy="1233805"/>
          </a:xfrm>
          <a:prstGeom prst="rect">
            <a:avLst/>
          </a:prstGeom>
        </p:spPr>
        <p:txBody>
          <a:bodyPr anchor="t" rtlCol="false" tIns="0" lIns="0" bIns="0" rIns="0">
            <a:spAutoFit/>
          </a:bodyPr>
          <a:lstStyle/>
          <a:p>
            <a:pPr algn="ctr" marL="0" indent="0" lvl="0">
              <a:lnSpc>
                <a:spcPts val="3200"/>
              </a:lnSpc>
              <a:spcBef>
                <a:spcPct val="0"/>
              </a:spcBef>
            </a:pPr>
            <a:r>
              <a:rPr lang="en-US" sz="3200" spc="160">
                <a:solidFill>
                  <a:srgbClr val="FFFFFF"/>
                </a:solidFill>
                <a:latin typeface="Computer Says No Bold"/>
              </a:rPr>
              <a:t>Pada tahun 2003-2004 Hernando Barragán menulis thesis yang berjudul Wiring: Prototyping Physical Interaction Design, di Interaction Design Institute Ivrea (IDII) Italia.</a:t>
            </a:r>
          </a:p>
        </p:txBody>
      </p:sp>
      <p:sp>
        <p:nvSpPr>
          <p:cNvPr name="TextBox 6" id="6"/>
          <p:cNvSpPr txBox="true"/>
          <p:nvPr/>
        </p:nvSpPr>
        <p:spPr>
          <a:xfrm rot="0">
            <a:off x="2910963" y="5245100"/>
            <a:ext cx="12466074" cy="1079500"/>
          </a:xfrm>
          <a:prstGeom prst="rect">
            <a:avLst/>
          </a:prstGeom>
        </p:spPr>
        <p:txBody>
          <a:bodyPr anchor="t" rtlCol="false" tIns="0" lIns="0" bIns="0" rIns="0">
            <a:spAutoFit/>
          </a:bodyPr>
          <a:lstStyle/>
          <a:p>
            <a:pPr algn="ctr" marL="0" indent="0" lvl="0">
              <a:lnSpc>
                <a:spcPts val="8000"/>
              </a:lnSpc>
              <a:spcBef>
                <a:spcPct val="0"/>
              </a:spcBef>
            </a:pPr>
            <a:r>
              <a:rPr lang="en-US" sz="8000" spc="400" u="none">
                <a:solidFill>
                  <a:srgbClr val="ED1C24"/>
                </a:solidFill>
                <a:latin typeface="Computer Says No Bold"/>
              </a:rPr>
              <a:t>STEP 02</a:t>
            </a:r>
          </a:p>
        </p:txBody>
      </p:sp>
      <p:sp>
        <p:nvSpPr>
          <p:cNvPr name="Freeform 7" id="7"/>
          <p:cNvSpPr/>
          <p:nvPr/>
        </p:nvSpPr>
        <p:spPr>
          <a:xfrm flipH="false" flipV="false" rot="0">
            <a:off x="5550110" y="721783"/>
            <a:ext cx="7187781" cy="2980447"/>
          </a:xfrm>
          <a:custGeom>
            <a:avLst/>
            <a:gdLst/>
            <a:ahLst/>
            <a:cxnLst/>
            <a:rect r="r" b="b" t="t" l="l"/>
            <a:pathLst>
              <a:path h="2980447" w="7187781">
                <a:moveTo>
                  <a:pt x="0" y="0"/>
                </a:moveTo>
                <a:lnTo>
                  <a:pt x="7187780" y="0"/>
                </a:lnTo>
                <a:lnTo>
                  <a:pt x="7187780" y="2980447"/>
                </a:lnTo>
                <a:lnTo>
                  <a:pt x="0" y="2980447"/>
                </a:lnTo>
                <a:lnTo>
                  <a:pt x="0" y="0"/>
                </a:lnTo>
                <a:close/>
              </a:path>
            </a:pathLst>
          </a:custGeom>
          <a:blipFill>
            <a:blip r:embed="rId5">
              <a:extLst>
                <a:ext uri="{96DAC541-7B7A-43D3-8B79-37D633B846F1}">
                  <asvg:svgBlip xmlns:asvg="http://schemas.microsoft.com/office/drawing/2016/SVG/main" r:embed="rId6"/>
                </a:ext>
              </a:extLst>
            </a:blip>
            <a:stretch>
              <a:fillRect l="0" t="-2166" r="0" b="0"/>
            </a:stretch>
          </a:blipFill>
        </p:spPr>
      </p:sp>
      <p:sp>
        <p:nvSpPr>
          <p:cNvPr name="Freeform 8" id="8"/>
          <p:cNvSpPr/>
          <p:nvPr/>
        </p:nvSpPr>
        <p:spPr>
          <a:xfrm flipH="false" flipV="false" rot="-5400000">
            <a:off x="-2601902" y="4659302"/>
            <a:ext cx="8177065" cy="915861"/>
          </a:xfrm>
          <a:custGeom>
            <a:avLst/>
            <a:gdLst/>
            <a:ahLst/>
            <a:cxnLst/>
            <a:rect r="r" b="b" t="t" l="l"/>
            <a:pathLst>
              <a:path h="915861" w="8177065">
                <a:moveTo>
                  <a:pt x="0" y="0"/>
                </a:moveTo>
                <a:lnTo>
                  <a:pt x="8177065" y="0"/>
                </a:lnTo>
                <a:lnTo>
                  <a:pt x="8177065" y="915861"/>
                </a:lnTo>
                <a:lnTo>
                  <a:pt x="0" y="915861"/>
                </a:lnTo>
                <a:lnTo>
                  <a:pt x="0" y="0"/>
                </a:lnTo>
                <a:close/>
              </a:path>
            </a:pathLst>
          </a:custGeom>
          <a:blipFill>
            <a:blip r:embed="rId7">
              <a:extLst>
                <a:ext uri="{96DAC541-7B7A-43D3-8B79-37D633B846F1}">
                  <asvg:svgBlip xmlns:asvg="http://schemas.microsoft.com/office/drawing/2016/SVG/main" r:embed="rId8"/>
                </a:ext>
              </a:extLst>
            </a:blip>
            <a:stretch>
              <a:fillRect l="0" t="0" r="0" b="-373198"/>
            </a:stretch>
          </a:blipFill>
        </p:spPr>
      </p:sp>
      <p:sp>
        <p:nvSpPr>
          <p:cNvPr name="Freeform 9" id="9"/>
          <p:cNvSpPr/>
          <p:nvPr/>
        </p:nvSpPr>
        <p:spPr>
          <a:xfrm flipH="false" flipV="false" rot="5400000">
            <a:off x="12712837" y="4659302"/>
            <a:ext cx="8177065" cy="915861"/>
          </a:xfrm>
          <a:custGeom>
            <a:avLst/>
            <a:gdLst/>
            <a:ahLst/>
            <a:cxnLst/>
            <a:rect r="r" b="b" t="t" l="l"/>
            <a:pathLst>
              <a:path h="915861" w="8177065">
                <a:moveTo>
                  <a:pt x="0" y="0"/>
                </a:moveTo>
                <a:lnTo>
                  <a:pt x="8177065" y="0"/>
                </a:lnTo>
                <a:lnTo>
                  <a:pt x="8177065" y="915861"/>
                </a:lnTo>
                <a:lnTo>
                  <a:pt x="0" y="915861"/>
                </a:lnTo>
                <a:lnTo>
                  <a:pt x="0" y="0"/>
                </a:lnTo>
                <a:close/>
              </a:path>
            </a:pathLst>
          </a:custGeom>
          <a:blipFill>
            <a:blip r:embed="rId7">
              <a:extLst>
                <a:ext uri="{96DAC541-7B7A-43D3-8B79-37D633B846F1}">
                  <asvg:svgBlip xmlns:asvg="http://schemas.microsoft.com/office/drawing/2016/SVG/main" r:embed="rId8"/>
                </a:ext>
              </a:extLst>
            </a:blip>
            <a:stretch>
              <a:fillRect l="0" t="0" r="0" b="-373198"/>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586230" y="714854"/>
            <a:ext cx="17115540" cy="8857292"/>
          </a:xfrm>
          <a:custGeom>
            <a:avLst/>
            <a:gdLst/>
            <a:ahLst/>
            <a:cxnLst/>
            <a:rect r="r" b="b" t="t" l="l"/>
            <a:pathLst>
              <a:path h="8857292" w="17115540">
                <a:moveTo>
                  <a:pt x="0" y="0"/>
                </a:moveTo>
                <a:lnTo>
                  <a:pt x="17115540" y="0"/>
                </a:lnTo>
                <a:lnTo>
                  <a:pt x="17115540" y="8857292"/>
                </a:lnTo>
                <a:lnTo>
                  <a:pt x="0" y="88572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292463" y="3780060"/>
            <a:ext cx="8846574" cy="1668780"/>
          </a:xfrm>
          <a:prstGeom prst="rect">
            <a:avLst/>
          </a:prstGeom>
        </p:spPr>
        <p:txBody>
          <a:bodyPr anchor="t" rtlCol="false" tIns="0" lIns="0" bIns="0" rIns="0">
            <a:spAutoFit/>
          </a:bodyPr>
          <a:lstStyle/>
          <a:p>
            <a:pPr algn="r" marL="0" indent="0" lvl="0">
              <a:lnSpc>
                <a:spcPts val="6719"/>
              </a:lnSpc>
              <a:spcBef>
                <a:spcPct val="0"/>
              </a:spcBef>
            </a:pPr>
            <a:r>
              <a:rPr lang="en-US" sz="4800" spc="720">
                <a:solidFill>
                  <a:srgbClr val="FFFFFF"/>
                </a:solidFill>
                <a:latin typeface="HK Modular Bold Italics"/>
              </a:rPr>
              <a:t>KENAPA MEMILIH ARDUINO</a:t>
            </a:r>
          </a:p>
        </p:txBody>
      </p:sp>
      <p:sp>
        <p:nvSpPr>
          <p:cNvPr name="TextBox 5" id="5"/>
          <p:cNvSpPr txBox="true"/>
          <p:nvPr/>
        </p:nvSpPr>
        <p:spPr>
          <a:xfrm rot="0">
            <a:off x="7292463" y="5876349"/>
            <a:ext cx="8846574" cy="563879"/>
          </a:xfrm>
          <a:prstGeom prst="rect">
            <a:avLst/>
          </a:prstGeom>
        </p:spPr>
        <p:txBody>
          <a:bodyPr anchor="t" rtlCol="false" tIns="0" lIns="0" bIns="0" rIns="0">
            <a:spAutoFit/>
          </a:bodyPr>
          <a:lstStyle/>
          <a:p>
            <a:pPr algn="r" marL="0" indent="0" lvl="0">
              <a:lnSpc>
                <a:spcPts val="4199"/>
              </a:lnSpc>
              <a:spcBef>
                <a:spcPct val="0"/>
              </a:spcBef>
            </a:pPr>
            <a:r>
              <a:rPr lang="en-US" sz="4199" spc="209">
                <a:solidFill>
                  <a:srgbClr val="F8D425"/>
                </a:solidFill>
                <a:latin typeface="Computer Says No"/>
              </a:rPr>
              <a:t>a. Arduino Mudah Untuk Dipelajari</a:t>
            </a:r>
          </a:p>
        </p:txBody>
      </p:sp>
      <p:sp>
        <p:nvSpPr>
          <p:cNvPr name="TextBox 6" id="6"/>
          <p:cNvSpPr txBox="true"/>
          <p:nvPr/>
        </p:nvSpPr>
        <p:spPr>
          <a:xfrm rot="0">
            <a:off x="7292463" y="2583196"/>
            <a:ext cx="8846574" cy="1079500"/>
          </a:xfrm>
          <a:prstGeom prst="rect">
            <a:avLst/>
          </a:prstGeom>
        </p:spPr>
        <p:txBody>
          <a:bodyPr anchor="t" rtlCol="false" tIns="0" lIns="0" bIns="0" rIns="0">
            <a:spAutoFit/>
          </a:bodyPr>
          <a:lstStyle/>
          <a:p>
            <a:pPr algn="r" marL="0" indent="0" lvl="0">
              <a:lnSpc>
                <a:spcPts val="8000"/>
              </a:lnSpc>
              <a:spcBef>
                <a:spcPct val="0"/>
              </a:spcBef>
            </a:pPr>
            <a:r>
              <a:rPr lang="en-US" sz="8000" spc="400" u="none">
                <a:solidFill>
                  <a:srgbClr val="ED1C24"/>
                </a:solidFill>
                <a:latin typeface="Computer Says No Bold"/>
              </a:rPr>
              <a:t>STEP 03</a:t>
            </a:r>
          </a:p>
        </p:txBody>
      </p:sp>
      <p:grpSp>
        <p:nvGrpSpPr>
          <p:cNvPr name="Group 7" id="7"/>
          <p:cNvGrpSpPr/>
          <p:nvPr/>
        </p:nvGrpSpPr>
        <p:grpSpPr>
          <a:xfrm rot="0">
            <a:off x="586230" y="2314575"/>
            <a:ext cx="5657850" cy="5657850"/>
            <a:chOff x="0" y="0"/>
            <a:chExt cx="6350000" cy="6350000"/>
          </a:xfrm>
        </p:grpSpPr>
        <p:sp>
          <p:nvSpPr>
            <p:cNvPr name="Freeform 8" id="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FFFF"/>
            </a:solidFill>
          </p:spPr>
        </p:sp>
      </p:grpSp>
      <p:sp>
        <p:nvSpPr>
          <p:cNvPr name="Freeform 9" id="9"/>
          <p:cNvSpPr/>
          <p:nvPr/>
        </p:nvSpPr>
        <p:spPr>
          <a:xfrm flipH="false" flipV="false" rot="0">
            <a:off x="1226725" y="3392756"/>
            <a:ext cx="4376861" cy="3501488"/>
          </a:xfrm>
          <a:custGeom>
            <a:avLst/>
            <a:gdLst/>
            <a:ahLst/>
            <a:cxnLst/>
            <a:rect r="r" b="b" t="t" l="l"/>
            <a:pathLst>
              <a:path h="3501488" w="4376861">
                <a:moveTo>
                  <a:pt x="0" y="0"/>
                </a:moveTo>
                <a:lnTo>
                  <a:pt x="4376860" y="0"/>
                </a:lnTo>
                <a:lnTo>
                  <a:pt x="4376860" y="3501488"/>
                </a:lnTo>
                <a:lnTo>
                  <a:pt x="0" y="35014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7292463" y="6697403"/>
            <a:ext cx="8846574" cy="1233805"/>
          </a:xfrm>
          <a:prstGeom prst="rect">
            <a:avLst/>
          </a:prstGeom>
        </p:spPr>
        <p:txBody>
          <a:bodyPr anchor="t" rtlCol="false" tIns="0" lIns="0" bIns="0" rIns="0">
            <a:spAutoFit/>
          </a:bodyPr>
          <a:lstStyle/>
          <a:p>
            <a:pPr algn="r" marL="0" indent="0" lvl="0">
              <a:lnSpc>
                <a:spcPts val="3200"/>
              </a:lnSpc>
              <a:spcBef>
                <a:spcPct val="0"/>
              </a:spcBef>
            </a:pPr>
            <a:r>
              <a:rPr lang="en-US" sz="3200" spc="160">
                <a:solidFill>
                  <a:srgbClr val="FFFFFF"/>
                </a:solidFill>
                <a:latin typeface="Computer Says No Bold"/>
              </a:rPr>
              <a:t>walaupun menggunakan bahasa C/C++, tapi karena menggunakan Framework Arduino, kodingnya menjadi lebih sederhana dan mudah dibaca.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Freeform 3" id="3"/>
          <p:cNvSpPr/>
          <p:nvPr/>
        </p:nvSpPr>
        <p:spPr>
          <a:xfrm flipH="false" flipV="false" rot="0">
            <a:off x="586230" y="714854"/>
            <a:ext cx="17115540" cy="8857292"/>
          </a:xfrm>
          <a:custGeom>
            <a:avLst/>
            <a:gdLst/>
            <a:ahLst/>
            <a:cxnLst/>
            <a:rect r="r" b="b" t="t" l="l"/>
            <a:pathLst>
              <a:path h="8857292" w="17115540">
                <a:moveTo>
                  <a:pt x="0" y="0"/>
                </a:moveTo>
                <a:lnTo>
                  <a:pt x="17115540" y="0"/>
                </a:lnTo>
                <a:lnTo>
                  <a:pt x="17115540" y="8857292"/>
                </a:lnTo>
                <a:lnTo>
                  <a:pt x="0" y="88572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86230" y="2314575"/>
            <a:ext cx="5657850" cy="5657850"/>
            <a:chOff x="0" y="0"/>
            <a:chExt cx="6350000" cy="6350000"/>
          </a:xfrm>
        </p:grpSpPr>
        <p:sp>
          <p:nvSpPr>
            <p:cNvPr name="Freeform 5" id="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FFFF"/>
            </a:solidFill>
          </p:spPr>
        </p:sp>
      </p:grpSp>
      <p:sp>
        <p:nvSpPr>
          <p:cNvPr name="Freeform 6" id="6"/>
          <p:cNvSpPr/>
          <p:nvPr/>
        </p:nvSpPr>
        <p:spPr>
          <a:xfrm flipH="false" flipV="false" rot="0">
            <a:off x="367959" y="2193070"/>
            <a:ext cx="6018191" cy="5958009"/>
          </a:xfrm>
          <a:custGeom>
            <a:avLst/>
            <a:gdLst/>
            <a:ahLst/>
            <a:cxnLst/>
            <a:rect r="r" b="b" t="t" l="l"/>
            <a:pathLst>
              <a:path h="5958009" w="6018191">
                <a:moveTo>
                  <a:pt x="0" y="0"/>
                </a:moveTo>
                <a:lnTo>
                  <a:pt x="6018192" y="0"/>
                </a:lnTo>
                <a:lnTo>
                  <a:pt x="6018192" y="5958010"/>
                </a:lnTo>
                <a:lnTo>
                  <a:pt x="0" y="5958010"/>
                </a:lnTo>
                <a:lnTo>
                  <a:pt x="0" y="0"/>
                </a:lnTo>
                <a:close/>
              </a:path>
            </a:pathLst>
          </a:custGeom>
          <a:blipFill>
            <a:blip r:embed="rId5"/>
            <a:stretch>
              <a:fillRect l="0" t="0" r="0" b="0"/>
            </a:stretch>
          </a:blipFill>
        </p:spPr>
      </p:sp>
      <p:sp>
        <p:nvSpPr>
          <p:cNvPr name="TextBox 7" id="7"/>
          <p:cNvSpPr txBox="true"/>
          <p:nvPr/>
        </p:nvSpPr>
        <p:spPr>
          <a:xfrm rot="0">
            <a:off x="6841702" y="3046374"/>
            <a:ext cx="9488544" cy="600112"/>
          </a:xfrm>
          <a:prstGeom prst="rect">
            <a:avLst/>
          </a:prstGeom>
        </p:spPr>
        <p:txBody>
          <a:bodyPr anchor="t" rtlCol="false" tIns="0" lIns="0" bIns="0" rIns="0">
            <a:spAutoFit/>
          </a:bodyPr>
          <a:lstStyle/>
          <a:p>
            <a:pPr algn="r" marL="0" indent="0" lvl="0">
              <a:lnSpc>
                <a:spcPts val="4504"/>
              </a:lnSpc>
              <a:spcBef>
                <a:spcPct val="0"/>
              </a:spcBef>
            </a:pPr>
            <a:r>
              <a:rPr lang="en-US" sz="4504" spc="225">
                <a:solidFill>
                  <a:srgbClr val="F8D425"/>
                </a:solidFill>
                <a:latin typeface="Computer Says No"/>
              </a:rPr>
              <a:t>b. Referensi Belajar Arduino Banyak</a:t>
            </a:r>
          </a:p>
        </p:txBody>
      </p:sp>
      <p:sp>
        <p:nvSpPr>
          <p:cNvPr name="TextBox 8" id="8"/>
          <p:cNvSpPr txBox="true"/>
          <p:nvPr/>
        </p:nvSpPr>
        <p:spPr>
          <a:xfrm rot="0">
            <a:off x="6841702" y="3928392"/>
            <a:ext cx="9488544" cy="1317270"/>
          </a:xfrm>
          <a:prstGeom prst="rect">
            <a:avLst/>
          </a:prstGeom>
        </p:spPr>
        <p:txBody>
          <a:bodyPr anchor="t" rtlCol="false" tIns="0" lIns="0" bIns="0" rIns="0">
            <a:spAutoFit/>
          </a:bodyPr>
          <a:lstStyle/>
          <a:p>
            <a:pPr algn="r" marL="0" indent="0" lvl="0">
              <a:lnSpc>
                <a:spcPts val="3432"/>
              </a:lnSpc>
              <a:spcBef>
                <a:spcPct val="0"/>
              </a:spcBef>
            </a:pPr>
            <a:r>
              <a:rPr lang="en-US" sz="3432" spc="171">
                <a:solidFill>
                  <a:srgbClr val="FFFFFF"/>
                </a:solidFill>
                <a:latin typeface="Computer Says No Bold"/>
              </a:rPr>
              <a:t>jika kita cari “arduino” di google maka akan keluar lebih dari 100 juta hasil. Artinya banyak website atau blog yang membahas arduino, yang bisa kita pelajari.</a:t>
            </a:r>
          </a:p>
        </p:txBody>
      </p:sp>
      <p:sp>
        <p:nvSpPr>
          <p:cNvPr name="TextBox 9" id="9"/>
          <p:cNvSpPr txBox="true"/>
          <p:nvPr/>
        </p:nvSpPr>
        <p:spPr>
          <a:xfrm rot="0">
            <a:off x="6841702" y="5546618"/>
            <a:ext cx="9488544" cy="600112"/>
          </a:xfrm>
          <a:prstGeom prst="rect">
            <a:avLst/>
          </a:prstGeom>
        </p:spPr>
        <p:txBody>
          <a:bodyPr anchor="t" rtlCol="false" tIns="0" lIns="0" bIns="0" rIns="0">
            <a:spAutoFit/>
          </a:bodyPr>
          <a:lstStyle/>
          <a:p>
            <a:pPr algn="r" marL="0" indent="0" lvl="0">
              <a:lnSpc>
                <a:spcPts val="4504"/>
              </a:lnSpc>
              <a:spcBef>
                <a:spcPct val="0"/>
              </a:spcBef>
            </a:pPr>
            <a:r>
              <a:rPr lang="en-US" sz="4504" spc="225">
                <a:solidFill>
                  <a:srgbClr val="F8D425"/>
                </a:solidFill>
                <a:latin typeface="Computer Says No"/>
              </a:rPr>
              <a:t>c. Forum Arduino Banyak</a:t>
            </a:r>
          </a:p>
        </p:txBody>
      </p:sp>
      <p:sp>
        <p:nvSpPr>
          <p:cNvPr name="TextBox 10" id="10"/>
          <p:cNvSpPr txBox="true"/>
          <p:nvPr/>
        </p:nvSpPr>
        <p:spPr>
          <a:xfrm rot="0">
            <a:off x="6841702" y="6428637"/>
            <a:ext cx="9488544" cy="888189"/>
          </a:xfrm>
          <a:prstGeom prst="rect">
            <a:avLst/>
          </a:prstGeom>
        </p:spPr>
        <p:txBody>
          <a:bodyPr anchor="t" rtlCol="false" tIns="0" lIns="0" bIns="0" rIns="0">
            <a:spAutoFit/>
          </a:bodyPr>
          <a:lstStyle/>
          <a:p>
            <a:pPr algn="r" marL="0" indent="0" lvl="0">
              <a:lnSpc>
                <a:spcPts val="3432"/>
              </a:lnSpc>
              <a:spcBef>
                <a:spcPct val="0"/>
              </a:spcBef>
            </a:pPr>
            <a:r>
              <a:rPr lang="en-US" sz="3432" spc="171">
                <a:solidFill>
                  <a:srgbClr val="FFFFFF"/>
                </a:solidFill>
                <a:latin typeface="Computer Says No Bold"/>
              </a:rPr>
              <a:t>baik di Facebook, Telegram, dan juga grup WA, sehingga memudahkan kita jika ingin diskusi.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flipH="false" flipV="false">
            <a:off x="0" y="0"/>
            <a:ext cx="18288000" cy="10287000"/>
          </a:xfrm>
          <a:prstGeom prst="rect">
            <a:avLst/>
          </a:prstGeom>
        </p:spPr>
      </p:pic>
      <p:sp>
        <p:nvSpPr>
          <p:cNvPr name="TextBox 3" id="3"/>
          <p:cNvSpPr txBox="true"/>
          <p:nvPr/>
        </p:nvSpPr>
        <p:spPr>
          <a:xfrm rot="0">
            <a:off x="4187313" y="5286375"/>
            <a:ext cx="9913374" cy="1668780"/>
          </a:xfrm>
          <a:prstGeom prst="rect">
            <a:avLst/>
          </a:prstGeom>
        </p:spPr>
        <p:txBody>
          <a:bodyPr anchor="t" rtlCol="false" tIns="0" lIns="0" bIns="0" rIns="0">
            <a:spAutoFit/>
          </a:bodyPr>
          <a:lstStyle/>
          <a:p>
            <a:pPr algn="ctr" marL="0" indent="0" lvl="0">
              <a:lnSpc>
                <a:spcPts val="6719"/>
              </a:lnSpc>
              <a:spcBef>
                <a:spcPct val="0"/>
              </a:spcBef>
            </a:pPr>
            <a:r>
              <a:rPr lang="en-US" sz="4800" spc="720">
                <a:solidFill>
                  <a:srgbClr val="FFFFFF"/>
                </a:solidFill>
                <a:latin typeface="HK Modular Bold Italics"/>
              </a:rPr>
              <a:t>JENIS JENIS ARDUINO</a:t>
            </a:r>
          </a:p>
        </p:txBody>
      </p:sp>
      <p:sp>
        <p:nvSpPr>
          <p:cNvPr name="Freeform 4" id="4"/>
          <p:cNvSpPr/>
          <p:nvPr/>
        </p:nvSpPr>
        <p:spPr>
          <a:xfrm flipH="false" flipV="false" rot="0">
            <a:off x="0" y="8356417"/>
            <a:ext cx="18288000" cy="1930583"/>
          </a:xfrm>
          <a:custGeom>
            <a:avLst/>
            <a:gdLst/>
            <a:ahLst/>
            <a:cxnLst/>
            <a:rect r="r" b="b" t="t" l="l"/>
            <a:pathLst>
              <a:path h="1930583" w="18288000">
                <a:moveTo>
                  <a:pt x="0" y="0"/>
                </a:moveTo>
                <a:lnTo>
                  <a:pt x="18288000" y="0"/>
                </a:lnTo>
                <a:lnTo>
                  <a:pt x="18288000" y="1930583"/>
                </a:lnTo>
                <a:lnTo>
                  <a:pt x="0" y="1930583"/>
                </a:lnTo>
                <a:lnTo>
                  <a:pt x="0" y="0"/>
                </a:lnTo>
                <a:close/>
              </a:path>
            </a:pathLst>
          </a:custGeom>
          <a:blipFill>
            <a:blip r:embed="rId3">
              <a:extLst>
                <a:ext uri="{96DAC541-7B7A-43D3-8B79-37D633B846F1}">
                  <asvg:svgBlip xmlns:asvg="http://schemas.microsoft.com/office/drawing/2016/SVG/main" r:embed="rId4"/>
                </a:ext>
              </a:extLst>
            </a:blip>
            <a:stretch>
              <a:fillRect l="0" t="-404031" r="0" b="-6907"/>
            </a:stretch>
          </a:blipFill>
        </p:spPr>
      </p:sp>
      <p:sp>
        <p:nvSpPr>
          <p:cNvPr name="TextBox 5" id="5"/>
          <p:cNvSpPr txBox="true"/>
          <p:nvPr/>
        </p:nvSpPr>
        <p:spPr>
          <a:xfrm rot="0">
            <a:off x="3281965" y="7421880"/>
            <a:ext cx="11724071" cy="1233805"/>
          </a:xfrm>
          <a:prstGeom prst="rect">
            <a:avLst/>
          </a:prstGeom>
        </p:spPr>
        <p:txBody>
          <a:bodyPr anchor="t" rtlCol="false" tIns="0" lIns="0" bIns="0" rIns="0">
            <a:spAutoFit/>
          </a:bodyPr>
          <a:lstStyle/>
          <a:p>
            <a:pPr algn="ctr" marL="0" indent="0" lvl="0">
              <a:lnSpc>
                <a:spcPts val="3200"/>
              </a:lnSpc>
              <a:spcBef>
                <a:spcPct val="0"/>
              </a:spcBef>
            </a:pPr>
            <a:r>
              <a:rPr lang="en-US" sz="3200" spc="160">
                <a:solidFill>
                  <a:srgbClr val="FFFFFF"/>
                </a:solidFill>
                <a:latin typeface="Computer Says No Bold"/>
              </a:rPr>
              <a:t>Jika berdasarkan ORI dan Clone, arduino terdapat 2 jenis, yaitu: Arduino yang di produksi resmi oleh pihak Arduino, dan juga ada Arduino yang di produksi tidak resmi atau di komunitas biasanya di panggil Arduino Clone.</a:t>
            </a:r>
          </a:p>
        </p:txBody>
      </p:sp>
      <p:sp>
        <p:nvSpPr>
          <p:cNvPr name="Freeform 6" id="6"/>
          <p:cNvSpPr/>
          <p:nvPr/>
        </p:nvSpPr>
        <p:spPr>
          <a:xfrm flipH="false" flipV="false" rot="0">
            <a:off x="886023" y="-200025"/>
            <a:ext cx="16515953" cy="1681344"/>
          </a:xfrm>
          <a:custGeom>
            <a:avLst/>
            <a:gdLst/>
            <a:ahLst/>
            <a:cxnLst/>
            <a:rect r="r" b="b" t="t" l="l"/>
            <a:pathLst>
              <a:path h="1681344" w="16515953">
                <a:moveTo>
                  <a:pt x="0" y="0"/>
                </a:moveTo>
                <a:lnTo>
                  <a:pt x="16515954" y="0"/>
                </a:lnTo>
                <a:lnTo>
                  <a:pt x="16515954" y="1681344"/>
                </a:lnTo>
                <a:lnTo>
                  <a:pt x="0" y="1681344"/>
                </a:lnTo>
                <a:lnTo>
                  <a:pt x="0" y="0"/>
                </a:lnTo>
                <a:close/>
              </a:path>
            </a:pathLst>
          </a:custGeom>
          <a:blipFill>
            <a:blip r:embed="rId3">
              <a:extLst>
                <a:ext uri="{96DAC541-7B7A-43D3-8B79-37D633B846F1}">
                  <asvg:svgBlip xmlns:asvg="http://schemas.microsoft.com/office/drawing/2016/SVG/main" r:embed="rId4"/>
                </a:ext>
              </a:extLst>
            </a:blip>
            <a:stretch>
              <a:fillRect l="0" t="0" r="0" b="-429831"/>
            </a:stretch>
          </a:blipFill>
        </p:spPr>
      </p:sp>
      <p:sp>
        <p:nvSpPr>
          <p:cNvPr name="TextBox 7" id="7"/>
          <p:cNvSpPr txBox="true"/>
          <p:nvPr/>
        </p:nvSpPr>
        <p:spPr>
          <a:xfrm rot="0">
            <a:off x="2910963" y="640647"/>
            <a:ext cx="12466074" cy="1085850"/>
          </a:xfrm>
          <a:prstGeom prst="rect">
            <a:avLst/>
          </a:prstGeom>
        </p:spPr>
        <p:txBody>
          <a:bodyPr anchor="t" rtlCol="false" tIns="0" lIns="0" bIns="0" rIns="0">
            <a:spAutoFit/>
          </a:bodyPr>
          <a:lstStyle/>
          <a:p>
            <a:pPr algn="ctr" marL="0" indent="0" lvl="0">
              <a:lnSpc>
                <a:spcPts val="8000"/>
              </a:lnSpc>
              <a:spcBef>
                <a:spcPct val="0"/>
              </a:spcBef>
            </a:pPr>
            <a:r>
              <a:rPr lang="en-US" sz="8000" spc="400" u="none">
                <a:solidFill>
                  <a:srgbClr val="ED1C24"/>
                </a:solidFill>
                <a:latin typeface="Computer Says No Bold"/>
              </a:rPr>
              <a:t>STEP 04</a:t>
            </a:r>
          </a:p>
        </p:txBody>
      </p:sp>
      <p:sp>
        <p:nvSpPr>
          <p:cNvPr name="Freeform 8" id="8"/>
          <p:cNvSpPr/>
          <p:nvPr/>
        </p:nvSpPr>
        <p:spPr>
          <a:xfrm flipH="false" flipV="false" rot="0">
            <a:off x="6913403" y="1904471"/>
            <a:ext cx="4461194" cy="2936277"/>
          </a:xfrm>
          <a:custGeom>
            <a:avLst/>
            <a:gdLst/>
            <a:ahLst/>
            <a:cxnLst/>
            <a:rect r="r" b="b" t="t" l="l"/>
            <a:pathLst>
              <a:path h="2936277" w="4461194">
                <a:moveTo>
                  <a:pt x="0" y="0"/>
                </a:moveTo>
                <a:lnTo>
                  <a:pt x="4461194" y="0"/>
                </a:lnTo>
                <a:lnTo>
                  <a:pt x="4461194" y="2936277"/>
                </a:lnTo>
                <a:lnTo>
                  <a:pt x="0" y="29362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DAFlag9LQB0</dc:identifier>
  <dcterms:modified xsi:type="dcterms:W3CDTF">2011-08-01T06:04:30Z</dcterms:modified>
  <cp:revision>1</cp:revision>
  <dc:title>Presentasi Techronity UNIDA Siman Ke - 1</dc:title>
</cp:coreProperties>
</file>