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0" r:id="rId6"/>
    <p:sldId id="401" r:id="rId7"/>
    <p:sldId id="402" r:id="rId8"/>
    <p:sldId id="411" r:id="rId9"/>
    <p:sldId id="403" r:id="rId10"/>
    <p:sldId id="410" r:id="rId11"/>
    <p:sldId id="405" r:id="rId12"/>
    <p:sldId id="404" r:id="rId13"/>
    <p:sldId id="4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33E8C-003A-BC34-A27F-76B0E494C3F1}" v="559" dt="2024-02-10T06:19:23.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016/j.ins.2017.06.02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50095" y="1241445"/>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dirty="0">
                <a:solidFill>
                  <a:srgbClr val="000000"/>
                </a:solidFill>
              </a:rPr>
              <a:t>Artificial Intelligence and Machine Learning in association with IBM</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latin typeface="Raleway ExtraBold"/>
              </a:rPr>
              <a:t>Human Disease Detection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57945" y="4346674"/>
            <a:ext cx="3635804" cy="1631216"/>
          </a:xfrm>
          <a:prstGeom prst="rect">
            <a:avLst/>
          </a:prstGeom>
          <a:noFill/>
        </p:spPr>
        <p:txBody>
          <a:bodyPr wrap="none" lIns="91440" tIns="45720" rIns="91440" bIns="45720" rtlCol="0" anchor="t">
            <a:spAutoFit/>
          </a:bodyPr>
          <a:lstStyle/>
          <a:p>
            <a:r>
              <a:rPr lang="en-US" sz="2000" b="1" dirty="0"/>
              <a:t>Submitted by: </a:t>
            </a:r>
          </a:p>
          <a:p>
            <a:r>
              <a:rPr lang="en-US" sz="2000" dirty="0"/>
              <a:t>Harshit Kumar (22BAI70085)</a:t>
            </a:r>
            <a:endParaRPr lang="en-US" sz="2000" dirty="0">
              <a:cs typeface="Calibri"/>
            </a:endParaRPr>
          </a:p>
          <a:p>
            <a:r>
              <a:rPr lang="en-US" sz="2000" dirty="0"/>
              <a:t>Akansha </a:t>
            </a:r>
            <a:r>
              <a:rPr lang="en-US" sz="2000" dirty="0" err="1"/>
              <a:t>Rohilla</a:t>
            </a:r>
            <a:r>
              <a:rPr lang="en-US" sz="2000" dirty="0"/>
              <a:t> (22BAI70092)</a:t>
            </a:r>
            <a:endParaRPr lang="en-US" sz="2000" dirty="0">
              <a:cs typeface="Calibri"/>
            </a:endParaRPr>
          </a:p>
          <a:p>
            <a:r>
              <a:rPr lang="en-US" sz="2000" dirty="0"/>
              <a:t>Shubham Sharma (22BAI70002)</a:t>
            </a:r>
            <a:endParaRPr lang="en-US" sz="2000" dirty="0">
              <a:cs typeface="Calibri"/>
            </a:endParaRPr>
          </a:p>
          <a:p>
            <a:r>
              <a:rPr lang="en-US" sz="2000" dirty="0"/>
              <a:t>Yudhisthir (22BAI70012)</a:t>
            </a:r>
            <a:endParaRPr lang="en-US" sz="2000" dirty="0">
              <a:cs typeface="Calibri"/>
            </a:endParaRPr>
          </a:p>
        </p:txBody>
      </p:sp>
      <p:sp>
        <p:nvSpPr>
          <p:cNvPr id="6" name="TextBox 5"/>
          <p:cNvSpPr txBox="1"/>
          <p:nvPr/>
        </p:nvSpPr>
        <p:spPr>
          <a:xfrm>
            <a:off x="7634597" y="4307500"/>
            <a:ext cx="2971326" cy="1015663"/>
          </a:xfrm>
          <a:prstGeom prst="rect">
            <a:avLst/>
          </a:prstGeom>
          <a:noFill/>
        </p:spPr>
        <p:txBody>
          <a:bodyPr wrap="none" lIns="91440" tIns="45720" rIns="91440" bIns="45720" rtlCol="0" anchor="t">
            <a:spAutoFit/>
          </a:bodyPr>
          <a:lstStyle/>
          <a:p>
            <a:r>
              <a:rPr lang="en-US" sz="2000" b="1" dirty="0"/>
              <a:t>Under the Supervision of: </a:t>
            </a:r>
            <a:endParaRPr lang="en-US" sz="2000" dirty="0"/>
          </a:p>
          <a:p>
            <a:r>
              <a:rPr lang="en-US" sz="2000" dirty="0"/>
              <a:t>Kirti (E16189)</a:t>
            </a:r>
            <a:endParaRPr lang="en-US" sz="2000" dirty="0">
              <a:cs typeface="Calibri"/>
            </a:endParaRP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Expected Outcomes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 expected outcome is a robust ML-based system capable of accurately detecting various human diseases based on relevant medical data. The system should demonstrate high accuracy, sensitivity, and specificity across different disease categories, thereby assisting healthcare professionals in making informed decisions and improving patient outcomes.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0" indent="0">
              <a:buNone/>
            </a:pPr>
            <a:r>
              <a:rPr lang="en-US" dirty="0">
                <a:ea typeface="+mn-lt"/>
                <a:cs typeface="+mn-lt"/>
              </a:rPr>
              <a:t>1. https://www.researchgate.net/publication/349054979_Human_Diseases_Detection_Based_On_M ach </a:t>
            </a:r>
            <a:r>
              <a:rPr lang="en-US" dirty="0" err="1">
                <a:ea typeface="+mn-lt"/>
                <a:cs typeface="+mn-lt"/>
              </a:rPr>
              <a:t>ine_Learning_Algorithms_A_Review</a:t>
            </a:r>
            <a:endParaRPr lang="en-US" dirty="0">
              <a:ea typeface="+mn-lt"/>
              <a:cs typeface="+mn-lt"/>
            </a:endParaRPr>
          </a:p>
          <a:p>
            <a:pPr marL="0" indent="0">
              <a:buNone/>
            </a:pPr>
            <a:r>
              <a:rPr lang="en-US" dirty="0">
                <a:ea typeface="+mn-lt"/>
                <a:cs typeface="+mn-lt"/>
              </a:rPr>
              <a:t> 2. https://towardsdatascience.com/supervised-vs-unsupervised-learning-14f68e32ea8d Acharya, U. R., Fujita, H., Oh, S. L., Hagiwara, Y., Tan, J. H., &amp; Adam, M. (2017). Application </a:t>
            </a:r>
            <a:r>
              <a:rPr lang="en-US" err="1">
                <a:ea typeface="+mn-lt"/>
                <a:cs typeface="+mn-lt"/>
              </a:rPr>
              <a:t>ofdeep</a:t>
            </a:r>
            <a:r>
              <a:rPr lang="en-US" dirty="0">
                <a:ea typeface="+mn-lt"/>
                <a:cs typeface="+mn-lt"/>
              </a:rPr>
              <a:t> convolutional neural network for automated detection of myocardial infarction using ECG signals. </a:t>
            </a:r>
            <a:r>
              <a:rPr lang="en-US" err="1">
                <a:ea typeface="+mn-lt"/>
                <a:cs typeface="+mn-lt"/>
              </a:rPr>
              <a:t>InformationSciences</a:t>
            </a:r>
            <a:r>
              <a:rPr lang="en-US" dirty="0">
                <a:ea typeface="+mn-lt"/>
                <a:cs typeface="+mn-lt"/>
              </a:rPr>
              <a:t>, 415–416, 190–198. </a:t>
            </a:r>
            <a:r>
              <a:rPr lang="en-US" dirty="0">
                <a:ea typeface="+mn-lt"/>
                <a:cs typeface="+mn-lt"/>
                <a:hlinkClick r:id="rId2"/>
              </a:rPr>
              <a:t>https://doi.org/10.1016/j.ins.2017.06.027</a:t>
            </a:r>
          </a:p>
          <a:p>
            <a:pPr marL="0" indent="0">
              <a:buNone/>
            </a:pPr>
            <a:r>
              <a:rPr lang="en-US" dirty="0">
                <a:ea typeface="+mn-lt"/>
                <a:cs typeface="+mn-lt"/>
              </a:rPr>
              <a:t> 3. Ahmed, S., Choi, K. Y., Lee, J. J., Kim, B. C., Kwon, G. R., Lee, K. H., &amp; Jung, H. Y. (2019).Ensembles of Patch-Based</a:t>
            </a:r>
            <a:endParaRPr lang="en-US"/>
          </a:p>
          <a:p>
            <a:pPr marL="0" indent="0">
              <a:buNone/>
            </a:pPr>
            <a:r>
              <a:rPr lang="en-US" dirty="0">
                <a:ea typeface="+mn-lt"/>
                <a:cs typeface="+mn-lt"/>
              </a:rPr>
              <a:t> 4. Classifiers for Diagnosis of Alzheimer Diseases. IEEE Access, 7, 73373–73383. 8. https://doi.org/10.1109/ACCESS.2019.2920011 5. Al-Zebari, A., &amp; </a:t>
            </a:r>
            <a:r>
              <a:rPr lang="en-US" dirty="0" err="1">
                <a:ea typeface="+mn-lt"/>
                <a:cs typeface="+mn-lt"/>
              </a:rPr>
              <a:t>Sengur</a:t>
            </a:r>
            <a:r>
              <a:rPr lang="en-US" dirty="0">
                <a:ea typeface="+mn-lt"/>
                <a:cs typeface="+mn-lt"/>
              </a:rPr>
              <a:t>, A. (2019).</a:t>
            </a:r>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vert="horz" lIns="91440" tIns="45720" rIns="91440" bIns="45720" rtlCol="0" anchor="t">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Challenges</a:t>
            </a:r>
          </a:p>
          <a:p>
            <a:r>
              <a:rPr lang="en-US" spc="-10" dirty="0">
                <a:latin typeface="Times New Roman"/>
                <a:cs typeface="Times New Roman"/>
              </a:rPr>
              <a:t>Expected Outcomes</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4" name="Slide Number Placeholder 3"/>
          <p:cNvSpPr>
            <a:spLocks noGrp="1"/>
          </p:cNvSpPr>
          <p:nvPr>
            <p:ph type="sldNum" sz="quarter" idx="12"/>
          </p:nvPr>
        </p:nvSpPr>
        <p:spPr/>
        <p:txBody>
          <a:bodyPr/>
          <a:lstStyle/>
          <a:p>
            <a:fld id="{BDCDBBEF-AA6C-4BA6-85B2-A17D7F280E38}" type="slidenum">
              <a:rPr lang="en-US" dirty="0" smtClean="0"/>
              <a:pPr/>
              <a:t>3</a:t>
            </a:fld>
            <a:endParaRPr lang="en-US" dirty="0"/>
          </a:p>
        </p:txBody>
      </p:sp>
      <p:sp>
        <p:nvSpPr>
          <p:cNvPr id="7" name="Content Placeholder 6">
            <a:extLst>
              <a:ext uri="{FF2B5EF4-FFF2-40B4-BE49-F238E27FC236}">
                <a16:creationId xmlns:a16="http://schemas.microsoft.com/office/drawing/2014/main" id="{27E89D79-DB7A-55FC-87A4-1F0F12882AC2}"/>
              </a:ext>
            </a:extLst>
          </p:cNvPr>
          <p:cNvSpPr>
            <a:spLocks noGrp="1"/>
          </p:cNvSpPr>
          <p:nvPr>
            <p:ph idx="1"/>
          </p:nvPr>
        </p:nvSpPr>
        <p:spPr/>
        <p:txBody>
          <a:bodyPr vert="horz" lIns="91440" tIns="45720" rIns="91440" bIns="45720" rtlCol="0" anchor="t">
            <a:normAutofit lnSpcReduction="10000"/>
          </a:bodyPr>
          <a:lstStyle/>
          <a:p>
            <a:r>
              <a:rPr lang="en-US" sz="2400" dirty="0">
                <a:cs typeface="Calibri"/>
              </a:rPr>
              <a:t>Human Healthcare is one of the most significant subjects of </a:t>
            </a:r>
            <a:r>
              <a:rPr lang="en-US" sz="2400" dirty="0" err="1">
                <a:cs typeface="Calibri"/>
              </a:rPr>
              <a:t>society.The</a:t>
            </a:r>
            <a:r>
              <a:rPr lang="en-US" sz="2400" dirty="0">
                <a:cs typeface="Calibri"/>
              </a:rPr>
              <a:t> identification of the nature of the illness or other problems by examination of the symptoms i.e. diagnosis always stands first in overall curing procedure of disease. Thus , we can say that diagnosis and prediction of disease are most crucial aspects to be considered before thinking about exact procedure of curing the disease. This diagnosis procedure requires a lot of time as well as a lot of money. As a result , people belonging to poor financial background are not able to get accurate diagnose of disease which at the end may create life or death situation. So this  is basically a Human Disease Detection model which is supposed to input symptoms regarding to the patient and in response to that it gives type of disease that person is having as an output. So , this model will be salutary to people who are not able to pay huge amounts to get diagnosed as well as the ones who requires immediate diagnosis. </a:t>
            </a:r>
            <a:endParaRPr lang="en-US">
              <a:cs typeface="Calibri"/>
            </a:endParaRPr>
          </a:p>
          <a:p>
            <a:endParaRPr lang="en-US" dirty="0">
              <a:cs typeface="Calibri"/>
            </a:endParaRPr>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 problem revolves around developing a robust ML-based system that can accurately identify various human diseases from medical data. The system should be capable of processing diverse types of data such as patient demographics, medical history, symptoms, diagnostic test results, and possibly imaging data etc. The primary goal is to build a model that aids healthcare professionals in diagnosing diseases accurately and efficiently.</a:t>
            </a:r>
            <a:endParaRPr lang="en-US" dirty="0"/>
          </a:p>
          <a:p>
            <a:endParaRPr lang="en-US" dirty="0">
              <a:cs typeface="Calibri"/>
            </a:endParaRPr>
          </a:p>
          <a:p>
            <a:pPr marL="0" indent="0">
              <a:buNone/>
            </a:pPr>
            <a:endParaRPr lang="en-US" dirty="0">
              <a:cs typeface="Calibri"/>
            </a:endParaRPr>
          </a:p>
          <a:p>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Develop a comprehensive dataset containing labeled medical data encompassing various diseases, symptoms, and relevant patient information.</a:t>
            </a:r>
            <a:endParaRPr lang="en-US" dirty="0">
              <a:cs typeface="Calibri"/>
            </a:endParaRPr>
          </a:p>
          <a:p>
            <a:r>
              <a:rPr lang="en-US" dirty="0">
                <a:ea typeface="+mn-lt"/>
                <a:cs typeface="+mn-lt"/>
              </a:rPr>
              <a:t>Explore and preprocess the dataset to handle missing values, outliers, and ensure data consistency.</a:t>
            </a:r>
            <a:endParaRPr lang="en-US" dirty="0"/>
          </a:p>
          <a:p>
            <a:r>
              <a:rPr lang="en-US" dirty="0">
                <a:ea typeface="+mn-lt"/>
                <a:cs typeface="+mn-lt"/>
              </a:rPr>
              <a:t>Identify suitable ML algorithms and techniques for disease detection, considering factors such as interpretability, accuracy, and scalability.</a:t>
            </a:r>
            <a:endParaRPr lang="en-US" dirty="0"/>
          </a:p>
          <a:p>
            <a:r>
              <a:rPr lang="en-US" dirty="0">
                <a:ea typeface="+mn-lt"/>
                <a:cs typeface="+mn-lt"/>
              </a:rPr>
              <a:t>Train ML models using the preprocessed dataset and evaluate their performance through appropriate metrics such as accuracy, precision, recall.</a:t>
            </a:r>
            <a:endParaRPr lang="en-US" dirty="0"/>
          </a:p>
          <a:p>
            <a:r>
              <a:rPr lang="en-US" dirty="0">
                <a:ea typeface="+mn-lt"/>
                <a:cs typeface="+mn-lt"/>
              </a:rPr>
              <a:t>Optimize model parameters  to enhance performance and generalization capabilities.</a:t>
            </a:r>
            <a:endParaRPr lang="en-US" dirty="0"/>
          </a:p>
          <a:p>
            <a:r>
              <a:rPr lang="en-US" dirty="0">
                <a:ea typeface="+mn-lt"/>
                <a:cs typeface="+mn-lt"/>
              </a:rPr>
              <a:t>Develop a user-friendly interface or API that integrates the trained ML model, allowing healthcare professionals to input patient data and receive disease predictions promptly.</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pic>
        <p:nvPicPr>
          <p:cNvPr id="5" name="Content Placeholder 4">
            <a:extLst>
              <a:ext uri="{FF2B5EF4-FFF2-40B4-BE49-F238E27FC236}">
                <a16:creationId xmlns:a16="http://schemas.microsoft.com/office/drawing/2014/main" id="{BD1D7883-623C-E87B-F088-D728094A46F7}"/>
              </a:ext>
            </a:extLst>
          </p:cNvPr>
          <p:cNvPicPr>
            <a:picLocks noGrp="1" noChangeAspect="1"/>
          </p:cNvPicPr>
          <p:nvPr>
            <p:ph idx="1"/>
          </p:nvPr>
        </p:nvPicPr>
        <p:blipFill>
          <a:blip r:embed="rId2"/>
          <a:stretch>
            <a:fillRect/>
          </a:stretch>
        </p:blipFill>
        <p:spPr>
          <a:xfrm>
            <a:off x="2047875" y="1922107"/>
            <a:ext cx="8096250" cy="3912750"/>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6807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vert="horz" lIns="91440" tIns="45720" rIns="91440" bIns="45720" rtlCol="0" anchor="t">
            <a:normAutofit/>
          </a:bodyPr>
          <a:lstStyle/>
          <a:p>
            <a:r>
              <a:rPr lang="en-US" b="1" dirty="0">
                <a:ea typeface="+mn-lt"/>
                <a:cs typeface="+mn-lt"/>
              </a:rPr>
              <a:t>Data Collection: </a:t>
            </a:r>
            <a:r>
              <a:rPr lang="en-US" dirty="0">
                <a:ea typeface="+mn-lt"/>
                <a:cs typeface="+mn-lt"/>
              </a:rPr>
              <a:t>Gather relevant medical data from reputable sources such as hospitals, clinics, research institutions, and publicly available datasets.</a:t>
            </a:r>
            <a:endParaRPr lang="en-US" dirty="0">
              <a:cs typeface="Calibri"/>
            </a:endParaRPr>
          </a:p>
          <a:p>
            <a:r>
              <a:rPr lang="en-US" b="1" dirty="0">
                <a:ea typeface="+mn-lt"/>
                <a:cs typeface="+mn-lt"/>
              </a:rPr>
              <a:t>Data Preprocessing:</a:t>
            </a:r>
            <a:r>
              <a:rPr lang="en-US" dirty="0">
                <a:ea typeface="+mn-lt"/>
                <a:cs typeface="+mn-lt"/>
              </a:rPr>
              <a:t> Cleanse and preprocess the dataset by handling missing values, encoding categorical variables, scaling numerical features, and performing feature engineering if necessary.</a:t>
            </a:r>
            <a:endParaRPr lang="en-US" dirty="0"/>
          </a:p>
          <a:p>
            <a:r>
              <a:rPr lang="en-US" b="1" dirty="0">
                <a:ea typeface="+mn-lt"/>
                <a:cs typeface="+mn-lt"/>
              </a:rPr>
              <a:t>Model Selection:</a:t>
            </a:r>
            <a:r>
              <a:rPr lang="en-US" dirty="0">
                <a:ea typeface="+mn-lt"/>
                <a:cs typeface="+mn-lt"/>
              </a:rPr>
              <a:t> Experiment with various ML algorithms such as decision trees, KNN, random forests, neural networks, etc., to determine the most suitable approach for disease detection.</a:t>
            </a:r>
            <a:endParaRPr lang="en-US" dirty="0"/>
          </a:p>
          <a:p>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926C2-BCAB-B5B6-E8A8-077E4EB1FA5F}"/>
              </a:ext>
            </a:extLst>
          </p:cNvPr>
          <p:cNvSpPr>
            <a:spLocks noGrp="1"/>
          </p:cNvSpPr>
          <p:nvPr>
            <p:ph idx="1"/>
          </p:nvPr>
        </p:nvSpPr>
        <p:spPr>
          <a:xfrm>
            <a:off x="838200" y="811763"/>
            <a:ext cx="10515600" cy="5365200"/>
          </a:xfrm>
        </p:spPr>
        <p:txBody>
          <a:bodyPr vert="horz" lIns="91440" tIns="45720" rIns="91440" bIns="45720" rtlCol="0" anchor="t">
            <a:normAutofit/>
          </a:bodyPr>
          <a:lstStyle/>
          <a:p>
            <a:r>
              <a:rPr lang="en-US" b="1" dirty="0">
                <a:ea typeface="+mn-lt"/>
                <a:cs typeface="+mn-lt"/>
              </a:rPr>
              <a:t>Model Training and Evaluation:</a:t>
            </a:r>
            <a:r>
              <a:rPr lang="en-US" dirty="0">
                <a:ea typeface="+mn-lt"/>
                <a:cs typeface="+mn-lt"/>
              </a:rPr>
              <a:t> Split the dataset into training and testing sets, train the selected models on the training data, and evaluate their performance using appropriate evaluation metrics.</a:t>
            </a:r>
            <a:endParaRPr lang="en-US" dirty="0">
              <a:cs typeface="Calibri"/>
            </a:endParaRPr>
          </a:p>
          <a:p>
            <a:r>
              <a:rPr lang="en-US" b="1" dirty="0">
                <a:ea typeface="+mn-lt"/>
                <a:cs typeface="+mn-lt"/>
              </a:rPr>
              <a:t>Model Optimization:</a:t>
            </a:r>
            <a:r>
              <a:rPr lang="en-US" dirty="0">
                <a:ea typeface="+mn-lt"/>
                <a:cs typeface="+mn-lt"/>
              </a:rPr>
              <a:t> Fine-tune model parameters and hyperparameters using techniques like grid search, random search, or Bayesian optimization to improve performance and generalization capabilities.</a:t>
            </a:r>
            <a:endParaRPr lang="en-US" dirty="0"/>
          </a:p>
          <a:p>
            <a:r>
              <a:rPr lang="en-US" b="1" dirty="0">
                <a:ea typeface="+mn-lt"/>
                <a:cs typeface="+mn-lt"/>
              </a:rPr>
              <a:t>Deployment:</a:t>
            </a:r>
            <a:r>
              <a:rPr lang="en-US" dirty="0">
                <a:ea typeface="+mn-lt"/>
                <a:cs typeface="+mn-lt"/>
              </a:rPr>
              <a:t> Develop a user-friendly interface or API that integrates the trained ML model, allowing seamless interaction with healthcare professionals for real-time disease detection.</a:t>
            </a:r>
            <a:endParaRPr lang="en-US" dirty="0"/>
          </a:p>
        </p:txBody>
      </p:sp>
      <p:sp>
        <p:nvSpPr>
          <p:cNvPr id="4" name="Slide Number Placeholder 3">
            <a:extLst>
              <a:ext uri="{FF2B5EF4-FFF2-40B4-BE49-F238E27FC236}">
                <a16:creationId xmlns:a16="http://schemas.microsoft.com/office/drawing/2014/main" id="{BCC2E373-D478-FEC8-173F-A7B3994F8BF9}"/>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00427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b="1" dirty="0">
                <a:ea typeface="+mn-lt"/>
                <a:cs typeface="+mn-lt"/>
              </a:rPr>
              <a:t>Limited Availability of Labeled Data: </a:t>
            </a:r>
            <a:r>
              <a:rPr lang="en-US" dirty="0">
                <a:ea typeface="+mn-lt"/>
                <a:cs typeface="+mn-lt"/>
              </a:rPr>
              <a:t>Acquiring labeled medical data for training ML models can be challenging due to privacy concerns and data scarcity.</a:t>
            </a:r>
            <a:endParaRPr lang="en-US" dirty="0">
              <a:cs typeface="Calibri"/>
            </a:endParaRPr>
          </a:p>
          <a:p>
            <a:r>
              <a:rPr lang="en-US" b="1" dirty="0">
                <a:ea typeface="+mn-lt"/>
                <a:cs typeface="+mn-lt"/>
              </a:rPr>
              <a:t>Data Heterogeneity:</a:t>
            </a:r>
            <a:r>
              <a:rPr lang="en-US" dirty="0">
                <a:ea typeface="+mn-lt"/>
                <a:cs typeface="+mn-lt"/>
              </a:rPr>
              <a:t> Medical data often exhibit high variability and heterogeneity, making it challenging to preprocess and model effectively.</a:t>
            </a:r>
            <a:endParaRPr lang="en-US" dirty="0">
              <a:cs typeface="Calibri"/>
            </a:endParaRPr>
          </a:p>
          <a:p>
            <a:r>
              <a:rPr lang="en-US" b="1" dirty="0">
                <a:ea typeface="+mn-lt"/>
                <a:cs typeface="+mn-lt"/>
              </a:rPr>
              <a:t>Model Interpretability:</a:t>
            </a:r>
            <a:r>
              <a:rPr lang="en-US" dirty="0">
                <a:ea typeface="+mn-lt"/>
                <a:cs typeface="+mn-lt"/>
              </a:rPr>
              <a:t> Ensuring interpretability of ML models is crucial in the healthcare domain to facilitate trust and understanding among healthcare professionals.</a:t>
            </a:r>
            <a:endParaRPr lang="en-US" dirty="0">
              <a:cs typeface="Calibri"/>
            </a:endParaRPr>
          </a:p>
          <a:p>
            <a:r>
              <a:rPr lang="en-US" b="1" dirty="0">
                <a:ea typeface="+mn-lt"/>
                <a:cs typeface="+mn-lt"/>
              </a:rPr>
              <a:t>Regulatory Compliance:</a:t>
            </a:r>
            <a:r>
              <a:rPr lang="en-US" dirty="0">
                <a:ea typeface="+mn-lt"/>
                <a:cs typeface="+mn-lt"/>
              </a:rPr>
              <a:t> Adhering to regulatory standards and compliance requirements such as HIPAA (Health Insurance Portability and Accountability Act) is essential to safeguard patient privacy and data security.</a:t>
            </a:r>
            <a:endParaRPr lang="en-US" dirty="0">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8804656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6175</TotalTime>
  <Words>698</Words>
  <Application>Microsoft Office PowerPoint</Application>
  <PresentationFormat>Widescreen</PresentationFormat>
  <Paragraphs>75</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Methodology used</vt:lpstr>
      <vt:lpstr>PowerPoint Presentation</vt:lpstr>
      <vt:lpstr>Challenges</vt:lpstr>
      <vt:lpstr>Expected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jasskaransingh0007@outlook.com</cp:lastModifiedBy>
  <cp:revision>622</cp:revision>
  <dcterms:created xsi:type="dcterms:W3CDTF">2019-01-09T10:33:58Z</dcterms:created>
  <dcterms:modified xsi:type="dcterms:W3CDTF">2024-02-10T06:20:00Z</dcterms:modified>
</cp:coreProperties>
</file>