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3"/>
  </p:notesMasterIdLst>
  <p:sldIdLst>
    <p:sldId id="256" r:id="rId3"/>
    <p:sldId id="259" r:id="rId4"/>
    <p:sldId id="281" r:id="rId5"/>
    <p:sldId id="257" r:id="rId6"/>
    <p:sldId id="297" r:id="rId7"/>
    <p:sldId id="298" r:id="rId8"/>
    <p:sldId id="280" r:id="rId9"/>
    <p:sldId id="299" r:id="rId10"/>
    <p:sldId id="300" r:id="rId11"/>
    <p:sldId id="271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268" r:id="rId41"/>
    <p:sldId id="278" r:id="rId42"/>
  </p:sldIdLst>
  <p:sldSz cx="9144000" cy="5143500" type="screen16x9"/>
  <p:notesSz cx="6858000" cy="9144000"/>
  <p:embeddedFontLst>
    <p:embeddedFont>
      <p:font typeface="Maven Pro" panose="020B0604020202020204" charset="0"/>
      <p:regular r:id="rId44"/>
      <p:bold r:id="rId45"/>
    </p:embeddedFont>
    <p:embeddedFont>
      <p:font typeface="Nunito Light" pitchFamily="2" charset="0"/>
      <p:regular r:id="rId46"/>
      <p:italic r:id="rId47"/>
    </p:embeddedFont>
    <p:embeddedFont>
      <p:font typeface="Proxima Nova" panose="020B0604020202020204" charset="0"/>
      <p:regular r:id="rId48"/>
      <p:bold r:id="rId49"/>
      <p:italic r:id="rId50"/>
      <p:boldItalic r:id="rId51"/>
    </p:embeddedFont>
    <p:embeddedFont>
      <p:font typeface="Proxima Nova Semibold" panose="020B0604020202020204" charset="0"/>
      <p:regular r:id="rId52"/>
      <p:bold r:id="rId53"/>
      <p:boldItalic r:id="rId54"/>
    </p:embeddedFont>
    <p:embeddedFont>
      <p:font typeface="Share Tech" panose="020B0604020202020204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4E27F31-7CDD-4E0F-B458-C888E08B05A2}">
          <p14:sldIdLst>
            <p14:sldId id="256"/>
            <p14:sldId id="259"/>
            <p14:sldId id="281"/>
            <p14:sldId id="257"/>
            <p14:sldId id="297"/>
            <p14:sldId id="298"/>
            <p14:sldId id="280"/>
            <p14:sldId id="299"/>
            <p14:sldId id="300"/>
            <p14:sldId id="271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F13DA-6F53-41EA-97FE-2F1807817EC8}">
  <a:tblStyle styleId="{FCEF13DA-6F53-41EA-97FE-2F1807817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52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41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19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87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26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488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121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036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155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1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842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30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2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821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07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26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4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2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223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838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280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983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675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0802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06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084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1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97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8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6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7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7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071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7" r:id="rId4"/>
    <p:sldLayoutId id="2147483666" r:id="rId5"/>
    <p:sldLayoutId id="2147483667" r:id="rId6"/>
    <p:sldLayoutId id="2147483668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1094781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Kesimpulan</a:t>
            </a:r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332950" y="2006284"/>
            <a:ext cx="447810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Hasil uji t-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menghasilkan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0.992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p-value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0.329. Karena p-value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tingkat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ditetapkan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l-GR" sz="1600" b="0" i="0" dirty="0">
                <a:solidFill>
                  <a:srgbClr val="ECECEC"/>
                </a:solidFill>
                <a:effectLst/>
                <a:latin typeface="ui-sans-serif"/>
              </a:rPr>
              <a:t>α = 0.05),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bukti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menolak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hipotesis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nol.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demikian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perbedaan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berkisar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faktor-faktor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memanfaatkan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atribut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Anda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mengungkap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pola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berkontribusi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pemahaman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dinamika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pasar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perumahan</a:t>
            </a:r>
            <a:r>
              <a:rPr lang="en-GB" sz="1600" dirty="0">
                <a:solidFill>
                  <a:srgbClr val="ECECEC"/>
                </a:solidFill>
                <a:latin typeface="ui-sans-serif"/>
              </a:rPr>
              <a:t>.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Harga-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lokasi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fasilitas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kondisi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pasar.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faktor-faktor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interaksinya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pemangku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kepentingan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agen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estat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kebijakan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historis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perumahan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pengambilan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keputusan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9205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02: Housing Price</a:t>
            </a:r>
          </a:p>
        </p:txBody>
      </p:sp>
    </p:spTree>
    <p:extLst>
      <p:ext uri="{BB962C8B-B14F-4D97-AF65-F5344CB8AC3E}">
        <p14:creationId xmlns:p14="http://schemas.microsoft.com/office/powerpoint/2010/main" val="130774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dan Hasil yang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kunci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Menjelajahi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atribut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numerik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terkait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Menyelidiki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variabel-variabel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terhadap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hubungan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berbeda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diimplementasikan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pemangku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kepentingan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pasar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perumahan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02: Housing 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0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Pra-Pemrosesan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menjelajahi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nilai-nilai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pisahkan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variabel-variabel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numerik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Eksploratif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(EDA):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EDA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hubungan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variabel-variabel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melibatkan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ringkasan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korelasi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Rekayasa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Fitur: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Jika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perlu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buat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baru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ubah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sudah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menangkap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hubungan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target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Modeling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Opsional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):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Bergantung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lingkup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Anda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membangun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memperkirakan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harga-harga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dipilih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Teknik-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teknik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regresi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linear,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pohon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keputusan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metode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ensemble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Ringkas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diimplementasikan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intervensi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kebijakan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02: Housing Price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145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49" y="1403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0E287-480B-4EF3-A81B-8B4D3F2B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92" y="700051"/>
            <a:ext cx="1811308" cy="42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4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096627"/>
            <a:ext cx="8259209" cy="319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Gambar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06B4F-57C3-4222-971B-B3F05DC6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8" y="1080902"/>
            <a:ext cx="4058101" cy="3224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28BBC-7767-4547-977E-0A908BDF1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868" y="1096627"/>
            <a:ext cx="4058101" cy="31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8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232068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Dari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korelasi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area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GrLivArea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SalePrice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semakin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area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semakin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Insight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menjadi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pertimbangan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sesuai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kebutuhan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anggaran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mereka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dirty="0">
              <a:solidFill>
                <a:srgbClr val="ECECEC"/>
              </a:solidFill>
              <a:latin typeface="ui-sans-serif"/>
            </a:endParaRPr>
          </a:p>
          <a:p>
            <a:pPr marL="165100" indent="0" algn="l">
              <a:buNone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Namun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menonjol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berbeda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pola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umum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Misalnya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rumah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area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namun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menjadi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lain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kondisi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bangunan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lokasi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tambahan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penyebab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faktor-faktor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dipertimbangkan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menghasilkan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akhir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bermanfaat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1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87452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seseorang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terinfeksi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AIDS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terkait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demografis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medis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Tantangannya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membangun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terinfeksi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AIDS (Acquired Immunodeficiency Syndrome)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kondisi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mengancam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jiwa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disebabkan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oleh virus HIV (Human Immunodeficiency Virus).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Deteksi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pengobatan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meningkatkan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hidup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umur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panjang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hidup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HIV/AIDS.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pembelajaran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penyedia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layanan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kesehatan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wawasan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individu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berisiko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mungkin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memerlukan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pengujian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perhatian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medis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segera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92050"/>
            <a:ext cx="526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4160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dan Hasil yang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pembelajaran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mana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AIDS. Hasil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meliputi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Pemahaman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komprehensif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eksploratif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penanganan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duplikat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Implementasi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algoritma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recall, dan F1-score.</a:t>
            </a:r>
          </a:p>
          <a:p>
            <a:pPr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matriks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kebingungan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kurva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ROC.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119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63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Persiapan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memeriksa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strukturnya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Memeriksa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duplikat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kunci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histogram dan boxplot.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595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LULUSAN: Teknik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BACKGROUND: Fresh Graduate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Rekayasa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Pemilihan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Fitur: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Memisahkan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target ('infected')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lainnya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ketidakseimbangan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teknik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undersampling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oversampling.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menjadi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pengujian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pembelajaran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K-Nearest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Neighbors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(KNN), Logistic Regression, Decision Tree, Random Forest, dan Naive Bayes.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setiap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recall, F1-score, dan ROC-AUC.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Perbandingan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Pemilihan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Membandingkan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Pelaporan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matriks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kebingungan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kurva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ROC.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Melaporkan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>
              <a:buNone/>
            </a:pPr>
            <a:br>
              <a:rPr lang="en-GB" sz="1600" dirty="0"/>
            </a:b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22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49" y="1403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A9A5E-28FF-443C-B7BB-E5D2FDF2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562" y="705600"/>
            <a:ext cx="1474303" cy="42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Gambar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491A0-0313-4104-8C4D-83039223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99" y="931811"/>
            <a:ext cx="6876001" cy="40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5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Grafik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histogram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pasien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AIDS.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Mayoritas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pasien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25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hingga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45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tahun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Kepadatan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Garis KDE (Kernel Density Estimate)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kepadatan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puncak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kepadatan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sekitar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30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tahun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Sebaran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lonjakan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tiba-tiba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merata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normal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</a:t>
            </a:r>
          </a:p>
          <a:p>
            <a:pPr marL="165100" indent="0" algn="l">
              <a:buNone/>
            </a:pPr>
            <a:endParaRPr lang="en-GB" sz="1600" dirty="0">
              <a:solidFill>
                <a:srgbClr val="ECECEC"/>
              </a:solidFill>
              <a:latin typeface="ui-sans-serif"/>
            </a:endParaRPr>
          </a:p>
          <a:p>
            <a:pPr marL="165100" indent="0" algn="l">
              <a:buNone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Outlier: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outlier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ujung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pasien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Meskipun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jumlahnya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kecil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outlier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jika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ditangani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benar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Data yang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indikasi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langsung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tetapi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hilang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kolom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lain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akhir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Pencilan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Pencilan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mempengaruhi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performa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algoritma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sensitif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terhadap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pencilan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KNN.</a:t>
            </a:r>
          </a:p>
          <a:p>
            <a:pPr marL="165100" indent="0" algn="l">
              <a:buNone/>
            </a:pPr>
            <a:endParaRPr lang="en-GB" sz="11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2040336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Penanganan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endParaRPr lang="en-GB" sz="16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Outlier: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Pertimbangkan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menghapus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mengurangi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outlier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Verifikasi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Periksa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usia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sangat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valid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kesalahan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entri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tambahan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distribusi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lain juga normal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202136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Tugas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aplikasi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citra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satelit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perencanaan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pemantauan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lingkungan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Deep learning,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khususnya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Jaringan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Saraf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Konvolusi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(CNN),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bidang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ResNet50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arsitektur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CNN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(ImageNet),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memungkinkannya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mengenali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efektif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menyesuaikan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mengadaptasikannya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tugas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khusus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membedakan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28850"/>
            <a:ext cx="6379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04: </a:t>
            </a:r>
            <a:r>
              <a:rPr lang="en-GB" b="1" i="1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Deep learning / Artificial Neural Network</a:t>
            </a:r>
            <a:endParaRPr lang="en-GB" b="1" i="0" dirty="0">
              <a:solidFill>
                <a:schemeClr val="bg1"/>
              </a:solidFill>
              <a:effectLst/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3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Menyesuaikan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mencapai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mengeneralisasi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baru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Hasil yang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Sebuah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mampu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Pemahaman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5163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04: </a:t>
            </a:r>
            <a:r>
              <a:rPr lang="en-GB" b="1" i="1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Deep learning / Artificial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044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4" y="1063525"/>
            <a:ext cx="81074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Persiapan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Pra-pemrosesan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cocok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persyaratan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input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Penyiapan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teratas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yaitu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sepenuhnya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terhubung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bertanggung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jawab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asli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Menambahkan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dense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baru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fungsi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aktivasi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softmax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: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5163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04: </a:t>
            </a:r>
            <a:r>
              <a:rPr lang="en-GB" b="1" i="1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Deep learning / Artificial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286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Membekukan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yang Telah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lapisan-lapisan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ResNet50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mempertahankan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bobot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mencegahnya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diperbarui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selama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memungkinkan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memanfaatkan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kemampuan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ekstraksi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ResNet50.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Kompilasi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Mengompilasi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optimizer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sesuai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(SGD),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fungsi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kerugian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(categorical cross-entropy),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disiapkan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per epoch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br>
              <a:rPr lang="en-GB" sz="1600" dirty="0"/>
            </a:b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4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72844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KOMPETENSI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0713D-5543-4C85-BEAE-3D07DAD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415850"/>
            <a:ext cx="7528069" cy="29436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Menilai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dilatih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pada dataset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ia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berperforma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pada data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belum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pernah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dilihat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>
              <a:buNone/>
            </a:pPr>
            <a:br>
              <a:rPr lang="en-GB" sz="1600" dirty="0"/>
            </a:b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557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49" y="1403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E2D12-2A17-4D27-BC19-D4C79899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4" y="622722"/>
            <a:ext cx="1040671" cy="43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82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prediksi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58492-A5C2-4457-9401-9380B7785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1467384"/>
            <a:ext cx="4073573" cy="2225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058A6-4E98-4115-91E3-7D06AB23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334" y="1453543"/>
            <a:ext cx="4338906" cy="223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1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Dari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jumlah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banyak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daripada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mungkin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mengenali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mewakili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daripada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perlu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dipertimbangkan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augmentasi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kelas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kurang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banyak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GB" sz="1600" dirty="0">
              <a:solidFill>
                <a:srgbClr val="ECECEC"/>
              </a:solidFill>
              <a:latin typeface="ui-sans-serif"/>
            </a:endParaRPr>
          </a:p>
          <a:p>
            <a:pPr marL="165100" indent="0" algn="l">
              <a:buNone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terdeteksi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noise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mengganggu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proses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mungkin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membedakan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perlu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pembersihan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penghapusan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66117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t-IT" sz="2000" b="1" i="0" dirty="0">
                <a:solidFill>
                  <a:srgbClr val="ECECEC"/>
                </a:solidFill>
                <a:effectLst/>
                <a:latin typeface="ui-sans-serif"/>
              </a:rPr>
              <a:t>Hasil Evaluasi Model</a:t>
            </a:r>
          </a:p>
          <a:p>
            <a:pPr algn="l"/>
            <a:r>
              <a:rPr lang="it-IT" sz="1600" b="1" i="0" dirty="0">
                <a:solidFill>
                  <a:srgbClr val="ECECEC"/>
                </a:solidFill>
                <a:effectLst/>
                <a:latin typeface="ui-sans-serif"/>
              </a:rPr>
              <a:t>Metrik Evaluasi:</a:t>
            </a:r>
            <a:endParaRPr lang="it-IT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Akurasi: 85%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Presisi: 82%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Recall: 88%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F1-Score: 85%</a:t>
            </a:r>
          </a:p>
          <a:p>
            <a:pPr marL="165100" indent="0" algn="l">
              <a:buNone/>
            </a:pPr>
            <a:endParaRPr lang="it-IT" sz="1600" dirty="0">
              <a:solidFill>
                <a:srgbClr val="ECECEC"/>
              </a:solidFill>
              <a:latin typeface="ui-sans-serif"/>
            </a:endParaRPr>
          </a:p>
          <a:p>
            <a:pPr algn="l"/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Interpretasi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keseluruhan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85%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benar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85%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kelas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82%,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82%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benar-benar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merupakan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it-IT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892165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Recall: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menemukan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instance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kelas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sebenarnya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recall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88%,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dataset,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88%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F1-Score: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Merupakan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harmonis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recall. F1-Score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(85%)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recall.</a:t>
            </a:r>
          </a:p>
          <a:p>
            <a:pPr algn="l"/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Grafik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confusion matrix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model.</a:t>
            </a:r>
          </a:p>
          <a:p>
            <a:pPr marL="165100" indent="0" algn="l">
              <a:buNone/>
            </a:pPr>
            <a:endParaRPr lang="it-IT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44187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15360" y="5862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Kesimpulan:</a:t>
            </a:r>
          </a:p>
          <a:p>
            <a:pPr algn="l"/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kami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arsitektur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ResNet50.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proses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melibatkan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persiapan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pembangunan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kami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mendapatkan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Kinerja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mencapai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85%,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82% dan recall 88%. F1-Score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(85%)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recall.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Ditemukan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noise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Penghapusan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pembersihan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data-data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8301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15360" y="5862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Kesimpulan: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Implikasi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Praktis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Model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dikembangkan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digunakan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otomatis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,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implikasi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aplikasi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pemantauan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lingkungan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perencanaan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citra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satelit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90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898025"/>
            <a:ext cx="8412479" cy="67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None/>
            </a:pP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Link GitHub</a:t>
            </a:r>
          </a:p>
          <a:p>
            <a:pPr marL="165100" indent="0" algn="ctr">
              <a:buNone/>
            </a:pP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https://github.com/yudhityaPratama/Final-Projek-KW.git</a:t>
            </a:r>
            <a:endParaRPr lang="en-GB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114544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3"/>
                </a:solidFill>
              </a:rPr>
              <a:t>WORDS</a:t>
            </a:r>
            <a:endParaRPr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7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Perusahaan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sedang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berusaha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meningkatkan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efektivitas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intensif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ingin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dipecahkan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meningkatkan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per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Tim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100 unit. Setelah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dikumpulkan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peningkatan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dan Hasil yang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project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per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Hasil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peningkatan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dibuktikan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292050"/>
            <a:ext cx="55947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01: Sales Force Training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504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Pengumpulan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Mengumpulkan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Menghitung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tendensi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sentral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(mean, median, mode)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ukuran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variabilitas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(range, standard deviation, variance).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Uji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membandingkan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Interpretasi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Hasil: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berdasarkan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4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4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5299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01: Sales Force Training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34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3059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21209-FA43-456A-8840-CCF51608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500" y="848692"/>
            <a:ext cx="4503636" cy="41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096626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Identifikasi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utama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ingin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dipecahkan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yaitu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efektivitas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Perencanaan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Merencanakan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langkah-langkah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diambil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termasuk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pengumpulan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interpretasi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Pengumpulan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Mengumpulkan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terhadap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memahami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karakteristiknya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tendensi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sentral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variabilitas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Uji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t,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membandingkan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Interpretasi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Hasil: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Menginterpretasikan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uji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Kesimpulan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Merangkum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temuan-temuan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menyimpulkan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apakah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rekomendasi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selanjutnya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lanjut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penyesuaian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program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Metode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i="0" dirty="0" err="1">
                <a:solidFill>
                  <a:srgbClr val="ECECEC"/>
                </a:solidFill>
                <a:effectLst/>
                <a:latin typeface="ui-sans-serif"/>
              </a:rPr>
              <a:t>Pengerjaan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endParaRPr lang="en-GB" b="1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90144" y="1438002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Deskriptif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105.6,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median 100 dan mode 100.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Variabilitas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standar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deviasi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31.03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variansi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963.84.</a:t>
            </a:r>
          </a:p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Uji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T-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statistik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0.992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p-value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0.329.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P-value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alpha (0.05),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bukti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menolak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hipotesis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nol.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Hasil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Pengerjaan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006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90144" y="1438002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Mean (Rata-rata):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105.6,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sedikit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daripada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(100).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sedikit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peningkatan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Median: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Median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tetap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100,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masih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sekitar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Mode: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juga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tetap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100,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jumlah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transaksi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terbanyak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nilai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Variabilitas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Standar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deviasi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relatif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(31.03)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variasi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mengindikasikan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fluktuasi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penjualan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</a:p>
        </p:txBody>
      </p:sp>
    </p:spTree>
    <p:extLst>
      <p:ext uri="{BB962C8B-B14F-4D97-AF65-F5344CB8AC3E}">
        <p14:creationId xmlns:p14="http://schemas.microsoft.com/office/powerpoint/2010/main" val="322716014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2616</Words>
  <Application>Microsoft Office PowerPoint</Application>
  <PresentationFormat>On-screen Show (16:9)</PresentationFormat>
  <Paragraphs>202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Maven Pro</vt:lpstr>
      <vt:lpstr>Share Tech</vt:lpstr>
      <vt:lpstr>Proxima Nova Semibold</vt:lpstr>
      <vt:lpstr>Livvic Light</vt:lpstr>
      <vt:lpstr>ui-sans-serif</vt:lpstr>
      <vt:lpstr>Nunito Light</vt:lpstr>
      <vt:lpstr>Wingdings</vt:lpstr>
      <vt:lpstr>Arial</vt:lpstr>
      <vt:lpstr>Proxima Nova</vt:lpstr>
      <vt:lpstr>Data Science Consulting by Slidesgo</vt:lpstr>
      <vt:lpstr>Slidesgo Final Pages</vt:lpstr>
      <vt:lpstr>FINAL PROJECT DATA SCIENCE</vt:lpstr>
      <vt:lpstr>PROFILE</vt:lpstr>
      <vt:lpstr>KOMPETENSI</vt:lpstr>
      <vt:lpstr>Case Study 01: Sales Force Training</vt:lpstr>
      <vt:lpstr>Case Study 01: Sales Force Training</vt:lpstr>
      <vt:lpstr>FLOWCHART</vt:lpstr>
      <vt:lpstr>Metode Pengerjaan Proyek</vt:lpstr>
      <vt:lpstr>Visualisasi Hasil Pengerjaan:</vt:lpstr>
      <vt:lpstr>Insight dari Data:</vt:lpstr>
      <vt:lpstr>Kesimpulan</vt:lpstr>
      <vt:lpstr>Case Study 02: Housing Price</vt:lpstr>
      <vt:lpstr>Case Study 02: Housing Price</vt:lpstr>
      <vt:lpstr>Case Study 02: Housing Price</vt:lpstr>
      <vt:lpstr>FLOWCHART</vt:lpstr>
      <vt:lpstr>Gambar Visualisasi</vt:lpstr>
      <vt:lpstr>Insight:</vt:lpstr>
      <vt:lpstr>Case Study 03: Machine Learning</vt:lpstr>
      <vt:lpstr>Case Study 03: Machine Learning</vt:lpstr>
      <vt:lpstr>Case Study 03: Machine Learning</vt:lpstr>
      <vt:lpstr>Case Study 03: Machine Learning</vt:lpstr>
      <vt:lpstr>Case Study 03: Machine Learning</vt:lpstr>
      <vt:lpstr>FLOWCHART</vt:lpstr>
      <vt:lpstr>Gambar Visualisasi</vt:lpstr>
      <vt:lpstr>Insight:</vt:lpstr>
      <vt:lpstr>Insight:</vt:lpstr>
      <vt:lpstr>Case Study 04: Deep learning / Artificial Neural Network</vt:lpstr>
      <vt:lpstr>Case Study 04: Deep learning / Artificial Neural Network</vt:lpstr>
      <vt:lpstr>Case Study 04: Deep learning / Artificial Neural Network</vt:lpstr>
      <vt:lpstr>Case Study 03: Machine Learning</vt:lpstr>
      <vt:lpstr>Case Study 03: Machine Learning</vt:lpstr>
      <vt:lpstr>FLOWCHART</vt:lpstr>
      <vt:lpstr>Visualisasi prediksi:</vt:lpstr>
      <vt:lpstr>Insight: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AWESOME WORDS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SCIENCE</dc:title>
  <cp:lastModifiedBy>yudhitya pratama</cp:lastModifiedBy>
  <cp:revision>10</cp:revision>
  <dcterms:modified xsi:type="dcterms:W3CDTF">2024-06-13T15:45:13Z</dcterms:modified>
</cp:coreProperties>
</file>