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0"/>
  </p:notesMasterIdLst>
  <p:sldIdLst>
    <p:sldId id="256" r:id="rId3"/>
    <p:sldId id="259" r:id="rId4"/>
    <p:sldId id="281" r:id="rId5"/>
    <p:sldId id="257" r:id="rId6"/>
    <p:sldId id="301" r:id="rId7"/>
    <p:sldId id="297" r:id="rId8"/>
    <p:sldId id="302" r:id="rId9"/>
    <p:sldId id="303" r:id="rId10"/>
    <p:sldId id="298" r:id="rId11"/>
    <p:sldId id="300" r:id="rId12"/>
    <p:sldId id="304" r:id="rId13"/>
    <p:sldId id="305" r:id="rId14"/>
    <p:sldId id="306" r:id="rId15"/>
    <p:sldId id="307" r:id="rId16"/>
    <p:sldId id="308" r:id="rId17"/>
    <p:sldId id="268" r:id="rId18"/>
    <p:sldId id="278" r:id="rId19"/>
  </p:sldIdLst>
  <p:sldSz cx="9144000" cy="5143500" type="screen16x9"/>
  <p:notesSz cx="6858000" cy="9144000"/>
  <p:embeddedFontLst>
    <p:embeddedFont>
      <p:font typeface="Maven Pro" panose="020B0604020202020204" charset="0"/>
      <p:regular r:id="rId21"/>
      <p:bold r:id="rId22"/>
    </p:embeddedFont>
    <p:embeddedFont>
      <p:font typeface="Nunito Light" pitchFamily="2" charset="0"/>
      <p:regular r:id="rId23"/>
      <p: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Proxima Nova Semibold" panose="020B0604020202020204" charset="0"/>
      <p:regular r:id="rId29"/>
      <p:bold r:id="rId30"/>
      <p:boldItalic r:id="rId31"/>
    </p:embeddedFont>
    <p:embeddedFont>
      <p:font typeface="Share Tech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EF13DA-6F53-41EA-97FE-2F1807817EC8}">
  <a:tblStyle styleId="{FCEF13DA-6F53-41EA-97FE-2F1807817E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37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420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868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043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881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815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70e1a7781e_1_12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70e1a7781e_1_12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637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88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052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686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70e1a7781e_1_12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70e1a7781e_1_12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86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NAMA: Yudhitya Pratama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PROJECT</a:t>
            </a:r>
            <a:br>
              <a:rPr lang="en" dirty="0"/>
            </a:br>
            <a:r>
              <a:rPr lang="en" dirty="0"/>
              <a:t>DATA </a:t>
            </a:r>
            <a:r>
              <a:rPr lang="en" dirty="0">
                <a:solidFill>
                  <a:schemeClr val="accent2"/>
                </a:solidFill>
              </a:rPr>
              <a:t>SCIENCE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989475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	Dari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tersebut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terlihat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jumlah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sampel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banyak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daripada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Hal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berdampak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kinerja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karena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mungkin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lebih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terlatih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mengenali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fitur-fitur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mewakili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daripada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Oleh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karena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itu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memastikan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keseimbangan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klasifikasi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perlu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dipertimbangkan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augmentasi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 pada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kelas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kurang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banyak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sampelnya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  <a:endParaRPr lang="en-GB" sz="1600" dirty="0">
              <a:solidFill>
                <a:srgbClr val="ECECEC"/>
              </a:solidFill>
              <a:latin typeface="ui-sans-serif"/>
            </a:endParaRPr>
          </a:p>
          <a:p>
            <a:pPr marL="165100" indent="0" algn="l">
              <a:buNone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Penjelasan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Temuan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Anomali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sampel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terdeteksi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memiliki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kualitas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rendah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noise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Hal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mengganggu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proses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karena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informasi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oleh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tersebut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mungkin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cukup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membedakan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memasukkan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gambar-gambar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tersebut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perlu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dilakukan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pembersihan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penghapusan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gambar-gambar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tidak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berkualitas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tersebut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</p:txBody>
      </p:sp>
      <p:sp>
        <p:nvSpPr>
          <p:cNvPr id="1581" name="Google Shape;1581;p49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Insight:</a:t>
            </a:r>
          </a:p>
        </p:txBody>
      </p:sp>
    </p:spTree>
    <p:extLst>
      <p:ext uri="{BB962C8B-B14F-4D97-AF65-F5344CB8AC3E}">
        <p14:creationId xmlns:p14="http://schemas.microsoft.com/office/powerpoint/2010/main" val="322716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989475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it-IT" sz="2000" b="1" i="0" dirty="0">
                <a:solidFill>
                  <a:srgbClr val="ECECEC"/>
                </a:solidFill>
                <a:effectLst/>
                <a:latin typeface="ui-sans-serif"/>
              </a:rPr>
              <a:t>Hasil Evaluasi Model</a:t>
            </a:r>
          </a:p>
          <a:p>
            <a:pPr algn="l"/>
            <a:r>
              <a:rPr lang="it-IT" sz="1600" b="1" i="0" dirty="0">
                <a:solidFill>
                  <a:srgbClr val="ECECEC"/>
                </a:solidFill>
                <a:effectLst/>
                <a:latin typeface="ui-sans-serif"/>
              </a:rPr>
              <a:t>Metrik Evaluasi:</a:t>
            </a:r>
            <a:endParaRPr lang="it-IT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ECECEC"/>
                </a:solidFill>
                <a:effectLst/>
                <a:latin typeface="ui-sans-serif"/>
              </a:rPr>
              <a:t>Akurasi: 85%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ECECEC"/>
                </a:solidFill>
                <a:effectLst/>
                <a:latin typeface="ui-sans-serif"/>
              </a:rPr>
              <a:t>Presisi: 82%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ECECEC"/>
                </a:solidFill>
                <a:effectLst/>
                <a:latin typeface="ui-sans-serif"/>
              </a:rPr>
              <a:t>Recall: 88%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solidFill>
                  <a:srgbClr val="ECECEC"/>
                </a:solidFill>
                <a:effectLst/>
                <a:latin typeface="ui-sans-serif"/>
              </a:rPr>
              <a:t>F1-Score: 85%</a:t>
            </a:r>
          </a:p>
          <a:p>
            <a:pPr marL="165100" indent="0" algn="l">
              <a:buNone/>
            </a:pPr>
            <a:endParaRPr lang="it-IT" sz="1600" dirty="0">
              <a:solidFill>
                <a:srgbClr val="ECECEC"/>
              </a:solidFill>
              <a:latin typeface="ui-sans-serif"/>
            </a:endParaRPr>
          </a:p>
          <a:p>
            <a:pPr algn="l"/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Interpretasi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Akurasi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mengklasifikasikan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secara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keseluruhan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85%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memberikan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prediksi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benar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85%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Presisi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mengidentifikasi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kelas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positif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secara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presisi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82%,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gambar-gambar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diklasifikasikan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82% di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benar-benar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merupakan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it-IT" sz="1600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587967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989475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Recall: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menemukan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semua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instance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kelas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sebenarnya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positif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recall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88%,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semua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dataset,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mengidentifikasi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88% di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F1-Score: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Merupakan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rata-rata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harmonis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presisi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recall. F1-Score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(85%)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memiliki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keseimbangan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presisi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recall.</a:t>
            </a:r>
          </a:p>
          <a:p>
            <a:pPr algn="l"/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Visualisasi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Grafik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confusion matrix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memvisualisasikan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klasifikasi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model.</a:t>
            </a:r>
          </a:p>
          <a:p>
            <a:pPr marL="165100" indent="0" algn="l">
              <a:buNone/>
            </a:pPr>
            <a:endParaRPr lang="it-IT" sz="1600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728462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15360" y="586275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Kesimpulan:</a:t>
            </a:r>
          </a:p>
          <a:p>
            <a:pPr algn="l"/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proyek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kami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berhasil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mengembangkan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melatih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klasifikasi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arsitektur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ResNet50.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Melalui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proses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melibatkan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persiapan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pembangunan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evaluasi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kami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mendapatkan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temuan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Kinerja Model: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mencapai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85%,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presisi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82% dan recall 88%. F1-Score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(85%)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menunjukkan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memiliki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keseimbangan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presisi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recall.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Kualitas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Data: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Ditemukan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beberapa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sampel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kualitas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rendah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noise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Penghapusan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pembersihan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data-data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tersebut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penting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memastikan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kualitas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290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15360" y="586275"/>
            <a:ext cx="8412479" cy="3499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Kesimpulan: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Implikasi</a:t>
            </a:r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Praktis</a:t>
            </a:r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Model yang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dikembangkan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digunakan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mengklasifikasikan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gambar-gambar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secara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otomatis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, yang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memiliki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implikasi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luas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aplikasi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pemantauan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lingkungan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perencanaan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, dan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citra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satelit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7955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49"/>
          <p:cNvSpPr txBox="1">
            <a:spLocks noGrp="1"/>
          </p:cNvSpPr>
          <p:nvPr>
            <p:ph type="body" idx="1"/>
          </p:nvPr>
        </p:nvSpPr>
        <p:spPr>
          <a:xfrm>
            <a:off x="365760" y="1898025"/>
            <a:ext cx="8412479" cy="673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ctr">
              <a:buNone/>
            </a:pP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Link GitHub</a:t>
            </a:r>
          </a:p>
          <a:p>
            <a:pPr marL="165100" indent="0" algn="ctr">
              <a:buNone/>
            </a:pPr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https://github.com/yudhityaPratama/Final-Projek-KW.git</a:t>
            </a:r>
            <a:endParaRPr lang="en-GB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837060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7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</a:t>
            </a:r>
            <a:r>
              <a:rPr lang="en">
                <a:solidFill>
                  <a:schemeClr val="accent3"/>
                </a:solidFill>
              </a:rPr>
              <a:t>WORDS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358" name="Google Shape;1358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0" name="Google Shape;1360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47"/>
          <p:cNvSpPr/>
          <p:nvPr/>
        </p:nvSpPr>
        <p:spPr>
          <a:xfrm>
            <a:off x="3276800" y="3121375"/>
            <a:ext cx="523800" cy="5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7"/>
          <p:cNvSpPr/>
          <p:nvPr/>
        </p:nvSpPr>
        <p:spPr>
          <a:xfrm>
            <a:off x="4120850" y="3121375"/>
            <a:ext cx="523800" cy="5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47"/>
          <p:cNvSpPr/>
          <p:nvPr/>
        </p:nvSpPr>
        <p:spPr>
          <a:xfrm>
            <a:off x="4964900" y="3121375"/>
            <a:ext cx="523800" cy="52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8" name="Google Shape;1368;p47"/>
          <p:cNvGrpSpPr/>
          <p:nvPr/>
        </p:nvGrpSpPr>
        <p:grpSpPr>
          <a:xfrm>
            <a:off x="3407882" y="3252461"/>
            <a:ext cx="261630" cy="261630"/>
            <a:chOff x="3368074" y="3882537"/>
            <a:chExt cx="215298" cy="215298"/>
          </a:xfrm>
        </p:grpSpPr>
        <p:sp>
          <p:nvSpPr>
            <p:cNvPr id="1369" name="Google Shape;1369;p4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2" name="Google Shape;1372;p47"/>
          <p:cNvSpPr/>
          <p:nvPr/>
        </p:nvSpPr>
        <p:spPr>
          <a:xfrm>
            <a:off x="5066623" y="3252448"/>
            <a:ext cx="320355" cy="261656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3" name="Google Shape;1373;p47"/>
          <p:cNvGrpSpPr/>
          <p:nvPr/>
        </p:nvGrpSpPr>
        <p:grpSpPr>
          <a:xfrm>
            <a:off x="4236456" y="3252450"/>
            <a:ext cx="292574" cy="261652"/>
            <a:chOff x="3824739" y="3890112"/>
            <a:chExt cx="208105" cy="186110"/>
          </a:xfrm>
        </p:grpSpPr>
        <p:sp>
          <p:nvSpPr>
            <p:cNvPr id="1374" name="Google Shape;1374;p4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NAMA: Yudhitya Pratama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LULUSAN: Teknik Informatika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BACKGROUND: Fresh Graduate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PROFILE</a:t>
            </a:r>
            <a:endParaRPr dirty="0"/>
          </a:p>
        </p:txBody>
      </p:sp>
      <p:grpSp>
        <p:nvGrpSpPr>
          <p:cNvPr id="509" name="Google Shape;509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6" name="Google Shape;536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50"/>
          <p:cNvSpPr txBox="1">
            <a:spLocks noGrp="1"/>
          </p:cNvSpPr>
          <p:nvPr>
            <p:ph type="title" idx="4294967295"/>
          </p:nvPr>
        </p:nvSpPr>
        <p:spPr>
          <a:xfrm>
            <a:off x="1048350" y="728443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KOMPETENSI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50"/>
          <p:cNvSpPr txBox="1">
            <a:spLocks noGrp="1"/>
          </p:cNvSpPr>
          <p:nvPr>
            <p:ph type="body" idx="4294967295"/>
          </p:nvPr>
        </p:nvSpPr>
        <p:spPr>
          <a:xfrm>
            <a:off x="1220500" y="1299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70713D-5543-4C85-BEAE-3D07DADC9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08" y="1415850"/>
            <a:ext cx="7528069" cy="29436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77565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 algn="l">
              <a:buNone/>
            </a:pPr>
            <a:r>
              <a:rPr lang="en-GB" sz="2400" b="1" i="0" dirty="0">
                <a:solidFill>
                  <a:srgbClr val="ECECEC"/>
                </a:solidFill>
                <a:effectLst/>
                <a:latin typeface="ui-sans-serif"/>
              </a:rPr>
              <a:t>Overview - Background Problem Project</a:t>
            </a:r>
          </a:p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Penjelasan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Tantangan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18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Tujuan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proyek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mengklasifikasikan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ResNet50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dipelajari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Tugas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klasifikasi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membantu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aplikasi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analisis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citra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satelit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perencanaan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pemantauan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lingkungan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Informasi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Latar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Belakang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r>
              <a:rPr lang="en-GB" sz="2800" b="0" i="0" dirty="0">
                <a:solidFill>
                  <a:srgbClr val="ECECEC"/>
                </a:solidFill>
                <a:effectLst/>
                <a:latin typeface="ui-sans-serif"/>
              </a:rPr>
              <a:t>	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Deep learning,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khususnya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Jaringan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Saraf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Konvolusi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(CNN),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mengembangkan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secara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signifikan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bidang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klasifikasi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ResNet50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adalah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arsitektur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CNN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dipelajari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pada dataset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besar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(ImageNet),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memungkinkannya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mengenali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secara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efektif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menyesuaikan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dipelajari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kita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dapat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mengadaptasikannya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tugas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khusus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kita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membedakan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antara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  <a:endParaRPr lang="en-GB" sz="16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28850"/>
            <a:ext cx="63795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04: </a:t>
            </a:r>
            <a:r>
              <a:rPr lang="en-GB" b="1" i="1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Deep learning / Artificial Neural Network</a:t>
            </a:r>
            <a:endParaRPr lang="en-GB" b="1" i="0" dirty="0">
              <a:solidFill>
                <a:schemeClr val="bg1"/>
              </a:solidFill>
              <a:effectLst/>
              <a:latin typeface="Share Tech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618825" y="775650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Tujuan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Menyesuaikan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ResNet50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dipelajari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mengklasifikasikan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kategori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Memastikan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mencapai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mengeneralisasi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gambar-gambar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baru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Hasil yang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Diharapkan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Sebuah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dilatih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mampu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mengklasifikasikan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sebagai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tinggi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Pemahaman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tentang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kinerja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melalui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metrik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validasi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seperti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165100" indent="0" algn="l">
              <a:buNone/>
            </a:pP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5163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04: </a:t>
            </a:r>
            <a:r>
              <a:rPr lang="en-GB" b="1" i="1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Deep learning / Artificial Neural Network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898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4" y="1063525"/>
            <a:ext cx="8107425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Cara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Penyelesaian</a:t>
            </a:r>
            <a:r>
              <a:rPr lang="en-GB" sz="20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2000" b="1" i="0" dirty="0" err="1">
                <a:solidFill>
                  <a:srgbClr val="ECECEC"/>
                </a:solidFill>
                <a:effectLst/>
                <a:latin typeface="ui-sans-serif"/>
              </a:rPr>
              <a:t>Masalah</a:t>
            </a:r>
            <a:endParaRPr lang="en-GB" sz="2000" b="1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Persiapan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Data: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kategori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Pra-pemrosesan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cocok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persyaratan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input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ResNet50.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Penyiapan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Model: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Memuat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ResNet50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dipelajari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tanpa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lapisan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teratas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yaitu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lapisan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sepenuhnya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terhubung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bertanggung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jawab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atas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klasifikasi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asli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Menambahkan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lapisan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dense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baru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fungsi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aktivasi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softmax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mengklasifikasikan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gambar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dalam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dua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kategori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: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pedesaan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perkotaan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651637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04: </a:t>
            </a:r>
            <a:r>
              <a:rPr lang="en-GB" b="1" i="1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Deep learning / Artificial Neural Network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134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Membekukan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Lapisan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yang Telah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Dipelajari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Membekukan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lapisan-lapisan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ResNet50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mempertahankan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bobot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dipelajari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mencegahnya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diperbarui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selama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 Hal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ini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memungkinkan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kita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memanfaatkan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kemampuan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ekstraksi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fitur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kuat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dari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ResNet50.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Kompilasi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1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sz="16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Mengompilasi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dengan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optimizer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sesuai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(SGD),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fungsi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kerugian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(categorical cross-entropy),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metrik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(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akurasi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Melatih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model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menggunakan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dataset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pelatihan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validasi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yang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disiapkan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,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menentukan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langkah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per epoch dan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langkah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sz="1600" b="0" i="0" dirty="0" err="1">
                <a:solidFill>
                  <a:srgbClr val="ECECEC"/>
                </a:solidFill>
                <a:effectLst/>
                <a:latin typeface="ui-sans-serif"/>
              </a:rPr>
              <a:t>validasi</a:t>
            </a:r>
            <a:r>
              <a:rPr lang="en-GB" sz="16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br>
              <a:rPr lang="en-GB" sz="1600" dirty="0"/>
            </a:br>
            <a:endParaRPr lang="en-GB" sz="16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0835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03: Machine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17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GB" b="1" i="0" dirty="0" err="1">
                <a:solidFill>
                  <a:srgbClr val="ECECEC"/>
                </a:solidFill>
                <a:effectLst/>
                <a:latin typeface="ui-sans-serif"/>
              </a:rPr>
              <a:t>Evaluasi</a:t>
            </a:r>
            <a:r>
              <a:rPr lang="en-GB" b="1" i="0" dirty="0">
                <a:solidFill>
                  <a:srgbClr val="ECECEC"/>
                </a:solidFill>
                <a:effectLst/>
                <a:latin typeface="ui-sans-serif"/>
              </a:rPr>
              <a:t>:</a:t>
            </a:r>
            <a:endParaRPr lang="en-GB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Menilai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model yang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telah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dilatih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pada dataset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validasi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untuk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memastikan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bahwa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ia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berperforma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baik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pada data yang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belum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pernah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dilihat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ECECEC"/>
                </a:solidFill>
                <a:effectLst/>
                <a:latin typeface="ui-sans-serif"/>
              </a:rPr>
              <a:t>sebelumnya</a:t>
            </a: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165100" indent="0">
              <a:buNone/>
            </a:pPr>
            <a:br>
              <a:rPr lang="en-GB" sz="1600" dirty="0"/>
            </a:br>
            <a:endParaRPr lang="en-GB" sz="1600"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0835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0" dirty="0">
                <a:solidFill>
                  <a:schemeClr val="bg1"/>
                </a:solidFill>
                <a:effectLst/>
                <a:latin typeface="Share Tech" panose="020B0604020202020204" charset="0"/>
              </a:rPr>
              <a:t>Case Study 03: Machine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069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50"/>
          <p:cNvSpPr txBox="1">
            <a:spLocks noGrp="1"/>
          </p:cNvSpPr>
          <p:nvPr>
            <p:ph type="title" idx="4294967295"/>
          </p:nvPr>
        </p:nvSpPr>
        <p:spPr>
          <a:xfrm>
            <a:off x="1048349" y="140322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FLOWCHART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50"/>
          <p:cNvSpPr txBox="1">
            <a:spLocks noGrp="1"/>
          </p:cNvSpPr>
          <p:nvPr>
            <p:ph type="body" idx="4294967295"/>
          </p:nvPr>
        </p:nvSpPr>
        <p:spPr>
          <a:xfrm>
            <a:off x="1220500" y="1299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E2D12-2A17-4D27-BC19-D4C79899E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104" y="622722"/>
            <a:ext cx="1040671" cy="431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7569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888</Words>
  <Application>Microsoft Office PowerPoint</Application>
  <PresentationFormat>On-screen Show (16:9)</PresentationFormat>
  <Paragraphs>74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Share Tech</vt:lpstr>
      <vt:lpstr>Maven Pro</vt:lpstr>
      <vt:lpstr>Nunito Light</vt:lpstr>
      <vt:lpstr>Livvic Light</vt:lpstr>
      <vt:lpstr>ui-sans-serif</vt:lpstr>
      <vt:lpstr>Proxima Nova</vt:lpstr>
      <vt:lpstr>Wingdings</vt:lpstr>
      <vt:lpstr>Proxima Nova Semibold</vt:lpstr>
      <vt:lpstr>Arial</vt:lpstr>
      <vt:lpstr>Data Science Consulting by Slidesgo</vt:lpstr>
      <vt:lpstr>Slidesgo Final Pages</vt:lpstr>
      <vt:lpstr>FINAL PROJECT DATA SCIENCE</vt:lpstr>
      <vt:lpstr>PROFILE</vt:lpstr>
      <vt:lpstr>KOMPETENSI</vt:lpstr>
      <vt:lpstr>Case Study 04: Deep learning / Artificial Neural Network</vt:lpstr>
      <vt:lpstr>Case Study 04: Deep learning / Artificial Neural Network</vt:lpstr>
      <vt:lpstr>Case Study 04: Deep learning / Artificial Neural Network</vt:lpstr>
      <vt:lpstr>Case Study 03: Machine Learning</vt:lpstr>
      <vt:lpstr>Case Study 03: Machine Learning</vt:lpstr>
      <vt:lpstr>FLOWCHART</vt:lpstr>
      <vt:lpstr>Insight: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AWESOME WORDS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DATA SCIENCE</dc:title>
  <cp:lastModifiedBy>yudhitya pratama</cp:lastModifiedBy>
  <cp:revision>16</cp:revision>
  <dcterms:modified xsi:type="dcterms:W3CDTF">2024-05-27T16:23:13Z</dcterms:modified>
</cp:coreProperties>
</file>