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72" r:id="rId4"/>
  </p:sldMasterIdLst>
  <p:sldIdLst>
    <p:sldId id="256" r:id="rId5"/>
    <p:sldId id="368" r:id="rId6"/>
    <p:sldId id="369" r:id="rId7"/>
    <p:sldId id="370" r:id="rId8"/>
    <p:sldId id="371" r:id="rId9"/>
    <p:sldId id="372" r:id="rId10"/>
    <p:sldId id="352" r:id="rId11"/>
    <p:sldId id="353" r:id="rId12"/>
    <p:sldId id="373" r:id="rId13"/>
    <p:sldId id="374" r:id="rId14"/>
    <p:sldId id="376" r:id="rId15"/>
    <p:sldId id="365" r:id="rId16"/>
    <p:sldId id="363" r:id="rId17"/>
    <p:sldId id="364" r:id="rId18"/>
    <p:sldId id="367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7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570" y="1132840"/>
            <a:ext cx="10436860" cy="2387600"/>
          </a:xfrm>
        </p:spPr>
        <p:txBody>
          <a:bodyPr/>
          <a:lstStyle/>
          <a:p>
            <a:r>
              <a:rPr lang="en-US" b="1" dirty="0">
                <a:sym typeface="+mn-ea"/>
              </a:rPr>
              <a:t>Body Fat Measurement Model</a:t>
            </a:r>
            <a:endParaRPr lang="en-US" b="1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4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37"/>
    </mc:Choice>
    <mc:Fallback>
      <p:transition spd="slow" advTm="429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348" y="282633"/>
            <a:ext cx="10015451" cy="1408055"/>
          </a:xfrm>
        </p:spPr>
        <p:txBody>
          <a:bodyPr/>
          <a:lstStyle/>
          <a:p>
            <a:r>
              <a:rPr lang="en-US" altLang="zh-CN" b="1" dirty="0">
                <a:cs typeface="+mj-lt"/>
              </a:rPr>
              <a:t>R</a:t>
            </a:r>
            <a:r>
              <a:rPr lang="en-US" b="1" dirty="0">
                <a:cs typeface="+mj-lt"/>
              </a:rPr>
              <a:t>obustness and </a:t>
            </a:r>
            <a:r>
              <a:rPr lang="en-US" altLang="zh-CN" b="1" dirty="0">
                <a:cs typeface="+mj-lt"/>
              </a:rPr>
              <a:t>S</a:t>
            </a:r>
            <a:r>
              <a:rPr lang="en-US" b="1" dirty="0">
                <a:cs typeface="+mj-lt"/>
              </a:rPr>
              <a:t>ensitivity</a:t>
            </a:r>
            <a:endParaRPr lang="en-US" b="1" dirty="0">
              <a:cs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22220"/>
          <a:stretch>
            <a:fillRect/>
          </a:stretch>
        </p:blipFill>
        <p:spPr>
          <a:xfrm>
            <a:off x="926756" y="2054764"/>
            <a:ext cx="9650172" cy="8446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26756" y="1600200"/>
            <a:ext cx="10515601" cy="588914"/>
          </a:xfrm>
        </p:spPr>
        <p:txBody>
          <a:bodyPr>
            <a:normAutofit/>
          </a:bodyPr>
          <a:lstStyle/>
          <a:p>
            <a:r>
              <a:rPr lang="en-US" altLang="zh-CN" b="1" dirty="0"/>
              <a:t>Robustness</a:t>
            </a:r>
            <a:endParaRPr 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56" y="3059565"/>
            <a:ext cx="2797345" cy="588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ele attr="{5704CE14-AF6D-2061-08A2-3A74B9B7FA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757" y="4832059"/>
                <a:ext cx="10515601" cy="1527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Sensitivity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algun Gothic" panose="020B0503020000020004" pitchFamily="34" charset="-127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We 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algun Gothic" panose="020B0503020000020004" pitchFamily="34" charset="-127"/>
                    <a:cs typeface="+mn-cs"/>
                  </a:rPr>
                  <a:t>ntroduced Gaussian noise with a “2.5% “ standard error: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+mn-cs"/>
                            </a:rPr>
                            <m:t>𝑣𝑎𝑟𝑖𝑎𝑏𝑙𝑒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+mn-cs"/>
                            </a:rPr>
                            <m:t> </m:t>
                          </m:r>
                        </m:e>
                      </m:ac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~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𝑁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(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𝑣𝑎𝑟𝑖𝑎𝑏𝑙𝑒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,0.025∗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mean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+mn-cs"/>
                            </a:rPr>
                            <m:t>variable</m:t>
                          </m:r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Under this</a:t>
                </a:r>
                <a14:m>
                  <m:oMath xmlns:m="http://schemas.openxmlformats.org/officeDocument/2006/math"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+mn-cs"/>
                      </a:rPr>
                      <m:t> </m:t>
                    </m:r>
                    <m:acc>
                      <m:accPr>
                        <m:chr m:val="̃"/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  <m:t>𝑑𝑎𝑡𝑎𝑠𝑒𝑡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  <m:t> </m:t>
                        </m:r>
                      </m:e>
                    </m:acc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  <m:t>𝑟𝑚𝑠𝑒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+mn-cs"/>
                          </a:rPr>
                          <m:t> </m:t>
                        </m:r>
                      </m:e>
                    </m:acc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4.22, only less 0.3% predicted bodyfat increase.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7" y="4832059"/>
                <a:ext cx="10515601" cy="1527176"/>
              </a:xfrm>
              <a:prstGeom prst="rect">
                <a:avLst/>
              </a:prstGeom>
              <a:blipFill rotWithShape="1">
                <a:blip r:embed="rId3"/>
                <a:stretch>
                  <a:fillRect l="-1043" t="-6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56" y="3722562"/>
            <a:ext cx="7130063" cy="588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927" y="4394031"/>
            <a:ext cx="2001001" cy="282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43"/>
    </mc:Choice>
    <mc:Fallback>
      <p:transition spd="slow" advTm="615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cs typeface="+mj-lt"/>
              </a:rPr>
              <a:t>Strengths and Weaknesses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57" y="1600200"/>
            <a:ext cx="10515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Final Model</a:t>
            </a:r>
            <a:r>
              <a:rPr lang="en-US" dirty="0"/>
              <a:t>: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Body Fat ~ -41.547 - 0.124* WEIGHT(</a:t>
            </a:r>
            <a:r>
              <a:rPr lang="en-US" dirty="0" err="1"/>
              <a:t>lbs</a:t>
            </a:r>
            <a:r>
              <a:rPr lang="en-US" dirty="0"/>
              <a:t>) + 0.894*ABDOMEN(cm)</a:t>
            </a:r>
            <a:endParaRPr lang="en-US" dirty="0"/>
          </a:p>
          <a:p>
            <a:r>
              <a:rPr lang="en-US" b="1" dirty="0"/>
              <a:t>Strengths</a:t>
            </a:r>
            <a:endParaRPr lang="en-US" b="1" dirty="0"/>
          </a:p>
          <a:p>
            <a:pPr lvl="1"/>
            <a:r>
              <a:rPr lang="en-US" altLang="zh-CN" dirty="0"/>
              <a:t>A linear model with only two variables</a:t>
            </a:r>
            <a:endParaRPr lang="en-US" altLang="zh-CN" dirty="0"/>
          </a:p>
          <a:p>
            <a:pPr lvl="1"/>
            <a:r>
              <a:rPr lang="en-US" dirty="0"/>
              <a:t>Explains </a:t>
            </a:r>
            <a:r>
              <a:rPr lang="en-US" altLang="zh-CN" dirty="0"/>
              <a:t>ABDOMEN</a:t>
            </a:r>
            <a:r>
              <a:rPr lang="en-US" dirty="0"/>
              <a:t> of variation in body fat</a:t>
            </a:r>
            <a:endParaRPr lang="en-US" dirty="0"/>
          </a:p>
          <a:p>
            <a:pPr lvl="1"/>
            <a:r>
              <a:rPr lang="en-US" dirty="0"/>
              <a:t>Satisfies all the fundamental assumptions of linear regression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Weaknesses</a:t>
            </a:r>
            <a:endParaRPr lang="en-US" b="1" dirty="0"/>
          </a:p>
          <a:p>
            <a:pPr lvl="1"/>
            <a:r>
              <a:rPr lang="en-US" altLang="zh-CN" dirty="0"/>
              <a:t>Less intuitively when </a:t>
            </a:r>
            <a:r>
              <a:rPr lang="en-US" altLang="zh-CN" dirty="0" err="1"/>
              <a:t>interprete</a:t>
            </a:r>
            <a:r>
              <a:rPr lang="en-US" altLang="zh-CN" dirty="0"/>
              <a:t> the coef. of WEIGHT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35"/>
    </mc:Choice>
    <mc:Fallback>
      <p:transition spd="slow" advTm="1741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506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6490" y="2317115"/>
            <a:ext cx="443230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Correlation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Histogram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LOF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Relationship between data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KNN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Setting range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Regression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Outlier detection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398270" y="1649730"/>
            <a:ext cx="1013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</a:rPr>
              <a:t>Fight with </a:t>
            </a:r>
            <a:r>
              <a:rPr lang="en-US" altLang="zh-CN" sz="2800" b="1">
                <a:solidFill>
                  <a:srgbClr val="C00000"/>
                </a:solidFill>
              </a:rPr>
              <a:t>mess data.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67195" y="2711450"/>
            <a:ext cx="3710940" cy="3139440"/>
            <a:chOff x="10600" y="3648"/>
            <a:chExt cx="5844" cy="4944"/>
          </a:xfrm>
        </p:grpSpPr>
        <p:sp>
          <p:nvSpPr>
            <p:cNvPr id="18" name="圆角矩形 17"/>
            <p:cNvSpPr/>
            <p:nvPr/>
          </p:nvSpPr>
          <p:spPr>
            <a:xfrm>
              <a:off x="11026" y="3910"/>
              <a:ext cx="4991" cy="91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600" y="4051"/>
              <a:ext cx="584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Checked one by one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601" y="4962"/>
              <a:ext cx="5843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Is this data correct?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How it can be wrong?</a:t>
              </a:r>
              <a:endParaRPr lang="en-US" altLang="zh-CN"/>
            </a:p>
            <a:p>
              <a:pPr algn="ctr"/>
              <a:r>
                <a:rPr lang="en-US" altLang="zh-CN"/>
                <a:t>Why is value is so strange?</a:t>
              </a:r>
              <a:endParaRPr lang="en-US" altLang="zh-CN"/>
            </a:p>
            <a:p>
              <a:pPr algn="ctr"/>
              <a:r>
                <a:rPr lang="en-US" altLang="zh-CN"/>
                <a:t>Which one is wrong among these 3?</a:t>
              </a:r>
              <a:endParaRPr lang="en-US" altLang="zh-CN"/>
            </a:p>
            <a:p>
              <a:pPr algn="ctr"/>
              <a:r>
                <a:rPr lang="en-US" altLang="zh-CN"/>
                <a:t>How to impute it?</a:t>
              </a:r>
              <a:endParaRPr lang="en-US" altLang="zh-CN"/>
            </a:p>
            <a:p>
              <a:pPr algn="ctr"/>
              <a:r>
                <a:rPr lang="en-US" altLang="zh-CN"/>
                <a:t>Why can't we delete it?</a:t>
              </a:r>
              <a:endParaRPr lang="en-US" altLang="zh-CN"/>
            </a:p>
            <a:p>
              <a:pPr algn="ctr"/>
              <a:r>
                <a:rPr lang="en-US" altLang="zh-CN"/>
                <a:t>......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00" y="3648"/>
              <a:ext cx="5844" cy="494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506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8075" y="2317115"/>
            <a:ext cx="877633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Forward model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Stepwise selection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Best subset selection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LASSO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Ridge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Elastic Net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Random forest</a:t>
            </a:r>
            <a:endParaRPr lang="en-US" altLang="zh-CN" sz="240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/>
              <a:t>XGBoost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398270" y="1649730"/>
            <a:ext cx="1013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Compared RMSE in </a:t>
            </a:r>
            <a:r>
              <a:rPr lang="en-US" altLang="zh-CN" sz="2800" b="1">
                <a:solidFill>
                  <a:srgbClr val="C00000"/>
                </a:solidFill>
              </a:rPr>
              <a:t>8 different models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95190" y="3840480"/>
            <a:ext cx="1783715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77340" y="3840480"/>
            <a:ext cx="27285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49135" y="4155440"/>
            <a:ext cx="2018665" cy="10255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Knee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05655" y="355092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13 models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605655" y="428371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Leave one out</a:t>
            </a:r>
            <a:endParaRPr lang="en-US" altLang="zh-CN" b="1"/>
          </a:p>
        </p:txBody>
      </p:sp>
      <p:sp>
        <p:nvSpPr>
          <p:cNvPr id="15" name="矩形 14"/>
          <p:cNvSpPr/>
          <p:nvPr/>
        </p:nvSpPr>
        <p:spPr>
          <a:xfrm>
            <a:off x="7049135" y="2736215"/>
            <a:ext cx="2018665" cy="10255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Abdomen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18015" y="4155440"/>
            <a:ext cx="2018665" cy="10255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b="1">
                <a:solidFill>
                  <a:schemeClr val="tx1"/>
                </a:solidFill>
              </a:rPr>
              <a:t>Forearm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18015" y="2736215"/>
            <a:ext cx="2018665" cy="102552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b="1">
                <a:solidFill>
                  <a:schemeClr val="tx1"/>
                </a:solidFill>
              </a:rPr>
              <a:t>Weight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457200" y="3809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endParaRPr 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26580" y="2218055"/>
            <a:ext cx="4135755" cy="4135755"/>
            <a:chOff x="10217" y="2250"/>
            <a:chExt cx="7874" cy="78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17" y="2250"/>
              <a:ext cx="7874" cy="787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rcRect b="2539"/>
            <a:stretch>
              <a:fillRect/>
            </a:stretch>
          </p:blipFill>
          <p:spPr>
            <a:xfrm>
              <a:off x="13586" y="2400"/>
              <a:ext cx="3560" cy="75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0" h="7523">
                  <a:moveTo>
                    <a:pt x="593" y="0"/>
                  </a:moveTo>
                  <a:lnTo>
                    <a:pt x="2966" y="0"/>
                  </a:lnTo>
                  <a:cubicBezTo>
                    <a:pt x="3294" y="0"/>
                    <a:pt x="3560" y="266"/>
                    <a:pt x="3560" y="594"/>
                  </a:cubicBezTo>
                  <a:lnTo>
                    <a:pt x="3560" y="6929"/>
                  </a:lnTo>
                  <a:cubicBezTo>
                    <a:pt x="3560" y="7257"/>
                    <a:pt x="3294" y="7523"/>
                    <a:pt x="2966" y="7523"/>
                  </a:cubicBezTo>
                  <a:lnTo>
                    <a:pt x="593" y="7523"/>
                  </a:lnTo>
                  <a:cubicBezTo>
                    <a:pt x="280" y="7523"/>
                    <a:pt x="24" y="7282"/>
                    <a:pt x="1" y="6975"/>
                  </a:cubicBezTo>
                  <a:lnTo>
                    <a:pt x="0" y="6964"/>
                  </a:lnTo>
                  <a:lnTo>
                    <a:pt x="0" y="559"/>
                  </a:lnTo>
                  <a:lnTo>
                    <a:pt x="1" y="548"/>
                  </a:lnTo>
                  <a:cubicBezTo>
                    <a:pt x="24" y="241"/>
                    <a:pt x="280" y="0"/>
                    <a:pt x="593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/>
          <p:nvPr/>
        </p:nvGrpSpPr>
        <p:grpSpPr>
          <a:xfrm>
            <a:off x="892810" y="2296795"/>
            <a:ext cx="5603875" cy="3859530"/>
            <a:chOff x="1062" y="3714"/>
            <a:chExt cx="8825" cy="607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2" y="3714"/>
              <a:ext cx="8825" cy="607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9" y="3873"/>
              <a:ext cx="7126" cy="4084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1235710" y="1609725"/>
            <a:ext cx="1013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</a:rPr>
              <a:t>Measure your body fat at any time (</a:t>
            </a:r>
            <a:r>
              <a:rPr lang="en-US" altLang="zh-CN" sz="2800" b="1">
                <a:solidFill>
                  <a:srgbClr val="C00000"/>
                </a:solidFill>
              </a:rPr>
              <a:t>with our model</a:t>
            </a:r>
            <a:r>
              <a:rPr lang="en-US" altLang="zh-CN" sz="2800" b="1">
                <a:solidFill>
                  <a:schemeClr val="tx1"/>
                </a:solidFill>
              </a:rPr>
              <a:t>) !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570" y="1122680"/>
            <a:ext cx="10436860" cy="2387600"/>
          </a:xfrm>
        </p:spPr>
        <p:txBody>
          <a:bodyPr/>
          <a:lstStyle/>
          <a:p>
            <a:r>
              <a:rPr lang="en-US" b="1" dirty="0">
                <a:sym typeface="+mn-ea"/>
              </a:rPr>
              <a:t>Body Fat Measurement Model</a:t>
            </a:r>
            <a:endParaRPr lang="en-US" b="1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4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37"/>
    </mc:Choice>
    <mc:Fallback>
      <p:transition spd="slow" advTm="429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244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Data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5322"/>
            <a:ext cx="10992678" cy="5626426"/>
          </a:xfrm>
        </p:spPr>
        <p:txBody>
          <a:bodyPr>
            <a:normAutofit/>
          </a:bodyPr>
          <a:lstStyle/>
          <a:p>
            <a:r>
              <a:rPr lang="en-US" dirty="0"/>
              <a:t>First, We check the corr. and lof scores.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7713672" y="2178172"/>
          <a:ext cx="107930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/>
                <a:gridCol w="1162685"/>
              </a:tblGrid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LOF Scores(&gt;2)</a:t>
                      </a:r>
                      <a:endParaRPr lang="en-US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/>
                        <a:t>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5.616425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3.042846</a:t>
                      </a:r>
                      <a:endParaRPr lang="en-US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1673225"/>
            <a:ext cx="5659755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54"/>
    </mc:Choice>
    <mc:Fallback>
      <p:transition spd="slow" advTm="1773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18922"/>
            <a:ext cx="10992678" cy="5626426"/>
          </a:xfrm>
        </p:spPr>
        <p:txBody>
          <a:bodyPr>
            <a:normAutofit/>
          </a:bodyPr>
          <a:lstStyle/>
          <a:p>
            <a:r>
              <a:rPr lang="en-US" dirty="0"/>
              <a:t>We impute some individuals.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713432" y="1588892"/>
          <a:ext cx="107930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/>
                <a:gridCol w="1162685"/>
                <a:gridCol w="1704340"/>
                <a:gridCol w="1607185"/>
                <a:gridCol w="3027680"/>
                <a:gridCol w="2070735"/>
              </a:tblGrid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Abnormal column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Original Obs.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Imputed Obs.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Reasons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Method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ANKLE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33.9(cm)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23.8(cm)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ANKLE‘s histogram distribution anomaly, </a:t>
                      </a:r>
                      <a:r>
                        <a:rPr lang="en-US" sz="1800" dirty="0">
                          <a:sym typeface="+mn-ea"/>
                        </a:rPr>
                        <a:t>Leverage and Cook’s distance check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US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ANKLE</a:t>
                      </a:r>
                      <a:endParaRPr lang="en-US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33.7(cm)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22.5(cm)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ANKLE</a:t>
                      </a:r>
                      <a:r>
                        <a:rPr lang="zh-CN" altLang="en-US"/>
                        <a:t>‘s histogram distribution anomaly</a:t>
                      </a:r>
                      <a:r>
                        <a:rPr lang="en-US" altLang="zh-CN"/>
                        <a:t>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Leverage and Cook’s distance check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KNN</a:t>
                      </a:r>
                      <a:endParaRPr lang="zh-CN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153.25(lbs)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rgbClr val="00B050"/>
                          </a:solidFill>
                        </a:rPr>
                        <a:t>173.20(inches)</a:t>
                      </a:r>
                      <a:endParaRPr lang="en-US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Mismatch between BMI, </a:t>
                      </a:r>
                      <a:r>
                        <a:rPr lang="en-US" altLang="zh-CN"/>
                        <a:t>HEIGHT</a:t>
                      </a:r>
                      <a:r>
                        <a:rPr lang="zh-CN" altLang="en-US"/>
                        <a:t>, and </a:t>
                      </a: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BMI and HEIGHT calculate</a:t>
                      </a:r>
                      <a:endParaRPr lang="zh-CN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29.5(inches)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rgbClr val="00B050"/>
                          </a:solidFill>
                        </a:rPr>
                        <a:t>69.43(inches)</a:t>
                      </a:r>
                      <a:endParaRPr lang="en-US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Mismatch between BMI, </a:t>
                      </a:r>
                      <a:r>
                        <a:rPr lang="en-US" altLang="zh-CN"/>
                        <a:t>HEIGHT</a:t>
                      </a:r>
                      <a:r>
                        <a:rPr lang="zh-CN" altLang="en-US"/>
                        <a:t>, and </a:t>
                      </a: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BMI and WEIGHT calculate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54"/>
    </mc:Choice>
    <mc:Fallback>
      <p:transition spd="slow" advTm="1773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5322"/>
            <a:ext cx="10992678" cy="5626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/>
          <p:nvPr>
            <p:custDataLst>
              <p:tags r:id="rId1"/>
            </p:custDataLst>
          </p:nvPr>
        </p:nvGraphicFramePr>
        <p:xfrm>
          <a:off x="601672" y="522092"/>
          <a:ext cx="1105598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/>
                <a:gridCol w="1162685"/>
                <a:gridCol w="1704340"/>
                <a:gridCol w="1607185"/>
                <a:gridCol w="3027680"/>
                <a:gridCol w="2333625"/>
              </a:tblGrid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Abnormal column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Original Obs.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Imputed Obs.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Reasons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Method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BODYFAT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DENSITY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1.9(%)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1.0983(gm/cm3)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6.99(%)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1.083(gm/cm3)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BODYFAT and DENSITY calculated using ‘Siri’s equation’ mismatch, Abnormal BODYFAT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by other columns</a:t>
                      </a:r>
                      <a:endParaRPr lang="en-US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BODYFAT</a:t>
                      </a:r>
                      <a:endParaRPr lang="en-US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DENSITY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0(%)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1.1089(gm/cm3)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4.53(%)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1.089(gm/cm3)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and DENSITY calculated using ‘Siri’s equation’ mismatch</a:t>
                      </a:r>
                      <a:r>
                        <a:rPr lang="en-US" altLang="zh-CN"/>
                        <a:t>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Abnormal BODYFAT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Regression by other columns</a:t>
                      </a:r>
                      <a:endParaRPr lang="zh-CN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BODYFAT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6.4(%)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rgbClr val="00B050"/>
                          </a:solidFill>
                        </a:rPr>
                        <a:t>14.14(%)</a:t>
                      </a:r>
                      <a:endParaRPr lang="en-US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BODYFAT and DENSITY calculated using ‘Siri’s equation’ mismatch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DENSITY calculate</a:t>
                      </a:r>
                      <a:endParaRPr lang="zh-CN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BODYFAT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18.3(%)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rgbClr val="00B050"/>
                          </a:solidFill>
                        </a:rPr>
                        <a:t>14.09(%)</a:t>
                      </a:r>
                      <a:endParaRPr lang="en-US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ym typeface="+mn-ea"/>
                        </a:rPr>
                        <a:t>BODYFAT and DENSITY calculated using ‘Siri’s equation’ mismatch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DENSITY calculate</a:t>
                      </a:r>
                      <a:endParaRPr lang="zh-CN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</a:rPr>
                        <a:t>DENSITY</a:t>
                      </a:r>
                      <a:endParaRPr lang="en-US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1.0991(gm/cm3)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rgbClr val="00B050"/>
                          </a:solidFill>
                        </a:rPr>
                        <a:t>1.059(gm/cm3)</a:t>
                      </a:r>
                      <a:endParaRPr lang="en-US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ym typeface="+mn-ea"/>
                        </a:rPr>
                        <a:t>BODYFAT and DENSITY calculated using ‘Siri’s equation’ mismatch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calculate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54"/>
    </mc:Choice>
    <mc:Fallback>
      <p:transition spd="slow" advTm="1773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5322"/>
            <a:ext cx="10992678" cy="5626426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ym typeface="+mn-ea"/>
              </a:rPr>
              <a:t>We deleted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five</a:t>
            </a:r>
            <a:r>
              <a:rPr lang="en-US" sz="2800" b="1" dirty="0">
                <a:sym typeface="+mn-ea"/>
              </a:rPr>
              <a:t> individuals</a:t>
            </a:r>
            <a:r>
              <a:rPr lang="en-US" sz="2800" dirty="0">
                <a:sym typeface="+mn-ea"/>
              </a:rPr>
              <a:t> (39,54,163,175,216.) due to Leverage and Cook’s distance check.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1096337" y="2399221"/>
          <a:ext cx="6606862" cy="285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85"/>
                <a:gridCol w="2435289"/>
                <a:gridCol w="2435288"/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en-US" dirty="0"/>
                        <a:t>Individual </a:t>
                      </a:r>
                      <a:r>
                        <a:rPr lang="en-US" dirty="0"/>
                        <a:t>(IDNO)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Cook’s distance</a:t>
                      </a:r>
                      <a:endParaRPr lang="en-US" altLang="en-US" dirty="0"/>
                    </a:p>
                  </a:txBody>
                  <a:tcPr/>
                </a:tc>
              </a:tr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0.409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739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+mn-ea"/>
                        </a:rPr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163</a:t>
                      </a:r>
                      <a:endParaRPr lang="en-US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0.167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0.018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175</a:t>
                      </a:r>
                      <a:endParaRPr lang="en-US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0.273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0.025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b="0" dirty="0"/>
                        <a:t>216</a:t>
                      </a:r>
                      <a:endParaRPr lang="en-US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0.134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0.030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54"/>
    </mc:Choice>
    <mc:Fallback>
      <p:transition spd="slow" advTm="1773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95"/>
            <a:ext cx="10515600" cy="4474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dirty="0">
                <a:sym typeface="+mn-ea"/>
              </a:rPr>
              <a:t>Final Cleaned Data</a:t>
            </a:r>
            <a:r>
              <a:rPr lang="en-US" sz="2800" dirty="0">
                <a:sym typeface="+mn-ea"/>
              </a:rPr>
              <a:t>: </a:t>
            </a:r>
            <a:r>
              <a:rPr lang="en-US" sz="2800" b="1" dirty="0">
                <a:sym typeface="+mn-ea"/>
              </a:rPr>
              <a:t>n=247 </a:t>
            </a:r>
            <a:r>
              <a:rPr lang="en-US" sz="2800" dirty="0">
                <a:sym typeface="+mn-ea"/>
              </a:rPr>
              <a:t>(from n=252) with p = 13 predictors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800" dirty="0">
                <a:sym typeface="+mn-ea"/>
              </a:rPr>
              <a:t>Remove IDNO</a:t>
            </a:r>
            <a:endParaRPr lang="en-US" sz="2800" dirty="0">
              <a:sym typeface="+mn-ea"/>
            </a:endParaRPr>
          </a:p>
          <a:p>
            <a:pPr lvl="1"/>
            <a:r>
              <a:rPr lang="en-US" sz="2800" dirty="0">
                <a:sym typeface="+mn-ea"/>
              </a:rPr>
              <a:t>Remove DENSITY</a:t>
            </a:r>
            <a:endParaRPr lang="en-US" sz="2800" dirty="0">
              <a:sym typeface="+mn-ea"/>
            </a:endParaRPr>
          </a:p>
          <a:p>
            <a:pPr lvl="1"/>
            <a:r>
              <a:rPr lang="en-US" sz="2800" dirty="0">
                <a:sym typeface="+mn-ea"/>
              </a:rPr>
              <a:t>Remove BMI – highly collinear </a:t>
            </a:r>
            <a:endParaRPr lang="en-US" sz="2800" dirty="0">
              <a:sym typeface="+mn-ea"/>
            </a:endParaRPr>
          </a:p>
          <a:p>
            <a:pPr lvl="1"/>
            <a:r>
              <a:rPr lang="en-US" sz="2800" dirty="0">
                <a:sym typeface="+mn-ea"/>
              </a:rPr>
              <a:t>Predictors: Age (years),Weight (lbs),Height (inches), Adioposity (bmi), Neck circumference (cm), Chest circumference (cm), Abdomen 2 circumference (cm), Hip circumference (cm), Thigh circumference (cm), Knee circumference (cm), Ankle circumference (cm), Biceps (extended) circumference (cm), Forearm circumference (cm), Wrist circumference (cm)  </a:t>
            </a:r>
            <a:endParaRPr lang="en-US" sz="2800" dirty="0">
              <a:sym typeface="+mn-ea"/>
            </a:endParaRPr>
          </a:p>
          <a:p>
            <a:pPr lvl="1"/>
            <a:endParaRPr lang="en-US" sz="2800" dirty="0">
              <a:sym typeface="+mn-ea"/>
            </a:endParaRPr>
          </a:p>
          <a:p>
            <a:pPr lvl="1"/>
            <a:endParaRPr lang="en-US" sz="2800" dirty="0">
              <a:sym typeface="+mn-ea"/>
            </a:endParaRPr>
          </a:p>
          <a:p>
            <a:pPr lvl="1"/>
            <a:endParaRPr lang="en-US" sz="2800" dirty="0">
              <a:sym typeface="+mn-ea"/>
            </a:endParaRPr>
          </a:p>
          <a:p>
            <a:pPr lvl="1"/>
            <a:endParaRPr lang="en-US" sz="2800" dirty="0">
              <a:sym typeface="+mn-ea"/>
            </a:endParaRPr>
          </a:p>
          <a:p>
            <a:pPr marL="457200" lvl="1" indent="0">
              <a:buNone/>
            </a:pPr>
            <a:endParaRPr lang="en-US" sz="2800" dirty="0">
              <a:sym typeface="+mn-ea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90" y="1601470"/>
            <a:ext cx="10040620" cy="476250"/>
          </a:xfrm>
          <a:solidFill>
            <a:srgbClr val="CFD5EA"/>
          </a:solidFill>
        </p:spPr>
        <p:txBody>
          <a:bodyPr>
            <a:normAutofit fontScale="97500"/>
          </a:bodyPr>
          <a:lstStyle/>
          <a:p>
            <a:pPr marL="0" indent="0" algn="dist">
              <a:buNone/>
            </a:pPr>
            <a:r>
              <a:rPr lang="en-US" dirty="0"/>
              <a:t>BODYFAT = - 41.547 - 0.124*WEIGHT (lbs) + 0.894*ABDOMEN (cm)</a:t>
            </a:r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008186" y="2462596"/>
            <a:ext cx="4108732" cy="3960000"/>
            <a:chOff x="6008186" y="2462596"/>
            <a:chExt cx="4108732" cy="396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08186" y="2462596"/>
              <a:ext cx="4108732" cy="396000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6799810" y="4515394"/>
              <a:ext cx="370115" cy="36140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0" name="直接箭头连接符 9"/>
            <p:cNvCxnSpPr>
              <a:stCxn id="8" idx="7"/>
            </p:cNvCxnSpPr>
            <p:nvPr/>
          </p:nvCxnSpPr>
          <p:spPr>
            <a:xfrm flipV="1">
              <a:off x="7115723" y="4045131"/>
              <a:ext cx="713283" cy="5231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829006" y="3860465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3.96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89216" y="2426400"/>
            <a:ext cx="4123245" cy="3960000"/>
            <a:chOff x="1589216" y="2426400"/>
            <a:chExt cx="4123245" cy="396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1589216" y="2426400"/>
              <a:ext cx="4123245" cy="3960000"/>
              <a:chOff x="1589216" y="2426400"/>
              <a:chExt cx="4123245" cy="396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216" y="2426400"/>
                <a:ext cx="4123245" cy="3960000"/>
              </a:xfrm>
              <a:prstGeom prst="rect">
                <a:avLst/>
              </a:prstGeom>
            </p:spPr>
          </p:pic>
          <p:cxnSp>
            <p:nvCxnSpPr>
              <p:cNvPr id="16" name="直接箭头连接符 15"/>
              <p:cNvCxnSpPr>
                <a:stCxn id="14" idx="5"/>
              </p:cNvCxnSpPr>
              <p:nvPr/>
            </p:nvCxnSpPr>
            <p:spPr>
              <a:xfrm>
                <a:off x="2638523" y="4054673"/>
                <a:ext cx="666277" cy="2520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3270274" y="4126597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0.71</a:t>
                </a:r>
                <a:endParaRPr lang="zh-CN" altLang="en-US" dirty="0"/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322610" y="3746194"/>
              <a:ext cx="370115" cy="36140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680"/>
    </mc:Choice>
    <mc:Fallback>
      <p:transition spd="slow" advTm="976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Diagnostics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90" y="1601470"/>
            <a:ext cx="10040620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FD5EA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cs typeface="+mn-lt"/>
              </a:rPr>
              <a:t>Consider the assumptions of linear regression:</a:t>
            </a:r>
            <a:endParaRPr lang="en-US" dirty="0">
              <a:cs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66400" y="2324100"/>
          <a:ext cx="1061040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400"/>
                <a:gridCol w="4032000"/>
                <a:gridCol w="3168000"/>
              </a:tblGrid>
              <a:tr h="5848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cs typeface="+mn-lt"/>
                        </a:rPr>
                        <a:t>Assumption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cs typeface="+mn-lt"/>
                        </a:rPr>
                        <a:t>Test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cs typeface="+mn-lt"/>
                        </a:rPr>
                        <a:t>criteria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</a:tr>
              <a:tr h="475615"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  <a:sym typeface="+mn-ea"/>
                        </a:rPr>
                        <a:t>Normality of residuals</a:t>
                      </a:r>
                      <a:endParaRPr lang="en-US" sz="2400" dirty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Shapiro-Wilk test / Q-Q plot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p-value = 0.2</a:t>
                      </a:r>
                      <a:r>
                        <a:rPr lang="en-US" altLang="zh-CN" sz="2400" dirty="0">
                          <a:cs typeface="+mn-lt"/>
                        </a:rPr>
                        <a:t>40 &gt; 0.05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cs typeface="+mn-lt"/>
                          <a:sym typeface="+mn-ea"/>
                        </a:rPr>
                        <a:t>Independence of residuals</a:t>
                      </a:r>
                      <a:endParaRPr lang="en-US" sz="2400" dirty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Durbin-Watson test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cs typeface="+mn-lt"/>
                        </a:rPr>
                        <a:t>p-value = </a:t>
                      </a:r>
                      <a:r>
                        <a:rPr lang="en-US" sz="2400" dirty="0">
                          <a:cs typeface="+mn-lt"/>
                        </a:rPr>
                        <a:t>0.134 &gt;</a:t>
                      </a:r>
                      <a:r>
                        <a:rPr lang="en-US" altLang="zh-CN" sz="2400" dirty="0">
                          <a:cs typeface="+mn-lt"/>
                        </a:rPr>
                        <a:t> 0.05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cs typeface="+mn-lt"/>
                          <a:sym typeface="+mn-ea"/>
                        </a:rPr>
                        <a:t>Homoscedasticity</a:t>
                      </a:r>
                      <a:endParaRPr lang="en-US" sz="2400" dirty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Breusch-Pagan test / </a:t>
                      </a:r>
                      <a:endParaRPr lang="en-US" sz="2400" dirty="0">
                        <a:cs typeface="+mn-lt"/>
                      </a:endParaRPr>
                    </a:p>
                    <a:p>
                      <a:r>
                        <a:rPr lang="en-US" sz="2400" dirty="0">
                          <a:cs typeface="+mn-lt"/>
                        </a:rPr>
                        <a:t>residual plot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cs typeface="+mn-lt"/>
                        </a:rPr>
                        <a:t>p-value = </a:t>
                      </a:r>
                      <a:r>
                        <a:rPr lang="en-US" sz="2400" dirty="0">
                          <a:cs typeface="+mn-lt"/>
                        </a:rPr>
                        <a:t>0.49</a:t>
                      </a:r>
                      <a:r>
                        <a:rPr lang="en-US" altLang="zh-CN" sz="2400" dirty="0">
                          <a:cs typeface="+mn-lt"/>
                        </a:rPr>
                        <a:t>6 &gt; 0.05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cs typeface="+mn-lt"/>
                          <a:sym typeface="+mn-ea"/>
                        </a:rPr>
                        <a:t>Multicollinearity</a:t>
                      </a:r>
                      <a:endParaRPr lang="en-US" sz="2400" dirty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Variance Inflation Factor (VIF)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cs typeface="+mn-lt"/>
                        </a:rPr>
                        <a:t>VIF = 4.27 &lt; 10</a:t>
                      </a:r>
                      <a:endParaRPr lang="en-US" sz="2400" dirty="0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680"/>
    </mc:Choice>
    <mc:Fallback>
      <p:transition spd="slow" advTm="976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348" y="282633"/>
            <a:ext cx="10015451" cy="14080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b="1" dirty="0">
                <a:cs typeface="+mj-lt"/>
              </a:rPr>
              <a:t>Statistical Analysis</a:t>
            </a:r>
            <a:endParaRPr lang="en-US" altLang="zh-CN" b="1" dirty="0">
              <a:cs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6713" y="1241483"/>
            <a:ext cx="5745039" cy="325027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477" y="1690688"/>
          <a:ext cx="60801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7"/>
                <a:gridCol w="3040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ym typeface="+mn-ea"/>
                        </a:rPr>
                        <a:t>Predictors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1.27e-09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ABDOMEN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&lt;2e-16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Overall Model(under F-test)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&lt;2.2e-16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477" y="3848760"/>
          <a:ext cx="60801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7"/>
                <a:gridCol w="3040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Residual Standard Error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3.987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4477" y="4981053"/>
          <a:ext cx="60801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7"/>
                <a:gridCol w="3040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R^2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43"/>
    </mc:Choice>
    <mc:Fallback>
      <p:transition spd="slow" advTm="61543"/>
    </mc:Fallback>
  </mc:AlternateContent>
</p:sld>
</file>

<file path=ppt/tags/tag1.xml><?xml version="1.0" encoding="utf-8"?>
<p:tagLst xmlns:p="http://schemas.openxmlformats.org/presentationml/2006/main">
  <p:tag name="KSO_WM_UNIT_TABLE_BEAUTIFY" val="smartTable{19b0d13b-7439-4d8c-a5b0-a40291da55ed}"/>
</p:tagLst>
</file>

<file path=ppt/tags/tag2.xml><?xml version="1.0" encoding="utf-8"?>
<p:tagLst xmlns:p="http://schemas.openxmlformats.org/presentationml/2006/main">
  <p:tag name="KSO_WM_UNIT_TABLE_BEAUTIFY" val="smartTable{ffb02d75-8783-4fa1-8f0d-cfb714dd6587}"/>
</p:tagLst>
</file>

<file path=ppt/tags/tag3.xml><?xml version="1.0" encoding="utf-8"?>
<p:tagLst xmlns:p="http://schemas.openxmlformats.org/presentationml/2006/main">
  <p:tag name="COMMONDATA" val="eyJoZGlkIjoiZTYwMjhiYWE5ZGUyYTg1NTQzMzE0YzZiYTNlOWJiN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演示</Application>
  <PresentationFormat>宽屏</PresentationFormat>
  <Paragraphs>375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Calibri Light</vt:lpstr>
      <vt:lpstr>Calibri</vt:lpstr>
      <vt:lpstr>微软雅黑</vt:lpstr>
      <vt:lpstr>Arial Unicode MS</vt:lpstr>
      <vt:lpstr>等线</vt:lpstr>
      <vt:lpstr>等线 Light</vt:lpstr>
      <vt:lpstr>Office Theme</vt:lpstr>
      <vt:lpstr>1_Office Theme</vt:lpstr>
      <vt:lpstr>2_Office Theme</vt:lpstr>
      <vt:lpstr>Body Fat Measurement Model</vt:lpstr>
      <vt:lpstr>Data Cleaning</vt:lpstr>
      <vt:lpstr>PowerPoint 演示文稿</vt:lpstr>
      <vt:lpstr>PowerPoint 演示文稿</vt:lpstr>
      <vt:lpstr>PowerPoint 演示文稿</vt:lpstr>
      <vt:lpstr>PowerPoint 演示文稿</vt:lpstr>
      <vt:lpstr>Final Model</vt:lpstr>
      <vt:lpstr>Model Diagnostics</vt:lpstr>
      <vt:lpstr>Statistical Analysis</vt:lpstr>
      <vt:lpstr>Robustness and Sensitivity</vt:lpstr>
      <vt:lpstr>Strengths and Weaknesses </vt:lpstr>
      <vt:lpstr>PowerPoint 演示文稿</vt:lpstr>
      <vt:lpstr>PowerPoint 演示文稿</vt:lpstr>
      <vt:lpstr>PowerPoint 演示文稿</vt:lpstr>
      <vt:lpstr>Body Fat Measurement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lastModifiedBy>第八个半径</cp:lastModifiedBy>
  <cp:revision>48</cp:revision>
  <cp:lastPrinted>2020-10-12T02:31:00Z</cp:lastPrinted>
  <dcterms:created xsi:type="dcterms:W3CDTF">2020-10-11T23:42:00Z</dcterms:created>
  <dcterms:modified xsi:type="dcterms:W3CDTF">2024-10-15T03:04:53Z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8E80C2DA7FCC4B9FBF19E69A92F24FAA_12</vt:lpwstr>
  </property>
  <property fmtid="{D5CDD505-2E9C-101B-9397-08002B2CF9AE}" pid="3" name="KSOProductBuildVer">
    <vt:lpwstr>2052-11.1.0.9995</vt:lpwstr>
  </property>
</Properties>
</file>