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6"/>
  </p:notesMasterIdLst>
  <p:sldIdLst>
    <p:sldId id="258" r:id="rId2"/>
    <p:sldId id="308" r:id="rId3"/>
    <p:sldId id="309" r:id="rId4"/>
    <p:sldId id="310" r:id="rId5"/>
    <p:sldId id="311" r:id="rId6"/>
    <p:sldId id="313" r:id="rId7"/>
    <p:sldId id="314" r:id="rId8"/>
    <p:sldId id="316" r:id="rId9"/>
    <p:sldId id="315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30" r:id="rId21"/>
    <p:sldId id="331" r:id="rId22"/>
    <p:sldId id="332" r:id="rId23"/>
    <p:sldId id="327" r:id="rId24"/>
    <p:sldId id="33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C62EF-167B-456F-B8DF-53A2CD206EC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910E1-74C2-4B94-BB8A-AA26CE27A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4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C5AE9-083E-4231-9F56-306A59742116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193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C5AE9-083E-4231-9F56-306A59742116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996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C5AE9-083E-4231-9F56-306A59742116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478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C5AE9-083E-4231-9F56-306A59742116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3378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C5AE9-083E-4231-9F56-306A59742116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519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C0B2-F3FC-46F1-9A3C-F9CFA84832B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AFDA750-FA41-40B0-A83A-F1D081E3B1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45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C0B2-F3FC-46F1-9A3C-F9CFA84832B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A750-FA41-40B0-A83A-F1D081E3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3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C0B2-F3FC-46F1-9A3C-F9CFA84832B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A750-FA41-40B0-A83A-F1D081E3B1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2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C0B2-F3FC-46F1-9A3C-F9CFA84832B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A750-FA41-40B0-A83A-F1D081E3B1F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5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C0B2-F3FC-46F1-9A3C-F9CFA84832B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A750-FA41-40B0-A83A-F1D081E3B1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C0B2-F3FC-46F1-9A3C-F9CFA84832B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A750-FA41-40B0-A83A-F1D081E3B1F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2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C0B2-F3FC-46F1-9A3C-F9CFA84832B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A750-FA41-40B0-A83A-F1D081E3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7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C0B2-F3FC-46F1-9A3C-F9CFA84832B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A750-FA41-40B0-A83A-F1D081E3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C0B2-F3FC-46F1-9A3C-F9CFA84832B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A750-FA41-40B0-A83A-F1D081E3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8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C0B2-F3FC-46F1-9A3C-F9CFA84832B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A750-FA41-40B0-A83A-F1D081E3B1F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90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4E4C0B2-F3FC-46F1-9A3C-F9CFA84832B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A750-FA41-40B0-A83A-F1D081E3B1F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4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4C0B2-F3FC-46F1-9A3C-F9CFA84832B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AFDA750-FA41-40B0-A83A-F1D081E3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0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ognitiveclass.ai/asset-v1:CognitiveClass+ML0101ENv3+2018+type@asset+block/ML0101EN-Reg-Simple-Linear-Regression-Co2-py-v1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8627" y="1596887"/>
            <a:ext cx="7593495" cy="875719"/>
          </a:xfrm>
        </p:spPr>
        <p:txBody>
          <a:bodyPr>
            <a:normAutofit/>
          </a:bodyPr>
          <a:lstStyle/>
          <a:p>
            <a:r>
              <a:rPr lang="en-US" dirty="0"/>
              <a:t>Model </a:t>
            </a:r>
            <a:r>
              <a:rPr lang="en-US" dirty="0" err="1"/>
              <a:t>Regresi</a:t>
            </a:r>
            <a:r>
              <a:rPr lang="en-US" dirty="0"/>
              <a:t> Linier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8627" y="4385394"/>
            <a:ext cx="8176590" cy="875719"/>
          </a:xfrm>
        </p:spPr>
        <p:txBody>
          <a:bodyPr>
            <a:noAutofit/>
          </a:bodyPr>
          <a:lstStyle/>
          <a:p>
            <a:r>
              <a:rPr lang="en-US" sz="4000" dirty="0"/>
              <a:t>YUDI EKO WINDARTO, S.T., M. KOM.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258924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9102-2D17-44C3-8361-C870FE9F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linier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DA911B77-DD80-4815-9472-2293C6B41D41}"/>
              </a:ext>
            </a:extLst>
          </p:cNvPr>
          <p:cNvGraphicFramePr>
            <a:graphicFrameLocks/>
          </p:cNvGraphicFramePr>
          <p:nvPr/>
        </p:nvGraphicFramePr>
        <p:xfrm>
          <a:off x="1304995" y="2449884"/>
          <a:ext cx="3047861" cy="26064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8653">
                  <a:extLst>
                    <a:ext uri="{9D8B030D-6E8A-4147-A177-3AD203B41FA5}">
                      <a16:colId xmlns:a16="http://schemas.microsoft.com/office/drawing/2014/main" val="3294037123"/>
                    </a:ext>
                  </a:extLst>
                </a:gridCol>
                <a:gridCol w="692524">
                  <a:extLst>
                    <a:ext uri="{9D8B030D-6E8A-4147-A177-3AD203B41FA5}">
                      <a16:colId xmlns:a16="http://schemas.microsoft.com/office/drawing/2014/main" val="656442733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val="3674135898"/>
                    </a:ext>
                  </a:extLst>
                </a:gridCol>
                <a:gridCol w="724418">
                  <a:extLst>
                    <a:ext uri="{9D8B030D-6E8A-4147-A177-3AD203B41FA5}">
                      <a16:colId xmlns:a16="http://schemas.microsoft.com/office/drawing/2014/main" val="3574616636"/>
                    </a:ext>
                  </a:extLst>
                </a:gridCol>
                <a:gridCol w="609572">
                  <a:extLst>
                    <a:ext uri="{9D8B030D-6E8A-4147-A177-3AD203B41FA5}">
                      <a16:colId xmlns:a16="http://schemas.microsoft.com/office/drawing/2014/main" val="1716309829"/>
                    </a:ext>
                  </a:extLst>
                </a:gridCol>
              </a:tblGrid>
              <a:tr h="37341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Ukuran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Mesin</a:t>
                      </a:r>
                      <a:endParaRPr lang="en-US" sz="1100" dirty="0"/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Silinder</a:t>
                      </a:r>
                      <a:endParaRPr lang="en-US" sz="1100" dirty="0"/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Konsumsi</a:t>
                      </a:r>
                      <a:r>
                        <a:rPr lang="en-US" sz="1100" dirty="0"/>
                        <a:t> BBM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Emisi</a:t>
                      </a:r>
                      <a:r>
                        <a:rPr lang="en-US" sz="1100" dirty="0"/>
                        <a:t> CO2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021769443"/>
                  </a:ext>
                </a:extLst>
              </a:tr>
              <a:tr h="22865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2.0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196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118724466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221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273498667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5.9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136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312054320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11.1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255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2341828250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244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500540636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10.0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230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1434623711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232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2006517120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3.7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11.1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255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022039315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3.7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11.6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3200678803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9.2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?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3708249239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E5DB6DCE-673B-4BC7-B34B-7FA74CE590E6}"/>
              </a:ext>
            </a:extLst>
          </p:cNvPr>
          <p:cNvGrpSpPr/>
          <p:nvPr/>
        </p:nvGrpSpPr>
        <p:grpSpPr>
          <a:xfrm>
            <a:off x="4386435" y="2528095"/>
            <a:ext cx="3628012" cy="2468023"/>
            <a:chOff x="4387334" y="2227792"/>
            <a:chExt cx="4837348" cy="329069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A0E1468-2D41-4862-BAC5-83B7E8153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3011" y="2227792"/>
              <a:ext cx="4401671" cy="288909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41752E-1354-422B-A619-8F352C6AAA6B}"/>
                </a:ext>
              </a:extLst>
            </p:cNvPr>
            <p:cNvSpPr txBox="1"/>
            <p:nvPr/>
          </p:nvSpPr>
          <p:spPr>
            <a:xfrm>
              <a:off x="6517342" y="5149157"/>
              <a:ext cx="1408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Ukuran</a:t>
              </a:r>
              <a:r>
                <a:rPr lang="en-US" sz="1200" dirty="0"/>
                <a:t> </a:t>
              </a:r>
              <a:r>
                <a:rPr lang="en-US" sz="1200" dirty="0" err="1"/>
                <a:t>Mesin</a:t>
              </a:r>
              <a:endParaRPr lang="en-US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D18E91-8BDB-492E-BAE5-6303B17FF33F}"/>
                </a:ext>
              </a:extLst>
            </p:cNvPr>
            <p:cNvSpPr txBox="1"/>
            <p:nvPr/>
          </p:nvSpPr>
          <p:spPr>
            <a:xfrm rot="16200000">
              <a:off x="4030868" y="3487673"/>
              <a:ext cx="1082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Emisi</a:t>
              </a:r>
              <a:r>
                <a:rPr lang="en-US" sz="1200" dirty="0"/>
                <a:t> CO2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FFF86-5228-4A3B-9DD6-88861830C234}"/>
              </a:ext>
            </a:extLst>
          </p:cNvPr>
          <p:cNvSpPr/>
          <p:nvPr/>
        </p:nvSpPr>
        <p:spPr>
          <a:xfrm rot="16200000">
            <a:off x="3956539" y="3484806"/>
            <a:ext cx="1136276" cy="253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C2C4C6-321F-4973-98F5-CF4724AAA1AA}"/>
              </a:ext>
            </a:extLst>
          </p:cNvPr>
          <p:cNvSpPr/>
          <p:nvPr/>
        </p:nvSpPr>
        <p:spPr>
          <a:xfrm>
            <a:off x="5923429" y="4719119"/>
            <a:ext cx="1136276" cy="25339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5A7F73-AB1E-420F-AE68-AAF293C3E719}"/>
              </a:ext>
            </a:extLst>
          </p:cNvPr>
          <p:cNvSpPr/>
          <p:nvPr/>
        </p:nvSpPr>
        <p:spPr>
          <a:xfrm>
            <a:off x="1600202" y="2555749"/>
            <a:ext cx="692523" cy="250531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17380A-B541-4B83-8867-E296B1FFBF0E}"/>
              </a:ext>
            </a:extLst>
          </p:cNvPr>
          <p:cNvSpPr/>
          <p:nvPr/>
        </p:nvSpPr>
        <p:spPr>
          <a:xfrm>
            <a:off x="3899648" y="4801007"/>
            <a:ext cx="309283" cy="3067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7499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23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9102-2D17-44C3-8361-C870FE9F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linier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DA911B77-DD80-4815-9472-2293C6B41D41}"/>
              </a:ext>
            </a:extLst>
          </p:cNvPr>
          <p:cNvGraphicFramePr>
            <a:graphicFrameLocks/>
          </p:cNvGraphicFramePr>
          <p:nvPr/>
        </p:nvGraphicFramePr>
        <p:xfrm>
          <a:off x="1304995" y="2449884"/>
          <a:ext cx="3047861" cy="26064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8653">
                  <a:extLst>
                    <a:ext uri="{9D8B030D-6E8A-4147-A177-3AD203B41FA5}">
                      <a16:colId xmlns:a16="http://schemas.microsoft.com/office/drawing/2014/main" val="3294037123"/>
                    </a:ext>
                  </a:extLst>
                </a:gridCol>
                <a:gridCol w="692524">
                  <a:extLst>
                    <a:ext uri="{9D8B030D-6E8A-4147-A177-3AD203B41FA5}">
                      <a16:colId xmlns:a16="http://schemas.microsoft.com/office/drawing/2014/main" val="656442733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val="3674135898"/>
                    </a:ext>
                  </a:extLst>
                </a:gridCol>
                <a:gridCol w="724418">
                  <a:extLst>
                    <a:ext uri="{9D8B030D-6E8A-4147-A177-3AD203B41FA5}">
                      <a16:colId xmlns:a16="http://schemas.microsoft.com/office/drawing/2014/main" val="3574616636"/>
                    </a:ext>
                  </a:extLst>
                </a:gridCol>
                <a:gridCol w="609572">
                  <a:extLst>
                    <a:ext uri="{9D8B030D-6E8A-4147-A177-3AD203B41FA5}">
                      <a16:colId xmlns:a16="http://schemas.microsoft.com/office/drawing/2014/main" val="1716309829"/>
                    </a:ext>
                  </a:extLst>
                </a:gridCol>
              </a:tblGrid>
              <a:tr h="37341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Ukuran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Mesin</a:t>
                      </a:r>
                      <a:endParaRPr lang="en-US" sz="1100" dirty="0"/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Silinder</a:t>
                      </a:r>
                      <a:endParaRPr lang="en-US" sz="1100" dirty="0"/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Konsumsi</a:t>
                      </a:r>
                      <a:r>
                        <a:rPr lang="en-US" sz="1100" dirty="0"/>
                        <a:t> BBM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Emisi</a:t>
                      </a:r>
                      <a:r>
                        <a:rPr lang="en-US" sz="1100" dirty="0"/>
                        <a:t> CO2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021769443"/>
                  </a:ext>
                </a:extLst>
              </a:tr>
              <a:tr h="22865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2.0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196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118724466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221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273498667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5.9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136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312054320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11.1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255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2341828250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244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500540636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10.0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230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1434623711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232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2006517120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3.7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11.1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255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022039315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3.7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11.6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3200678803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9.2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?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3708249239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E5DB6DCE-673B-4BC7-B34B-7FA74CE590E6}"/>
              </a:ext>
            </a:extLst>
          </p:cNvPr>
          <p:cNvGrpSpPr/>
          <p:nvPr/>
        </p:nvGrpSpPr>
        <p:grpSpPr>
          <a:xfrm>
            <a:off x="4386435" y="2528095"/>
            <a:ext cx="3628011" cy="2468023"/>
            <a:chOff x="4387335" y="2227792"/>
            <a:chExt cx="4837347" cy="329069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A0E1468-2D41-4862-BAC5-83B7E8153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3011" y="2227792"/>
              <a:ext cx="4401671" cy="288909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41752E-1354-422B-A619-8F352C6AAA6B}"/>
                </a:ext>
              </a:extLst>
            </p:cNvPr>
            <p:cNvSpPr txBox="1"/>
            <p:nvPr/>
          </p:nvSpPr>
          <p:spPr>
            <a:xfrm>
              <a:off x="6517342" y="5149157"/>
              <a:ext cx="173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x</a:t>
              </a:r>
              <a:r>
                <a:rPr lang="en-US" sz="1200" baseline="-25000" dirty="0"/>
                <a:t>1</a:t>
              </a:r>
              <a:r>
                <a:rPr lang="en-US" sz="1200" dirty="0"/>
                <a:t> (</a:t>
              </a:r>
              <a:r>
                <a:rPr lang="en-US" sz="1200" dirty="0" err="1"/>
                <a:t>Ukuran</a:t>
              </a:r>
              <a:r>
                <a:rPr lang="en-US" sz="1200" dirty="0"/>
                <a:t> </a:t>
              </a:r>
              <a:r>
                <a:rPr lang="en-US" sz="1200" dirty="0" err="1"/>
                <a:t>Mesin</a:t>
              </a:r>
              <a:r>
                <a:rPr lang="en-US" sz="1200" dirty="0"/>
                <a:t>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D18E91-8BDB-492E-BAE5-6303B17FF33F}"/>
                </a:ext>
              </a:extLst>
            </p:cNvPr>
            <p:cNvSpPr txBox="1"/>
            <p:nvPr/>
          </p:nvSpPr>
          <p:spPr>
            <a:xfrm rot="16200000">
              <a:off x="3895149" y="3487673"/>
              <a:ext cx="1353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 (</a:t>
              </a:r>
              <a:r>
                <a:rPr lang="en-US" sz="1200" dirty="0" err="1"/>
                <a:t>Emisi</a:t>
              </a:r>
              <a:r>
                <a:rPr lang="en-US" sz="1200" dirty="0"/>
                <a:t> CO2)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0B27CC-478F-48B7-B223-AD7945EB01EB}"/>
              </a:ext>
            </a:extLst>
          </p:cNvPr>
          <p:cNvCxnSpPr>
            <a:cxnSpLocks/>
          </p:cNvCxnSpPr>
          <p:nvPr/>
        </p:nvCxnSpPr>
        <p:spPr>
          <a:xfrm flipV="1">
            <a:off x="5082990" y="2847415"/>
            <a:ext cx="2696135" cy="13917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7CC3F6-5B22-468F-B29B-CF892C7DA3EC}"/>
              </a:ext>
            </a:extLst>
          </p:cNvPr>
          <p:cNvGrpSpPr/>
          <p:nvPr/>
        </p:nvGrpSpPr>
        <p:grpSpPr>
          <a:xfrm>
            <a:off x="4961965" y="3965773"/>
            <a:ext cx="652182" cy="569249"/>
            <a:chOff x="5091953" y="4144696"/>
            <a:chExt cx="869576" cy="7589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E374634-0F90-40E6-8FB1-596083F60A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1529" y="4144696"/>
              <a:ext cx="0" cy="75899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A696E7-4DD3-45EB-9C84-54298B2404AD}"/>
                </a:ext>
              </a:extLst>
            </p:cNvPr>
            <p:cNvCxnSpPr>
              <a:cxnSpLocks/>
            </p:cNvCxnSpPr>
            <p:nvPr/>
          </p:nvCxnSpPr>
          <p:spPr>
            <a:xfrm>
              <a:off x="5091953" y="4144696"/>
              <a:ext cx="86957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849EC4-5192-4A4C-988E-37AD94D8D834}"/>
              </a:ext>
            </a:extLst>
          </p:cNvPr>
          <p:cNvGrpSpPr/>
          <p:nvPr/>
        </p:nvGrpSpPr>
        <p:grpSpPr>
          <a:xfrm>
            <a:off x="5546915" y="4487598"/>
            <a:ext cx="404278" cy="658560"/>
            <a:chOff x="5871882" y="4840464"/>
            <a:chExt cx="539036" cy="87808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3911D6-9540-4C5A-AD78-D66A6354B56A}"/>
                </a:ext>
              </a:extLst>
            </p:cNvPr>
            <p:cNvSpPr txBox="1"/>
            <p:nvPr/>
          </p:nvSpPr>
          <p:spPr>
            <a:xfrm>
              <a:off x="5871882" y="5318435"/>
              <a:ext cx="5390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2.4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04ED26-0116-410F-BC6A-40DFF4A91CD4}"/>
                </a:ext>
              </a:extLst>
            </p:cNvPr>
            <p:cNvCxnSpPr>
              <a:stCxn id="12" idx="0"/>
            </p:cNvCxnSpPr>
            <p:nvPr/>
          </p:nvCxnSpPr>
          <p:spPr>
            <a:xfrm flipH="1" flipV="1">
              <a:off x="5961530" y="4932224"/>
              <a:ext cx="179870" cy="386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8BA2E44-A1DF-408F-A7E3-7C8EEB0A506C}"/>
                </a:ext>
              </a:extLst>
            </p:cNvPr>
            <p:cNvSpPr/>
            <p:nvPr/>
          </p:nvSpPr>
          <p:spPr>
            <a:xfrm>
              <a:off x="5899653" y="4840464"/>
              <a:ext cx="109260" cy="10926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0E1296-D62C-472D-926B-408C7B8523EB}"/>
              </a:ext>
            </a:extLst>
          </p:cNvPr>
          <p:cNvGrpSpPr/>
          <p:nvPr/>
        </p:nvGrpSpPr>
        <p:grpSpPr>
          <a:xfrm>
            <a:off x="4929421" y="3025880"/>
            <a:ext cx="843513" cy="980866"/>
            <a:chOff x="5048561" y="2891505"/>
            <a:chExt cx="1124684" cy="13078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A88910-3658-4263-903B-A4845AF958B6}"/>
                </a:ext>
              </a:extLst>
            </p:cNvPr>
            <p:cNvSpPr txBox="1"/>
            <p:nvPr/>
          </p:nvSpPr>
          <p:spPr>
            <a:xfrm>
              <a:off x="5574363" y="2891505"/>
              <a:ext cx="59888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214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4574AD3-932C-494D-A94C-143949FEAC36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flipH="1">
              <a:off x="5138174" y="3291614"/>
              <a:ext cx="735631" cy="779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EEDB45-36FC-4B70-8EF3-162A9BC61D20}"/>
                </a:ext>
              </a:extLst>
            </p:cNvPr>
            <p:cNvSpPr/>
            <p:nvPr/>
          </p:nvSpPr>
          <p:spPr>
            <a:xfrm>
              <a:off x="5048561" y="4090066"/>
              <a:ext cx="109260" cy="10926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3AFA47E-313F-4372-83F1-3D0EE05ED1CB}"/>
              </a:ext>
            </a:extLst>
          </p:cNvPr>
          <p:cNvSpPr txBox="1"/>
          <p:nvPr/>
        </p:nvSpPr>
        <p:spPr>
          <a:xfrm>
            <a:off x="5753387" y="2214247"/>
            <a:ext cx="12638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Plot Data Y vs X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82D61CD-9C54-40D5-BFF9-738EE599A8BF}"/>
              </a:ext>
            </a:extLst>
          </p:cNvPr>
          <p:cNvSpPr/>
          <p:nvPr/>
        </p:nvSpPr>
        <p:spPr>
          <a:xfrm>
            <a:off x="1533805" y="4838987"/>
            <a:ext cx="416018" cy="229067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D88E3D9-2B3E-4334-BA38-8CCF6F61CEFE}"/>
              </a:ext>
            </a:extLst>
          </p:cNvPr>
          <p:cNvSpPr/>
          <p:nvPr/>
        </p:nvSpPr>
        <p:spPr>
          <a:xfrm>
            <a:off x="3859818" y="4825339"/>
            <a:ext cx="416018" cy="229067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238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9102-2D17-44C3-8361-C870FE9F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linier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5DB6DCE-673B-4BC7-B34B-7FA74CE590E6}"/>
              </a:ext>
            </a:extLst>
          </p:cNvPr>
          <p:cNvGrpSpPr/>
          <p:nvPr/>
        </p:nvGrpSpPr>
        <p:grpSpPr>
          <a:xfrm>
            <a:off x="4386435" y="2528095"/>
            <a:ext cx="3628011" cy="2468023"/>
            <a:chOff x="4387335" y="2227792"/>
            <a:chExt cx="4837347" cy="329069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A0E1468-2D41-4862-BAC5-83B7E8153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3011" y="2227792"/>
              <a:ext cx="4401671" cy="288909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41752E-1354-422B-A619-8F352C6AAA6B}"/>
                </a:ext>
              </a:extLst>
            </p:cNvPr>
            <p:cNvSpPr txBox="1"/>
            <p:nvPr/>
          </p:nvSpPr>
          <p:spPr>
            <a:xfrm>
              <a:off x="6517342" y="5149157"/>
              <a:ext cx="173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x</a:t>
              </a:r>
              <a:r>
                <a:rPr lang="en-US" sz="1200" baseline="-25000" dirty="0"/>
                <a:t>1</a:t>
              </a:r>
              <a:r>
                <a:rPr lang="en-US" sz="1200" dirty="0"/>
                <a:t> (</a:t>
              </a:r>
              <a:r>
                <a:rPr lang="en-US" sz="1200" dirty="0" err="1"/>
                <a:t>Ukuran</a:t>
              </a:r>
              <a:r>
                <a:rPr lang="en-US" sz="1200" dirty="0"/>
                <a:t> </a:t>
              </a:r>
              <a:r>
                <a:rPr lang="en-US" sz="1200" dirty="0" err="1"/>
                <a:t>Mesin</a:t>
              </a:r>
              <a:r>
                <a:rPr lang="en-US" sz="1200" dirty="0"/>
                <a:t>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D18E91-8BDB-492E-BAE5-6303B17FF33F}"/>
                </a:ext>
              </a:extLst>
            </p:cNvPr>
            <p:cNvSpPr txBox="1"/>
            <p:nvPr/>
          </p:nvSpPr>
          <p:spPr>
            <a:xfrm rot="16200000">
              <a:off x="3895149" y="3487673"/>
              <a:ext cx="1353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 (</a:t>
              </a:r>
              <a:r>
                <a:rPr lang="en-US" sz="1200" dirty="0" err="1"/>
                <a:t>Emisi</a:t>
              </a:r>
              <a:r>
                <a:rPr lang="en-US" sz="1200" dirty="0"/>
                <a:t> CO2)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0B27CC-478F-48B7-B223-AD7945EB01EB}"/>
              </a:ext>
            </a:extLst>
          </p:cNvPr>
          <p:cNvCxnSpPr>
            <a:cxnSpLocks/>
          </p:cNvCxnSpPr>
          <p:nvPr/>
        </p:nvCxnSpPr>
        <p:spPr>
          <a:xfrm flipV="1">
            <a:off x="5082990" y="2847415"/>
            <a:ext cx="2696135" cy="13917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AFA47E-313F-4372-83F1-3D0EE05ED1CB}"/>
              </a:ext>
            </a:extLst>
          </p:cNvPr>
          <p:cNvSpPr txBox="1"/>
          <p:nvPr/>
        </p:nvSpPr>
        <p:spPr>
          <a:xfrm>
            <a:off x="5753387" y="2214247"/>
            <a:ext cx="12638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Plot Data Y vs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EC6538-3CCF-4AA7-A678-7DF708E9762B}"/>
                  </a:ext>
                </a:extLst>
              </p:cNvPr>
              <p:cNvSpPr txBox="1"/>
              <p:nvPr/>
            </p:nvSpPr>
            <p:spPr>
              <a:xfrm>
                <a:off x="1842906" y="3439687"/>
                <a:ext cx="2285272" cy="3872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EC6538-3CCF-4AA7-A678-7DF708E97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906" y="3439687"/>
                <a:ext cx="2285272" cy="3872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336FFC-B3A8-4A0C-81EB-CAD904CD0F52}"/>
              </a:ext>
            </a:extLst>
          </p:cNvPr>
          <p:cNvCxnSpPr>
            <a:cxnSpLocks/>
          </p:cNvCxnSpPr>
          <p:nvPr/>
        </p:nvCxnSpPr>
        <p:spPr>
          <a:xfrm flipH="1" flipV="1">
            <a:off x="4128176" y="3628717"/>
            <a:ext cx="1527372" cy="32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9756A7-B85C-4040-904B-B6A03F9B8E0B}"/>
              </a:ext>
            </a:extLst>
          </p:cNvPr>
          <p:cNvSpPr txBox="1"/>
          <p:nvPr/>
        </p:nvSpPr>
        <p:spPr>
          <a:xfrm>
            <a:off x="1256309" y="4409530"/>
            <a:ext cx="13493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Variabel</a:t>
            </a:r>
            <a:r>
              <a:rPr lang="en-US" sz="1350" dirty="0"/>
              <a:t> </a:t>
            </a:r>
            <a:r>
              <a:rPr lang="en-US" sz="1350" dirty="0" err="1"/>
              <a:t>prediksi</a:t>
            </a:r>
            <a:endParaRPr lang="en-US" sz="13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E69918-ECA4-4559-9468-3810E2A3BE3C}"/>
              </a:ext>
            </a:extLst>
          </p:cNvPr>
          <p:cNvSpPr txBox="1"/>
          <p:nvPr/>
        </p:nvSpPr>
        <p:spPr>
          <a:xfrm>
            <a:off x="1302006" y="2774734"/>
            <a:ext cx="17280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Perpotongan</a:t>
            </a:r>
            <a:r>
              <a:rPr lang="en-US" sz="1350" dirty="0"/>
              <a:t> </a:t>
            </a:r>
            <a:r>
              <a:rPr lang="en-US" sz="1350" dirty="0" err="1"/>
              <a:t>sumbu</a:t>
            </a:r>
            <a:r>
              <a:rPr lang="en-US" sz="1350" dirty="0"/>
              <a:t> 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16A74A-4FA7-4BB3-8600-D58AF06D65AC}"/>
              </a:ext>
            </a:extLst>
          </p:cNvPr>
          <p:cNvSpPr txBox="1"/>
          <p:nvPr/>
        </p:nvSpPr>
        <p:spPr>
          <a:xfrm>
            <a:off x="3252274" y="2776867"/>
            <a:ext cx="7165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gradien</a:t>
            </a:r>
            <a:endParaRPr lang="en-US" sz="135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B94512-5B0D-4365-B4CD-E022859DEC6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2166025" y="3074816"/>
            <a:ext cx="470020" cy="46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A12DC5-211F-40AF-8E95-35F504BDFD75}"/>
              </a:ext>
            </a:extLst>
          </p:cNvPr>
          <p:cNvCxnSpPr>
            <a:cxnSpLocks/>
          </p:cNvCxnSpPr>
          <p:nvPr/>
        </p:nvCxnSpPr>
        <p:spPr>
          <a:xfrm flipH="1">
            <a:off x="3360143" y="3086267"/>
            <a:ext cx="232842" cy="45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B9650-6908-4885-9DD2-0B513B13FE8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30981" y="3731532"/>
            <a:ext cx="212144" cy="67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69644D1-A638-4E1E-B37D-5DB4C7E5ACE5}"/>
              </a:ext>
            </a:extLst>
          </p:cNvPr>
          <p:cNvSpPr txBox="1"/>
          <p:nvPr/>
        </p:nvSpPr>
        <p:spPr>
          <a:xfrm>
            <a:off x="2212425" y="2261002"/>
            <a:ext cx="11946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Koefisien</a:t>
            </a:r>
            <a:r>
              <a:rPr lang="en-US" sz="1350" dirty="0"/>
              <a:t> </a:t>
            </a:r>
            <a:r>
              <a:rPr lang="en-US" sz="1350" dirty="0" err="1"/>
              <a:t>garis</a:t>
            </a:r>
            <a:endParaRPr lang="en-US" sz="1350" dirty="0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C1A66BA3-03C2-4134-A622-3A88C227A8D1}"/>
              </a:ext>
            </a:extLst>
          </p:cNvPr>
          <p:cNvSpPr/>
          <p:nvPr/>
        </p:nvSpPr>
        <p:spPr>
          <a:xfrm rot="5400000">
            <a:off x="2638429" y="1692338"/>
            <a:ext cx="276998" cy="19750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631C89-8EDA-4621-B08A-9A99AA99F26F}"/>
              </a:ext>
            </a:extLst>
          </p:cNvPr>
          <p:cNvSpPr txBox="1"/>
          <p:nvPr/>
        </p:nvSpPr>
        <p:spPr>
          <a:xfrm>
            <a:off x="3207563" y="4368288"/>
            <a:ext cx="12554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Variabel</a:t>
            </a:r>
            <a:r>
              <a:rPr lang="en-US" sz="1350" dirty="0"/>
              <a:t> </a:t>
            </a:r>
            <a:r>
              <a:rPr lang="en-US" sz="1350" dirty="0" err="1"/>
              <a:t>bebas</a:t>
            </a:r>
            <a:r>
              <a:rPr lang="en-US" sz="1350" dirty="0"/>
              <a:t> </a:t>
            </a:r>
            <a:br>
              <a:rPr lang="en-US" sz="1350" dirty="0"/>
            </a:br>
            <a:r>
              <a:rPr lang="en-US" sz="1350" dirty="0" err="1"/>
              <a:t>tunggal</a:t>
            </a:r>
            <a:endParaRPr lang="en-US" sz="135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3AFD75-85CB-4B66-963E-E512AF3F7029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3594376" y="3721610"/>
            <a:ext cx="240923" cy="64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722B532-1CB5-4076-9E2A-CA18E9E3A8ED}"/>
                  </a:ext>
                </a:extLst>
              </p:cNvPr>
              <p:cNvSpPr txBox="1"/>
              <p:nvPr/>
            </p:nvSpPr>
            <p:spPr>
              <a:xfrm>
                <a:off x="1474735" y="5242644"/>
                <a:ext cx="664008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rgbClr val="0070C0"/>
                    </a:solidFill>
                  </a:rPr>
                  <a:t>Bagaimana </a:t>
                </a:r>
                <a:r>
                  <a:rPr lang="en-US" sz="1500" dirty="0" err="1">
                    <a:solidFill>
                      <a:srgbClr val="0070C0"/>
                    </a:solidFill>
                  </a:rPr>
                  <a:t>mencari</a:t>
                </a:r>
                <a:r>
                  <a:rPr lang="en-US" sz="1500" dirty="0">
                    <a:solidFill>
                      <a:srgbClr val="0070C0"/>
                    </a:solidFill>
                  </a:rPr>
                  <a:t> </a:t>
                </a:r>
                <a:r>
                  <a:rPr lang="en-US" sz="1500" dirty="0" err="1">
                    <a:solidFill>
                      <a:srgbClr val="0070C0"/>
                    </a:solidFill>
                  </a:rPr>
                  <a:t>nilai</a:t>
                </a:r>
                <a:r>
                  <a:rPr lang="en-US" sz="15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rgbClr val="0070C0"/>
                    </a:solidFill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rgbClr val="0070C0"/>
                    </a:solidFill>
                  </a:rPr>
                  <a:t> </a:t>
                </a:r>
                <a:r>
                  <a:rPr lang="en-US" sz="1500" dirty="0" err="1">
                    <a:solidFill>
                      <a:srgbClr val="0070C0"/>
                    </a:solidFill>
                  </a:rPr>
                  <a:t>sehingga</a:t>
                </a:r>
                <a:r>
                  <a:rPr lang="en-US" sz="1500" dirty="0">
                    <a:solidFill>
                      <a:srgbClr val="0070C0"/>
                    </a:solidFill>
                  </a:rPr>
                  <a:t> </a:t>
                </a:r>
                <a:r>
                  <a:rPr lang="en-US" sz="1500" dirty="0" err="1">
                    <a:solidFill>
                      <a:srgbClr val="0070C0"/>
                    </a:solidFill>
                  </a:rPr>
                  <a:t>garis</a:t>
                </a:r>
                <a:r>
                  <a:rPr lang="en-US" sz="1500" dirty="0">
                    <a:solidFill>
                      <a:srgbClr val="0070C0"/>
                    </a:solidFill>
                  </a:rPr>
                  <a:t> paling </a:t>
                </a:r>
                <a:r>
                  <a:rPr lang="en-US" sz="1500" dirty="0" err="1">
                    <a:solidFill>
                      <a:srgbClr val="0070C0"/>
                    </a:solidFill>
                  </a:rPr>
                  <a:t>mendekati</a:t>
                </a:r>
                <a:r>
                  <a:rPr lang="en-US" sz="1500" dirty="0">
                    <a:solidFill>
                      <a:srgbClr val="0070C0"/>
                    </a:solidFill>
                  </a:rPr>
                  <a:t> data (</a:t>
                </a:r>
                <a:r>
                  <a:rPr lang="en-US" sz="1500" i="1" dirty="0">
                    <a:solidFill>
                      <a:srgbClr val="0070C0"/>
                    </a:solidFill>
                  </a:rPr>
                  <a:t>best fit</a:t>
                </a:r>
                <a:r>
                  <a:rPr lang="en-US" sz="1500" dirty="0">
                    <a:solidFill>
                      <a:srgbClr val="0070C0"/>
                    </a:solidFill>
                  </a:rPr>
                  <a:t>) ?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722B532-1CB5-4076-9E2A-CA18E9E3A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35" y="5242644"/>
                <a:ext cx="6640087" cy="323165"/>
              </a:xfrm>
              <a:prstGeom prst="rect">
                <a:avLst/>
              </a:prstGeom>
              <a:blipFill>
                <a:blip r:embed="rId4"/>
                <a:stretch>
                  <a:fillRect l="-367" t="-377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9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9102-2D17-44C3-8361-C870FE9F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i="1" dirty="0"/>
              <a:t>best fit ?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5DB6DCE-673B-4BC7-B34B-7FA74CE590E6}"/>
              </a:ext>
            </a:extLst>
          </p:cNvPr>
          <p:cNvGrpSpPr/>
          <p:nvPr/>
        </p:nvGrpSpPr>
        <p:grpSpPr>
          <a:xfrm>
            <a:off x="4386435" y="2528095"/>
            <a:ext cx="3628011" cy="2468023"/>
            <a:chOff x="4387335" y="2227792"/>
            <a:chExt cx="4837347" cy="329069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A0E1468-2D41-4862-BAC5-83B7E8153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3011" y="2227792"/>
              <a:ext cx="4401671" cy="288909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41752E-1354-422B-A619-8F352C6AAA6B}"/>
                </a:ext>
              </a:extLst>
            </p:cNvPr>
            <p:cNvSpPr txBox="1"/>
            <p:nvPr/>
          </p:nvSpPr>
          <p:spPr>
            <a:xfrm>
              <a:off x="6517342" y="5149157"/>
              <a:ext cx="173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x</a:t>
              </a:r>
              <a:r>
                <a:rPr lang="en-US" sz="1200" baseline="-25000" dirty="0"/>
                <a:t>1</a:t>
              </a:r>
              <a:r>
                <a:rPr lang="en-US" sz="1200" dirty="0"/>
                <a:t> (</a:t>
              </a:r>
              <a:r>
                <a:rPr lang="en-US" sz="1200" dirty="0" err="1"/>
                <a:t>Ukuran</a:t>
              </a:r>
              <a:r>
                <a:rPr lang="en-US" sz="1200" dirty="0"/>
                <a:t> </a:t>
              </a:r>
              <a:r>
                <a:rPr lang="en-US" sz="1200" dirty="0" err="1"/>
                <a:t>Mesin</a:t>
              </a:r>
              <a:r>
                <a:rPr lang="en-US" sz="1200" dirty="0"/>
                <a:t>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D18E91-8BDB-492E-BAE5-6303B17FF33F}"/>
                </a:ext>
              </a:extLst>
            </p:cNvPr>
            <p:cNvSpPr txBox="1"/>
            <p:nvPr/>
          </p:nvSpPr>
          <p:spPr>
            <a:xfrm rot="16200000">
              <a:off x="3895149" y="3487673"/>
              <a:ext cx="1353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 (</a:t>
              </a:r>
              <a:r>
                <a:rPr lang="en-US" sz="1200" dirty="0" err="1"/>
                <a:t>Emisi</a:t>
              </a:r>
              <a:r>
                <a:rPr lang="en-US" sz="1200" dirty="0"/>
                <a:t> CO2)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0B27CC-478F-48B7-B223-AD7945EB01EB}"/>
              </a:ext>
            </a:extLst>
          </p:cNvPr>
          <p:cNvCxnSpPr>
            <a:cxnSpLocks/>
          </p:cNvCxnSpPr>
          <p:nvPr/>
        </p:nvCxnSpPr>
        <p:spPr>
          <a:xfrm flipV="1">
            <a:off x="5082990" y="2847415"/>
            <a:ext cx="2696135" cy="13917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AFA47E-313F-4372-83F1-3D0EE05ED1CB}"/>
              </a:ext>
            </a:extLst>
          </p:cNvPr>
          <p:cNvSpPr txBox="1"/>
          <p:nvPr/>
        </p:nvSpPr>
        <p:spPr>
          <a:xfrm>
            <a:off x="5753387" y="2214247"/>
            <a:ext cx="12638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Plot Data Y vs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A619A-EDDC-49FD-B232-360C858CBBEA}"/>
                  </a:ext>
                </a:extLst>
              </p:cNvPr>
              <p:cNvSpPr txBox="1"/>
              <p:nvPr/>
            </p:nvSpPr>
            <p:spPr>
              <a:xfrm>
                <a:off x="1357312" y="2321719"/>
                <a:ext cx="6586538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Ambil </a:t>
                </a:r>
                <a:r>
                  <a:rPr lang="en-US" sz="1350" dirty="0" err="1"/>
                  <a:t>nilai</a:t>
                </a:r>
                <a:r>
                  <a:rPr lang="en-US" sz="1350" dirty="0"/>
                  <a:t> variable </a:t>
                </a:r>
                <a:r>
                  <a:rPr lang="en-US" sz="1350" dirty="0" err="1"/>
                  <a:t>bebas</a:t>
                </a:r>
                <a:r>
                  <a:rPr lang="en-US" sz="135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</a:rPr>
                      <m:t>=5.4</m:t>
                    </m:r>
                  </m:oMath>
                </a14:m>
                <a:br>
                  <a:rPr lang="en-US" sz="135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35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35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=250</m:t>
                    </m:r>
                  </m:oMath>
                </a14:m>
                <a:r>
                  <a:rPr lang="en-US" sz="1350" dirty="0">
                    <a:solidFill>
                      <a:srgbClr val="00B050"/>
                    </a:solidFill>
                  </a:rPr>
                  <a:t> </a:t>
                </a:r>
                <a:r>
                  <a:rPr lang="en-US" sz="1350" dirty="0"/>
                  <a:t>(</a:t>
                </a:r>
                <a:r>
                  <a:rPr lang="en-US" sz="1350" dirty="0" err="1"/>
                  <a:t>nilai</a:t>
                </a:r>
                <a:r>
                  <a:rPr lang="en-US" sz="1350" dirty="0"/>
                  <a:t> </a:t>
                </a:r>
                <a:r>
                  <a:rPr lang="en-US" sz="1350" dirty="0" err="1"/>
                  <a:t>Emisi</a:t>
                </a:r>
                <a:r>
                  <a:rPr lang="en-US" sz="1350" dirty="0"/>
                  <a:t> CO2 </a:t>
                </a:r>
                <a:r>
                  <a:rPr lang="en-US" sz="1350" dirty="0" err="1"/>
                  <a:t>menurut</a:t>
                </a:r>
                <a:r>
                  <a:rPr lang="en-US" sz="1350" dirty="0"/>
                  <a:t> data)</a:t>
                </a:r>
              </a:p>
              <a:p>
                <a:endParaRPr lang="en-US" sz="1350" dirty="0"/>
              </a:p>
              <a:p>
                <a:endParaRPr lang="en-US" sz="135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br>
                  <a:rPr lang="en-US" sz="135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3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35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=340</m:t>
                    </m:r>
                  </m:oMath>
                </a14:m>
                <a:r>
                  <a:rPr lang="en-US" sz="1350" dirty="0">
                    <a:solidFill>
                      <a:srgbClr val="FF0000"/>
                    </a:solidFill>
                  </a:rPr>
                  <a:t> </a:t>
                </a:r>
                <a:r>
                  <a:rPr lang="en-US" sz="1350" dirty="0" err="1"/>
                  <a:t>adalah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hasil</a:t>
                </a:r>
                <a:r>
                  <a:rPr lang="en-US" sz="1350" dirty="0"/>
                  <a:t> </a:t>
                </a:r>
                <a:r>
                  <a:rPr lang="en-US" sz="1350" dirty="0" err="1"/>
                  <a:t>prediksi</a:t>
                </a:r>
                <a:r>
                  <a:rPr lang="en-US" sz="1350" dirty="0"/>
                  <a:t> </a:t>
                </a:r>
                <a:r>
                  <a:rPr lang="en-US" sz="1350" dirty="0" err="1"/>
                  <a:t>untuk</a:t>
                </a:r>
                <a:r>
                  <a:rPr lang="en-US" sz="1350" dirty="0"/>
                  <a:t> x</a:t>
                </a:r>
                <a:r>
                  <a:rPr lang="en-US" sz="1350" baseline="-25000" dirty="0"/>
                  <a:t>1</a:t>
                </a:r>
                <a:endParaRPr lang="en-US" sz="1350" i="1" baseline="-25000" dirty="0"/>
              </a:p>
              <a:p>
                <a:endParaRPr lang="en-US" sz="1350" i="1" baseline="-25000" dirty="0"/>
              </a:p>
              <a:p>
                <a:pPr>
                  <a:tabLst>
                    <a:tab pos="471488" algn="l"/>
                  </a:tabLst>
                </a:pPr>
                <a:r>
                  <a:rPr lang="en-US" sz="1350" i="1" dirty="0"/>
                  <a:t>Error  	</a:t>
                </a:r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35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3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350" dirty="0"/>
                  <a:t>	</a:t>
                </a:r>
                <a:br>
                  <a:rPr lang="en-US" sz="1350" dirty="0"/>
                </a:br>
                <a:r>
                  <a:rPr lang="en-US" sz="1350" dirty="0"/>
                  <a:t>	</a:t>
                </a:r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5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250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35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340</m:t>
                    </m:r>
                  </m:oMath>
                </a14:m>
                <a:br>
                  <a:rPr lang="en-US" sz="1350" dirty="0"/>
                </a:br>
                <a:r>
                  <a:rPr lang="en-US" sz="1350" dirty="0"/>
                  <a:t>	</a:t>
                </a:r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−90</m:t>
                    </m:r>
                  </m:oMath>
                </a14:m>
                <a:endParaRPr lang="en-US" sz="1350" dirty="0"/>
              </a:p>
              <a:p>
                <a:pPr>
                  <a:tabLst>
                    <a:tab pos="471488" algn="l"/>
                  </a:tabLst>
                </a:pPr>
                <a:endParaRPr lang="en-US" sz="1350" dirty="0"/>
              </a:p>
              <a:p>
                <a:pPr>
                  <a:tabLst>
                    <a:tab pos="471488" algn="l"/>
                  </a:tabLst>
                </a:pPr>
                <a:r>
                  <a:rPr lang="en-US" sz="1350" dirty="0"/>
                  <a:t>Karena </a:t>
                </a:r>
                <a:r>
                  <a:rPr lang="en-US" sz="1350" dirty="0" err="1"/>
                  <a:t>nilai</a:t>
                </a:r>
                <a:r>
                  <a:rPr lang="en-US" sz="1350" dirty="0"/>
                  <a:t> error </a:t>
                </a:r>
                <a:r>
                  <a:rPr lang="en-US" sz="1350" dirty="0" err="1"/>
                  <a:t>bisa</a:t>
                </a:r>
                <a:r>
                  <a:rPr lang="en-US" sz="1350" dirty="0"/>
                  <a:t> </a:t>
                </a:r>
                <a:r>
                  <a:rPr lang="en-US" sz="1350" dirty="0" err="1"/>
                  <a:t>positif</a:t>
                </a:r>
                <a:r>
                  <a:rPr lang="en-US" sz="1350" dirty="0"/>
                  <a:t> </a:t>
                </a:r>
                <a:r>
                  <a:rPr lang="en-US" sz="1350" dirty="0" err="1"/>
                  <a:t>atau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negatif</a:t>
                </a:r>
                <a:r>
                  <a:rPr lang="en-US" sz="1350" dirty="0"/>
                  <a:t>, </a:t>
                </a:r>
                <a:br>
                  <a:rPr lang="en-US" sz="1350" dirty="0"/>
                </a:br>
                <a:r>
                  <a:rPr lang="en-US" sz="1350" dirty="0" err="1"/>
                  <a:t>gunakan</a:t>
                </a:r>
                <a:r>
                  <a:rPr lang="en-US" sz="1350" dirty="0"/>
                  <a:t> </a:t>
                </a:r>
                <a:r>
                  <a:rPr lang="en-US" sz="1350" dirty="0" err="1"/>
                  <a:t>nilai</a:t>
                </a:r>
                <a:r>
                  <a:rPr lang="en-US" sz="1350" dirty="0"/>
                  <a:t> </a:t>
                </a:r>
                <a:r>
                  <a:rPr lang="en-US" sz="1350" dirty="0" err="1"/>
                  <a:t>kwardratnya</a:t>
                </a:r>
                <a:r>
                  <a:rPr lang="en-US" sz="1350" dirty="0"/>
                  <a:t>. </a:t>
                </a:r>
                <a:r>
                  <a:rPr lang="en-US" sz="1350" i="1" dirty="0"/>
                  <a:t>Best Fit </a:t>
                </a:r>
                <a:r>
                  <a:rPr lang="en-US" sz="1350" dirty="0" err="1"/>
                  <a:t>adalah</a:t>
                </a:r>
                <a:r>
                  <a:rPr lang="en-US" sz="1350" dirty="0"/>
                  <a:t> </a:t>
                </a:r>
                <a:br>
                  <a:rPr lang="en-US" sz="1350" dirty="0"/>
                </a:br>
                <a:r>
                  <a:rPr lang="en-US" sz="1350" dirty="0" err="1"/>
                  <a:t>mencari</a:t>
                </a:r>
                <a:r>
                  <a:rPr lang="en-US" sz="1350" dirty="0"/>
                  <a:t> </a:t>
                </a:r>
                <a:r>
                  <a:rPr lang="en-US" sz="1350" dirty="0" err="1"/>
                  <a:t>garis</a:t>
                </a:r>
                <a:r>
                  <a:rPr lang="en-US" sz="1350" dirty="0"/>
                  <a:t> yang </a:t>
                </a:r>
                <a:r>
                  <a:rPr lang="en-US" sz="1350" dirty="0" err="1"/>
                  <a:t>jumlah</a:t>
                </a:r>
                <a:r>
                  <a:rPr lang="en-US" sz="1350" dirty="0"/>
                  <a:t> </a:t>
                </a:r>
                <a:r>
                  <a:rPr lang="en-US" sz="1350" dirty="0" err="1"/>
                  <a:t>kwardrat</a:t>
                </a:r>
                <a:r>
                  <a:rPr lang="en-US" sz="1350" dirty="0"/>
                  <a:t> error – </a:t>
                </a:r>
                <a:r>
                  <a:rPr lang="en-US" sz="1350" dirty="0" err="1"/>
                  <a:t>nya</a:t>
                </a:r>
                <a:r>
                  <a:rPr lang="en-US" sz="1350" dirty="0"/>
                  <a:t> paling </a:t>
                </a:r>
                <a:r>
                  <a:rPr lang="en-US" sz="1350" dirty="0" err="1"/>
                  <a:t>kecil</a:t>
                </a:r>
                <a:r>
                  <a:rPr lang="en-US" sz="1350" dirty="0"/>
                  <a:t> (minimal square error):</a:t>
                </a:r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4A619A-EDDC-49FD-B232-360C858CB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2" y="2321719"/>
                <a:ext cx="6586538" cy="3139321"/>
              </a:xfrm>
              <a:prstGeom prst="rect">
                <a:avLst/>
              </a:prstGeom>
              <a:blipFill>
                <a:blip r:embed="rId3"/>
                <a:stretch>
                  <a:fillRect l="-278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8BF125-E8A1-46FC-B94F-3606B681ACD2}"/>
                  </a:ext>
                </a:extLst>
              </p:cNvPr>
              <p:cNvSpPr/>
              <p:nvPr/>
            </p:nvSpPr>
            <p:spPr>
              <a:xfrm>
                <a:off x="3727204" y="5228333"/>
                <a:ext cx="1888850" cy="6595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35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3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35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3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35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35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35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35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3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3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8BF125-E8A1-46FC-B94F-3606B681A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204" y="5228333"/>
                <a:ext cx="1888850" cy="659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F269F7C-96D1-4B30-8631-18839F800029}"/>
              </a:ext>
            </a:extLst>
          </p:cNvPr>
          <p:cNvGrpSpPr/>
          <p:nvPr/>
        </p:nvGrpSpPr>
        <p:grpSpPr>
          <a:xfrm>
            <a:off x="4931506" y="3596265"/>
            <a:ext cx="2064176" cy="1164220"/>
            <a:chOff x="5051341" y="3652020"/>
            <a:chExt cx="2752234" cy="155229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7A8AEA-AE25-46B0-A17D-C6E419B38BDF}"/>
                </a:ext>
              </a:extLst>
            </p:cNvPr>
            <p:cNvSpPr txBox="1"/>
            <p:nvPr/>
          </p:nvSpPr>
          <p:spPr>
            <a:xfrm>
              <a:off x="7278019" y="4896537"/>
              <a:ext cx="52555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rgbClr val="00B050"/>
                  </a:solidFill>
                </a:rPr>
                <a:t>5.4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C6215CC-5EC4-487F-968C-A75E74AA7A71}"/>
                    </a:ext>
                  </a:extLst>
                </p:cNvPr>
                <p:cNvSpPr txBox="1"/>
                <p:nvPr/>
              </p:nvSpPr>
              <p:spPr>
                <a:xfrm>
                  <a:off x="5051341" y="3652020"/>
                  <a:ext cx="807982" cy="307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9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9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𝟐𝟓𝟎</m:t>
                        </m:r>
                      </m:oMath>
                    </m:oMathPara>
                  </a14:m>
                  <a:endParaRPr lang="en-US" sz="9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C6215CC-5EC4-487F-968C-A75E74AA7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341" y="3652020"/>
                  <a:ext cx="807982" cy="3077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7DD1A7B-B68C-4050-8428-2C502DA530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77125" y="3933825"/>
              <a:ext cx="9525" cy="96202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5A3E0BA-2E12-4588-BB84-A0BECAA8A2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0392" y="3891618"/>
              <a:ext cx="2406733" cy="1363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F7D649A-F527-4CFC-8894-D50D89B34895}"/>
              </a:ext>
            </a:extLst>
          </p:cNvPr>
          <p:cNvGrpSpPr/>
          <p:nvPr/>
        </p:nvGrpSpPr>
        <p:grpSpPr>
          <a:xfrm>
            <a:off x="4945795" y="3159340"/>
            <a:ext cx="1819339" cy="621737"/>
            <a:chOff x="5070392" y="3069451"/>
            <a:chExt cx="2425785" cy="828983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5EB7F9-5CAA-46C2-864E-83E8FF18D8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77125" y="3364758"/>
              <a:ext cx="3341" cy="5336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B92909D-477D-48A3-A675-A459CFA9C6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0392" y="3364758"/>
              <a:ext cx="242578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C896623-CDE0-46F4-AFA6-58C7A62E164A}"/>
                    </a:ext>
                  </a:extLst>
                </p:cNvPr>
                <p:cNvSpPr txBox="1"/>
                <p:nvPr/>
              </p:nvSpPr>
              <p:spPr>
                <a:xfrm>
                  <a:off x="5079916" y="3069451"/>
                  <a:ext cx="807983" cy="307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9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9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𝟑𝟒𝟎</m:t>
                        </m:r>
                      </m:oMath>
                    </m:oMathPara>
                  </a14:m>
                  <a:endParaRPr lang="en-US" sz="9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C896623-CDE0-46F4-AFA6-58C7A62E16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9916" y="3069451"/>
                  <a:ext cx="807983" cy="3077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0A1DA1-B269-451F-BA44-3184E07368EF}"/>
              </a:ext>
            </a:extLst>
          </p:cNvPr>
          <p:cNvCxnSpPr/>
          <p:nvPr/>
        </p:nvCxnSpPr>
        <p:spPr>
          <a:xfrm flipV="1">
            <a:off x="6798598" y="3380819"/>
            <a:ext cx="0" cy="40536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99DBAB-DF43-4023-84E0-884084A2842B}"/>
              </a:ext>
            </a:extLst>
          </p:cNvPr>
          <p:cNvGrpSpPr/>
          <p:nvPr/>
        </p:nvGrpSpPr>
        <p:grpSpPr>
          <a:xfrm>
            <a:off x="5291267" y="2689912"/>
            <a:ext cx="1959891" cy="1760645"/>
            <a:chOff x="5531022" y="2443548"/>
            <a:chExt cx="2613188" cy="2347527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867BA06-187C-407E-A105-52F696CA5F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1022" y="4391025"/>
              <a:ext cx="3003" cy="40005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F156BB1-6BD0-4A8D-92A3-6AD0D984E5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8672" y="3813502"/>
              <a:ext cx="3003" cy="40005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E48D5AC-2223-4E2F-916A-BF02A93FD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1297" y="2778779"/>
              <a:ext cx="3003" cy="40005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7E6350E-8350-4B93-8A11-85AC64A86F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50381" y="3171335"/>
              <a:ext cx="7744" cy="25766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E9C321-9003-47F0-9981-C2FA31F24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4210" y="2443548"/>
              <a:ext cx="0" cy="56875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701CB73-6A0E-4565-9AE2-1F6E4138F5C3}"/>
              </a:ext>
            </a:extLst>
          </p:cNvPr>
          <p:cNvGrpSpPr/>
          <p:nvPr/>
        </p:nvGrpSpPr>
        <p:grpSpPr>
          <a:xfrm>
            <a:off x="5573959" y="5307807"/>
            <a:ext cx="1944653" cy="435769"/>
            <a:chOff x="5907945" y="5934075"/>
            <a:chExt cx="2592870" cy="581025"/>
          </a:xfrm>
        </p:grpSpPr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19E626A9-F5CE-4D36-A936-B66012636B84}"/>
                </a:ext>
              </a:extLst>
            </p:cNvPr>
            <p:cNvSpPr/>
            <p:nvPr/>
          </p:nvSpPr>
          <p:spPr>
            <a:xfrm>
              <a:off x="5907945" y="5934075"/>
              <a:ext cx="1703652" cy="5810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i="1" dirty="0" err="1"/>
                <a:t>minimasi</a:t>
              </a:r>
              <a:endParaRPr lang="en-US" sz="135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D351F02-DD1C-487B-9419-0F106B75E990}"/>
                    </a:ext>
                  </a:extLst>
                </p:cNvPr>
                <p:cNvSpPr/>
                <p:nvPr/>
              </p:nvSpPr>
              <p:spPr>
                <a:xfrm>
                  <a:off x="7611597" y="6039922"/>
                  <a:ext cx="889218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D351F02-DD1C-487B-9419-0F106B75E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1597" y="6039922"/>
                  <a:ext cx="889218" cy="40010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240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5F68711-5057-4A16-9353-8FA6E96DA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624" y="4177823"/>
            <a:ext cx="1876208" cy="1427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709102-2D17-44C3-8361-C870FE9F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i="1" dirty="0"/>
              <a:t>best fit ?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5DB6DCE-673B-4BC7-B34B-7FA74CE590E6}"/>
              </a:ext>
            </a:extLst>
          </p:cNvPr>
          <p:cNvGrpSpPr/>
          <p:nvPr/>
        </p:nvGrpSpPr>
        <p:grpSpPr>
          <a:xfrm>
            <a:off x="4386435" y="2528095"/>
            <a:ext cx="3628011" cy="2468023"/>
            <a:chOff x="4387335" y="2227792"/>
            <a:chExt cx="4837347" cy="329069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A0E1468-2D41-4862-BAC5-83B7E8153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3011" y="2227792"/>
              <a:ext cx="4401671" cy="288909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41752E-1354-422B-A619-8F352C6AAA6B}"/>
                </a:ext>
              </a:extLst>
            </p:cNvPr>
            <p:cNvSpPr txBox="1"/>
            <p:nvPr/>
          </p:nvSpPr>
          <p:spPr>
            <a:xfrm>
              <a:off x="6517342" y="5149157"/>
              <a:ext cx="173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x</a:t>
              </a:r>
              <a:r>
                <a:rPr lang="en-US" sz="1200" baseline="-25000" dirty="0"/>
                <a:t>1</a:t>
              </a:r>
              <a:r>
                <a:rPr lang="en-US" sz="1200" dirty="0"/>
                <a:t> (</a:t>
              </a:r>
              <a:r>
                <a:rPr lang="en-US" sz="1200" dirty="0" err="1"/>
                <a:t>Ukuran</a:t>
              </a:r>
              <a:r>
                <a:rPr lang="en-US" sz="1200" dirty="0"/>
                <a:t> </a:t>
              </a:r>
              <a:r>
                <a:rPr lang="en-US" sz="1200" dirty="0" err="1"/>
                <a:t>Mesin</a:t>
              </a:r>
              <a:r>
                <a:rPr lang="en-US" sz="1200" dirty="0"/>
                <a:t>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D18E91-8BDB-492E-BAE5-6303B17FF33F}"/>
                </a:ext>
              </a:extLst>
            </p:cNvPr>
            <p:cNvSpPr txBox="1"/>
            <p:nvPr/>
          </p:nvSpPr>
          <p:spPr>
            <a:xfrm rot="16200000">
              <a:off x="3895149" y="3487673"/>
              <a:ext cx="1353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 (</a:t>
              </a:r>
              <a:r>
                <a:rPr lang="en-US" sz="1200" dirty="0" err="1"/>
                <a:t>Emisi</a:t>
              </a:r>
              <a:r>
                <a:rPr lang="en-US" sz="1200" dirty="0"/>
                <a:t> CO2)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0B27CC-478F-48B7-B223-AD7945EB01EB}"/>
              </a:ext>
            </a:extLst>
          </p:cNvPr>
          <p:cNvCxnSpPr>
            <a:cxnSpLocks/>
          </p:cNvCxnSpPr>
          <p:nvPr/>
        </p:nvCxnSpPr>
        <p:spPr>
          <a:xfrm flipV="1">
            <a:off x="5082990" y="2847415"/>
            <a:ext cx="2696135" cy="13917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AFA47E-313F-4372-83F1-3D0EE05ED1CB}"/>
              </a:ext>
            </a:extLst>
          </p:cNvPr>
          <p:cNvSpPr txBox="1"/>
          <p:nvPr/>
        </p:nvSpPr>
        <p:spPr>
          <a:xfrm>
            <a:off x="5753387" y="2214247"/>
            <a:ext cx="12638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Plot Data Y vs 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A619A-EDDC-49FD-B232-360C858CBBEA}"/>
              </a:ext>
            </a:extLst>
          </p:cNvPr>
          <p:cNvSpPr txBox="1"/>
          <p:nvPr/>
        </p:nvSpPr>
        <p:spPr>
          <a:xfrm>
            <a:off x="1357314" y="3700140"/>
            <a:ext cx="2664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minimasi</a:t>
            </a:r>
            <a:r>
              <a:rPr lang="en-US" dirty="0"/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matematis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optimasi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8BF125-E8A1-46FC-B94F-3606B681ACD2}"/>
                  </a:ext>
                </a:extLst>
              </p:cNvPr>
              <p:cNvSpPr/>
              <p:nvPr/>
            </p:nvSpPr>
            <p:spPr>
              <a:xfrm>
                <a:off x="2031038" y="2872234"/>
                <a:ext cx="1888850" cy="6595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35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3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3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3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35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3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35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35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35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35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3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3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8BF125-E8A1-46FC-B94F-3606B681A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038" y="2872234"/>
                <a:ext cx="1888850" cy="659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0A1DA1-B269-451F-BA44-3184E07368EF}"/>
              </a:ext>
            </a:extLst>
          </p:cNvPr>
          <p:cNvCxnSpPr/>
          <p:nvPr/>
        </p:nvCxnSpPr>
        <p:spPr>
          <a:xfrm flipV="1">
            <a:off x="6798598" y="3380819"/>
            <a:ext cx="0" cy="40536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99DBAB-DF43-4023-84E0-884084A2842B}"/>
              </a:ext>
            </a:extLst>
          </p:cNvPr>
          <p:cNvGrpSpPr/>
          <p:nvPr/>
        </p:nvGrpSpPr>
        <p:grpSpPr>
          <a:xfrm>
            <a:off x="5291267" y="2689912"/>
            <a:ext cx="1959891" cy="1760645"/>
            <a:chOff x="5531022" y="2443548"/>
            <a:chExt cx="2613188" cy="2347527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867BA06-187C-407E-A105-52F696CA5F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1022" y="4391025"/>
              <a:ext cx="3003" cy="40005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F156BB1-6BD0-4A8D-92A3-6AD0D984E5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8672" y="3813502"/>
              <a:ext cx="3003" cy="40005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E48D5AC-2223-4E2F-916A-BF02A93FD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1297" y="2778779"/>
              <a:ext cx="3003" cy="40005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7E6350E-8350-4B93-8A11-85AC64A86F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50381" y="3171335"/>
              <a:ext cx="7744" cy="25766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E9C321-9003-47F0-9981-C2FA31F24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4210" y="2443548"/>
              <a:ext cx="0" cy="56875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0DE5FE4-AD07-45F9-98CE-1DCDB249C5A4}"/>
              </a:ext>
            </a:extLst>
          </p:cNvPr>
          <p:cNvSpPr txBox="1"/>
          <p:nvPr/>
        </p:nvSpPr>
        <p:spPr>
          <a:xfrm>
            <a:off x="3802693" y="5512897"/>
            <a:ext cx="12395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Distribusi</a:t>
            </a:r>
            <a:r>
              <a:rPr lang="en-US" sz="1350" dirty="0"/>
              <a:t> Error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3829CB-32D1-45C3-9BFF-5209C57ED58E}"/>
              </a:ext>
            </a:extLst>
          </p:cNvPr>
          <p:cNvCxnSpPr/>
          <p:nvPr/>
        </p:nvCxnSpPr>
        <p:spPr>
          <a:xfrm flipV="1">
            <a:off x="4391729" y="4239185"/>
            <a:ext cx="691261" cy="119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19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709102-2D17-44C3-8361-C870FE9FA6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700" dirty="0"/>
                  <a:t>Estimasi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700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𝒎𝒂𝒕𝒆𝒎𝒂𝒕𝒊𝒔</m:t>
                    </m:r>
                    <m:r>
                      <a:rPr lang="en-US" sz="2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7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709102-2D17-44C3-8361-C870FE9FA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7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DA911B77-DD80-4815-9472-2293C6B41D41}"/>
              </a:ext>
            </a:extLst>
          </p:cNvPr>
          <p:cNvGraphicFramePr>
            <a:graphicFrameLocks/>
          </p:cNvGraphicFramePr>
          <p:nvPr/>
        </p:nvGraphicFramePr>
        <p:xfrm>
          <a:off x="1304995" y="2449884"/>
          <a:ext cx="3047861" cy="26064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8653">
                  <a:extLst>
                    <a:ext uri="{9D8B030D-6E8A-4147-A177-3AD203B41FA5}">
                      <a16:colId xmlns:a16="http://schemas.microsoft.com/office/drawing/2014/main" val="3294037123"/>
                    </a:ext>
                  </a:extLst>
                </a:gridCol>
                <a:gridCol w="692524">
                  <a:extLst>
                    <a:ext uri="{9D8B030D-6E8A-4147-A177-3AD203B41FA5}">
                      <a16:colId xmlns:a16="http://schemas.microsoft.com/office/drawing/2014/main" val="656442733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val="3674135898"/>
                    </a:ext>
                  </a:extLst>
                </a:gridCol>
                <a:gridCol w="724418">
                  <a:extLst>
                    <a:ext uri="{9D8B030D-6E8A-4147-A177-3AD203B41FA5}">
                      <a16:colId xmlns:a16="http://schemas.microsoft.com/office/drawing/2014/main" val="3574616636"/>
                    </a:ext>
                  </a:extLst>
                </a:gridCol>
                <a:gridCol w="609572">
                  <a:extLst>
                    <a:ext uri="{9D8B030D-6E8A-4147-A177-3AD203B41FA5}">
                      <a16:colId xmlns:a16="http://schemas.microsoft.com/office/drawing/2014/main" val="1716309829"/>
                    </a:ext>
                  </a:extLst>
                </a:gridCol>
              </a:tblGrid>
              <a:tr h="37341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Ukuran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Mesin</a:t>
                      </a:r>
                      <a:endParaRPr lang="en-US" sz="1100" dirty="0"/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Silinder</a:t>
                      </a:r>
                      <a:endParaRPr lang="en-US" sz="1100" dirty="0"/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Konsumsi</a:t>
                      </a:r>
                      <a:r>
                        <a:rPr lang="en-US" sz="1100" dirty="0"/>
                        <a:t> BBM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Emisi</a:t>
                      </a:r>
                      <a:r>
                        <a:rPr lang="en-US" sz="1100" dirty="0"/>
                        <a:t> CO2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021769443"/>
                  </a:ext>
                </a:extLst>
              </a:tr>
              <a:tr h="22865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2.0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196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118724466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221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273498667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5.9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136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312054320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11.1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255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2341828250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244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500540636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10.0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230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1434623711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232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2006517120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3.7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11.1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255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022039315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3.7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11.6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3200678803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9.2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?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3708249239"/>
                  </a:ext>
                </a:extLst>
              </a:tr>
            </a:tbl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121CEE26-AA46-43C3-B017-3C112BD83C1D}"/>
              </a:ext>
            </a:extLst>
          </p:cNvPr>
          <p:cNvSpPr/>
          <p:nvPr/>
        </p:nvSpPr>
        <p:spPr>
          <a:xfrm flipH="1">
            <a:off x="1864520" y="2843213"/>
            <a:ext cx="192881" cy="2129304"/>
          </a:xfrm>
          <a:prstGeom prst="leftBrace">
            <a:avLst>
              <a:gd name="adj1" fmla="val 8333"/>
              <a:gd name="adj2" fmla="val 466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8863E839-2B77-46FF-B599-4FA0B7339DE1}"/>
              </a:ext>
            </a:extLst>
          </p:cNvPr>
          <p:cNvSpPr/>
          <p:nvPr/>
        </p:nvSpPr>
        <p:spPr>
          <a:xfrm flipH="1">
            <a:off x="4159975" y="2843213"/>
            <a:ext cx="192881" cy="2129304"/>
          </a:xfrm>
          <a:prstGeom prst="leftBrace">
            <a:avLst>
              <a:gd name="adj1" fmla="val 8333"/>
              <a:gd name="adj2" fmla="val 466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1F6DF4-9BED-4692-9AD6-6AA6E377B48D}"/>
                  </a:ext>
                </a:extLst>
              </p:cNvPr>
              <p:cNvSpPr txBox="1"/>
              <p:nvPr/>
            </p:nvSpPr>
            <p:spPr>
              <a:xfrm>
                <a:off x="2007394" y="3686175"/>
                <a:ext cx="42819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1F6DF4-9BED-4692-9AD6-6AA6E377B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394" y="3686175"/>
                <a:ext cx="428194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565D8E6-FA6D-4F38-B548-2479A89CAD3A}"/>
                  </a:ext>
                </a:extLst>
              </p:cNvPr>
              <p:cNvSpPr txBox="1"/>
              <p:nvPr/>
            </p:nvSpPr>
            <p:spPr>
              <a:xfrm>
                <a:off x="4321969" y="3686175"/>
                <a:ext cx="322268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565D8E6-FA6D-4F38-B548-2479A89C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969" y="3686175"/>
                <a:ext cx="322268" cy="300082"/>
              </a:xfrm>
              <a:prstGeom prst="rect">
                <a:avLst/>
              </a:prstGeom>
              <a:blipFill>
                <a:blip r:embed="rId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FA0EB5-7EB0-4A3B-B57E-E8672A073DF7}"/>
                  </a:ext>
                </a:extLst>
              </p:cNvPr>
              <p:cNvSpPr/>
              <p:nvPr/>
            </p:nvSpPr>
            <p:spPr>
              <a:xfrm>
                <a:off x="4747550" y="2114878"/>
                <a:ext cx="2040174" cy="47961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FA0EB5-7EB0-4A3B-B57E-E8672A073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50" y="2114878"/>
                <a:ext cx="2040174" cy="4796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B26BF4B-054C-45E8-931E-8132D8CDD9E2}"/>
                  </a:ext>
                </a:extLst>
              </p:cNvPr>
              <p:cNvSpPr/>
              <p:nvPr/>
            </p:nvSpPr>
            <p:spPr>
              <a:xfrm>
                <a:off x="4747552" y="2665179"/>
                <a:ext cx="2803075" cy="764055"/>
              </a:xfrm>
              <a:prstGeom prst="rect">
                <a:avLst/>
              </a:prstGeom>
              <a:ln>
                <a:solidFill>
                  <a:srgbClr val="000099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B26BF4B-054C-45E8-931E-8132D8CDD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52" y="2665179"/>
                <a:ext cx="2803075" cy="7640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F899BA3-CEA3-46D1-9AB8-BB1B918D98C7}"/>
                  </a:ext>
                </a:extLst>
              </p:cNvPr>
              <p:cNvSpPr/>
              <p:nvPr/>
            </p:nvSpPr>
            <p:spPr>
              <a:xfrm>
                <a:off x="5071541" y="3489533"/>
                <a:ext cx="2805576" cy="5947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2.0+2.4+1.5+…</m:t>
                          </m:r>
                        </m:num>
                        <m:den>
                          <m:r>
                            <a:rPr lang="en-US" sz="1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1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=3.34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F899BA3-CEA3-46D1-9AB8-BB1B918D9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541" y="3489533"/>
                <a:ext cx="2805576" cy="5947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767C1ED-B4E3-44ED-AF1C-6F2C0290E965}"/>
                  </a:ext>
                </a:extLst>
              </p:cNvPr>
              <p:cNvSpPr/>
              <p:nvPr/>
            </p:nvSpPr>
            <p:spPr>
              <a:xfrm>
                <a:off x="5071540" y="3907864"/>
                <a:ext cx="2964914" cy="5900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196+221+136+…</m:t>
                          </m:r>
                        </m:num>
                        <m:den>
                          <m:r>
                            <a:rPr lang="en-US" sz="1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1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=256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767C1ED-B4E3-44ED-AF1C-6F2C0290E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540" y="3907864"/>
                <a:ext cx="2964914" cy="5900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F4C84EC-D391-4A4A-A9A2-B1F9E2150386}"/>
                  </a:ext>
                </a:extLst>
              </p:cNvPr>
              <p:cNvSpPr/>
              <p:nvPr/>
            </p:nvSpPr>
            <p:spPr>
              <a:xfrm>
                <a:off x="4409742" y="4434448"/>
                <a:ext cx="3814506" cy="492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5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0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2.0−3.34</m:t>
                              </m:r>
                            </m:e>
                          </m:d>
                          <m:d>
                            <m:dPr>
                              <m:ctrlPr>
                                <a:rPr lang="en-US" sz="10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196−256</m:t>
                              </m:r>
                            </m:e>
                          </m:d>
                          <m:r>
                            <a:rPr lang="en-US" sz="105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0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2.4−3.34</m:t>
                              </m:r>
                            </m:e>
                          </m:d>
                          <m:d>
                            <m:dPr>
                              <m:ctrlPr>
                                <a:rPr lang="en-US" sz="10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221−256</m:t>
                              </m:r>
                            </m:e>
                          </m:d>
                          <m:r>
                            <a:rPr lang="en-US" sz="105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</m:t>
                          </m:r>
                        </m:num>
                        <m:den>
                          <m:sSup>
                            <m:sSupPr>
                              <m:ctrlPr>
                                <a:rPr lang="en-US" sz="10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5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2.0−3.34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5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0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5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2.4−3.34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5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F4C84EC-D391-4A4A-A9A2-B1F9E2150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742" y="4434448"/>
                <a:ext cx="3814506" cy="4928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F46C940-6209-4CFF-AD1D-285C6E1B9B96}"/>
                  </a:ext>
                </a:extLst>
              </p:cNvPr>
              <p:cNvSpPr/>
              <p:nvPr/>
            </p:nvSpPr>
            <p:spPr>
              <a:xfrm>
                <a:off x="4409742" y="4806136"/>
                <a:ext cx="878189" cy="387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5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=39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F46C940-6209-4CFF-AD1D-285C6E1B9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742" y="4806136"/>
                <a:ext cx="878189" cy="3872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966EA6E-E566-4C5C-8B68-7C462E1D15DD}"/>
                  </a:ext>
                </a:extLst>
              </p:cNvPr>
              <p:cNvSpPr/>
              <p:nvPr/>
            </p:nvSpPr>
            <p:spPr>
              <a:xfrm>
                <a:off x="4747552" y="5107390"/>
                <a:ext cx="1530275" cy="433452"/>
              </a:xfrm>
              <a:prstGeom prst="rect">
                <a:avLst/>
              </a:prstGeom>
              <a:ln>
                <a:solidFill>
                  <a:srgbClr val="000099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966EA6E-E566-4C5C-8B68-7C462E1D1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552" y="5107390"/>
                <a:ext cx="1530275" cy="433452"/>
              </a:xfrm>
              <a:prstGeom prst="rect">
                <a:avLst/>
              </a:prstGeom>
              <a:blipFill>
                <a:blip r:embed="rId11"/>
                <a:stretch>
                  <a:fillRect r="-16206"/>
                </a:stretch>
              </a:blipFill>
              <a:ln>
                <a:solidFill>
                  <a:srgbClr val="00009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38B3ACA-32B9-44FC-B765-70C74ADC9C69}"/>
                  </a:ext>
                </a:extLst>
              </p:cNvPr>
              <p:cNvSpPr/>
              <p:nvPr/>
            </p:nvSpPr>
            <p:spPr>
              <a:xfrm>
                <a:off x="4409743" y="5574697"/>
                <a:ext cx="2869503" cy="38728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5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256</m:t>
                      </m:r>
                      <m:r>
                        <a:rPr lang="en-US" sz="15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39 ∗3.34 =125.74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38B3ACA-32B9-44FC-B765-70C74ADC9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743" y="5574697"/>
                <a:ext cx="2869503" cy="3872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04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9" grpId="0"/>
      <p:bldP spid="41" grpId="0"/>
      <p:bldP spid="42" grpId="0"/>
      <p:bldP spid="43" grpId="0" animBg="1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709102-2D17-44C3-8361-C870FE9FA6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700" dirty="0"/>
                  <a:t>Estimasi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700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𝒐𝒑𝒕𝒊𝒎𝒂𝒔𝒊</m:t>
                    </m:r>
                    <m:r>
                      <a:rPr lang="en-US" sz="2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7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709102-2D17-44C3-8361-C870FE9FA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47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DA911B77-DD80-4815-9472-2293C6B41D41}"/>
              </a:ext>
            </a:extLst>
          </p:cNvPr>
          <p:cNvGraphicFramePr>
            <a:graphicFrameLocks/>
          </p:cNvGraphicFramePr>
          <p:nvPr/>
        </p:nvGraphicFramePr>
        <p:xfrm>
          <a:off x="1304995" y="2449884"/>
          <a:ext cx="3047861" cy="26064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8653">
                  <a:extLst>
                    <a:ext uri="{9D8B030D-6E8A-4147-A177-3AD203B41FA5}">
                      <a16:colId xmlns:a16="http://schemas.microsoft.com/office/drawing/2014/main" val="3294037123"/>
                    </a:ext>
                  </a:extLst>
                </a:gridCol>
                <a:gridCol w="692524">
                  <a:extLst>
                    <a:ext uri="{9D8B030D-6E8A-4147-A177-3AD203B41FA5}">
                      <a16:colId xmlns:a16="http://schemas.microsoft.com/office/drawing/2014/main" val="656442733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val="3674135898"/>
                    </a:ext>
                  </a:extLst>
                </a:gridCol>
                <a:gridCol w="724418">
                  <a:extLst>
                    <a:ext uri="{9D8B030D-6E8A-4147-A177-3AD203B41FA5}">
                      <a16:colId xmlns:a16="http://schemas.microsoft.com/office/drawing/2014/main" val="3574616636"/>
                    </a:ext>
                  </a:extLst>
                </a:gridCol>
                <a:gridCol w="609572">
                  <a:extLst>
                    <a:ext uri="{9D8B030D-6E8A-4147-A177-3AD203B41FA5}">
                      <a16:colId xmlns:a16="http://schemas.microsoft.com/office/drawing/2014/main" val="1716309829"/>
                    </a:ext>
                  </a:extLst>
                </a:gridCol>
              </a:tblGrid>
              <a:tr h="37341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Ukuran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Mesin</a:t>
                      </a:r>
                      <a:endParaRPr lang="en-US" sz="1100" dirty="0"/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Silinder</a:t>
                      </a:r>
                      <a:endParaRPr lang="en-US" sz="1100" dirty="0"/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Konsumsi</a:t>
                      </a:r>
                      <a:r>
                        <a:rPr lang="en-US" sz="1100" dirty="0"/>
                        <a:t> BBM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Emisi</a:t>
                      </a:r>
                      <a:r>
                        <a:rPr lang="en-US" sz="1100" dirty="0"/>
                        <a:t> CO2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021769443"/>
                  </a:ext>
                </a:extLst>
              </a:tr>
              <a:tr h="22865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2.0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196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118724466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221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273498667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5.9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136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312054320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11.1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255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2341828250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244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500540636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10.0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230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1434623711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232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2006517120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3.7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11.1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255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022039315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3.7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11.6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3200678803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9.2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?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3708249239"/>
                  </a:ext>
                </a:extLst>
              </a:tr>
            </a:tbl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121CEE26-AA46-43C3-B017-3C112BD83C1D}"/>
              </a:ext>
            </a:extLst>
          </p:cNvPr>
          <p:cNvSpPr/>
          <p:nvPr/>
        </p:nvSpPr>
        <p:spPr>
          <a:xfrm flipH="1">
            <a:off x="1864520" y="2843213"/>
            <a:ext cx="192881" cy="2129304"/>
          </a:xfrm>
          <a:prstGeom prst="leftBrace">
            <a:avLst>
              <a:gd name="adj1" fmla="val 8333"/>
              <a:gd name="adj2" fmla="val 466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8863E839-2B77-46FF-B599-4FA0B7339DE1}"/>
              </a:ext>
            </a:extLst>
          </p:cNvPr>
          <p:cNvSpPr/>
          <p:nvPr/>
        </p:nvSpPr>
        <p:spPr>
          <a:xfrm flipH="1">
            <a:off x="4159975" y="2843213"/>
            <a:ext cx="192881" cy="2129304"/>
          </a:xfrm>
          <a:prstGeom prst="leftBrace">
            <a:avLst>
              <a:gd name="adj1" fmla="val 8333"/>
              <a:gd name="adj2" fmla="val 466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1F6DF4-9BED-4692-9AD6-6AA6E377B48D}"/>
                  </a:ext>
                </a:extLst>
              </p:cNvPr>
              <p:cNvSpPr txBox="1"/>
              <p:nvPr/>
            </p:nvSpPr>
            <p:spPr>
              <a:xfrm>
                <a:off x="2007394" y="3686175"/>
                <a:ext cx="42819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1F6DF4-9BED-4692-9AD6-6AA6E377B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394" y="3686175"/>
                <a:ext cx="428194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565D8E6-FA6D-4F38-B548-2479A89CAD3A}"/>
                  </a:ext>
                </a:extLst>
              </p:cNvPr>
              <p:cNvSpPr txBox="1"/>
              <p:nvPr/>
            </p:nvSpPr>
            <p:spPr>
              <a:xfrm>
                <a:off x="4321969" y="3686175"/>
                <a:ext cx="322268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565D8E6-FA6D-4F38-B548-2479A89C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969" y="3686175"/>
                <a:ext cx="322268" cy="300082"/>
              </a:xfrm>
              <a:prstGeom prst="rect">
                <a:avLst/>
              </a:prstGeom>
              <a:blipFill>
                <a:blip r:embed="rId5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28AEC2A-1028-41F9-9545-21BC758ECF16}"/>
              </a:ext>
            </a:extLst>
          </p:cNvPr>
          <p:cNvSpPr txBox="1"/>
          <p:nvPr/>
        </p:nvSpPr>
        <p:spPr>
          <a:xfrm>
            <a:off x="4762503" y="3304655"/>
            <a:ext cx="32075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/>
              <a:t>Library </a:t>
            </a:r>
            <a:r>
              <a:rPr lang="en-US" sz="1350" i="1" dirty="0" err="1"/>
              <a:t>untuk</a:t>
            </a:r>
            <a:r>
              <a:rPr lang="en-US" sz="1350" i="1" dirty="0"/>
              <a:t> </a:t>
            </a:r>
            <a:r>
              <a:rPr lang="en-US" sz="1350" dirty="0"/>
              <a:t>Machine Learning yang </a:t>
            </a:r>
            <a:r>
              <a:rPr lang="en-US" sz="1350" dirty="0" err="1"/>
              <a:t>ada</a:t>
            </a:r>
            <a:r>
              <a:rPr lang="en-US" sz="1350" dirty="0"/>
              <a:t> di Python, R dan Scala </a:t>
            </a:r>
            <a:r>
              <a:rPr lang="en-US" sz="1350" dirty="0" err="1"/>
              <a:t>dapat</a:t>
            </a:r>
            <a:r>
              <a:rPr lang="en-US" sz="1350" dirty="0"/>
              <a:t> </a:t>
            </a:r>
            <a:r>
              <a:rPr lang="en-US" sz="1350" dirty="0" err="1"/>
              <a:t>dengan</a:t>
            </a:r>
            <a:r>
              <a:rPr lang="en-US" sz="1350" dirty="0"/>
              <a:t> </a:t>
            </a:r>
            <a:r>
              <a:rPr lang="en-US" sz="1350" dirty="0" err="1"/>
              <a:t>mudah</a:t>
            </a:r>
            <a:r>
              <a:rPr lang="en-US" sz="1350" dirty="0"/>
              <a:t> </a:t>
            </a:r>
            <a:r>
              <a:rPr lang="en-US" sz="1350" dirty="0" err="1"/>
              <a:t>menemukan</a:t>
            </a:r>
            <a:r>
              <a:rPr lang="en-US" sz="1350" dirty="0"/>
              <a:t> parameter </a:t>
            </a:r>
            <a:r>
              <a:rPr lang="en-US" sz="1350" dirty="0" err="1"/>
              <a:t>tersebut</a:t>
            </a:r>
            <a:r>
              <a:rPr lang="en-US" sz="1350" dirty="0"/>
              <a:t>.</a:t>
            </a:r>
          </a:p>
          <a:p>
            <a:endParaRPr lang="en-US" sz="1350" i="1" dirty="0"/>
          </a:p>
          <a:p>
            <a:r>
              <a:rPr lang="en-US" sz="1350" dirty="0"/>
              <a:t>Kita </a:t>
            </a:r>
            <a:r>
              <a:rPr lang="en-US" sz="1350" dirty="0" err="1"/>
              <a:t>akan</a:t>
            </a:r>
            <a:r>
              <a:rPr lang="en-US" sz="1350" dirty="0"/>
              <a:t> </a:t>
            </a:r>
            <a:r>
              <a:rPr lang="en-US" sz="1350" dirty="0" err="1"/>
              <a:t>membutuhkannya</a:t>
            </a:r>
            <a:r>
              <a:rPr lang="en-US" sz="1350" dirty="0"/>
              <a:t> </a:t>
            </a:r>
            <a:r>
              <a:rPr lang="en-US" sz="1350" dirty="0" err="1"/>
              <a:t>untuk</a:t>
            </a:r>
            <a:r>
              <a:rPr lang="en-US" sz="1350" dirty="0"/>
              <a:t> </a:t>
            </a:r>
            <a:r>
              <a:rPr lang="en-US" sz="1350" dirty="0" err="1"/>
              <a:t>ukuran</a:t>
            </a:r>
            <a:r>
              <a:rPr lang="en-US" sz="1350" dirty="0"/>
              <a:t> data yang </a:t>
            </a:r>
            <a:r>
              <a:rPr lang="en-US" sz="1350" dirty="0" err="1"/>
              <a:t>besar</a:t>
            </a:r>
            <a:r>
              <a:rPr lang="en-US" sz="1350" dirty="0"/>
              <a:t> (big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CAED7E4-2C4C-4C4A-9E16-EF7247076E75}"/>
                  </a:ext>
                </a:extLst>
              </p:cNvPr>
              <p:cNvSpPr/>
              <p:nvPr/>
            </p:nvSpPr>
            <p:spPr>
              <a:xfrm>
                <a:off x="4762503" y="2550646"/>
                <a:ext cx="2608919" cy="47961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127.74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1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39 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CAED7E4-2C4C-4C4A-9E16-EF7247076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3" y="2550646"/>
                <a:ext cx="2608919" cy="4796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051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9102-2D17-44C3-8361-C870FE9F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err="1"/>
              <a:t>Prediksi</a:t>
            </a:r>
            <a:r>
              <a:rPr lang="en-US" sz="2700" dirty="0"/>
              <a:t> </a:t>
            </a:r>
            <a:r>
              <a:rPr lang="en-US" sz="2700" dirty="0" err="1"/>
              <a:t>dengan</a:t>
            </a:r>
            <a:r>
              <a:rPr lang="en-US" sz="2700" dirty="0"/>
              <a:t> </a:t>
            </a:r>
            <a:r>
              <a:rPr lang="en-US" sz="2700" dirty="0" err="1"/>
              <a:t>Regresi</a:t>
            </a:r>
            <a:r>
              <a:rPr lang="en-US" sz="2700" dirty="0"/>
              <a:t> Linier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DA911B77-DD80-4815-9472-2293C6B41D41}"/>
              </a:ext>
            </a:extLst>
          </p:cNvPr>
          <p:cNvGraphicFramePr>
            <a:graphicFrameLocks/>
          </p:cNvGraphicFramePr>
          <p:nvPr/>
        </p:nvGraphicFramePr>
        <p:xfrm>
          <a:off x="1304995" y="2449884"/>
          <a:ext cx="3047861" cy="26064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8653">
                  <a:extLst>
                    <a:ext uri="{9D8B030D-6E8A-4147-A177-3AD203B41FA5}">
                      <a16:colId xmlns:a16="http://schemas.microsoft.com/office/drawing/2014/main" val="3294037123"/>
                    </a:ext>
                  </a:extLst>
                </a:gridCol>
                <a:gridCol w="692524">
                  <a:extLst>
                    <a:ext uri="{9D8B030D-6E8A-4147-A177-3AD203B41FA5}">
                      <a16:colId xmlns:a16="http://schemas.microsoft.com/office/drawing/2014/main" val="656442733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val="3674135898"/>
                    </a:ext>
                  </a:extLst>
                </a:gridCol>
                <a:gridCol w="724418">
                  <a:extLst>
                    <a:ext uri="{9D8B030D-6E8A-4147-A177-3AD203B41FA5}">
                      <a16:colId xmlns:a16="http://schemas.microsoft.com/office/drawing/2014/main" val="3574616636"/>
                    </a:ext>
                  </a:extLst>
                </a:gridCol>
                <a:gridCol w="609572">
                  <a:extLst>
                    <a:ext uri="{9D8B030D-6E8A-4147-A177-3AD203B41FA5}">
                      <a16:colId xmlns:a16="http://schemas.microsoft.com/office/drawing/2014/main" val="1716309829"/>
                    </a:ext>
                  </a:extLst>
                </a:gridCol>
              </a:tblGrid>
              <a:tr h="37341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Ukuran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Mesin</a:t>
                      </a:r>
                      <a:endParaRPr lang="en-US" sz="1100" dirty="0"/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Silinder</a:t>
                      </a:r>
                      <a:endParaRPr lang="en-US" sz="1100" dirty="0"/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Konsumsi</a:t>
                      </a:r>
                      <a:r>
                        <a:rPr lang="en-US" sz="1100" dirty="0"/>
                        <a:t> BBM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Emisi</a:t>
                      </a:r>
                      <a:r>
                        <a:rPr lang="en-US" sz="1100" dirty="0"/>
                        <a:t> CO2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021769443"/>
                  </a:ext>
                </a:extLst>
              </a:tr>
              <a:tr h="22865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2.0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196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118724466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221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273498667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5.9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136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312054320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11.1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255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2341828250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244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500540636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10.0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230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1434623711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232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2006517120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3.7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11.1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255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022039315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3.7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11.6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3200678803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9.2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?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37082492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CAED7E4-2C4C-4C4A-9E16-EF7247076E75}"/>
                  </a:ext>
                </a:extLst>
              </p:cNvPr>
              <p:cNvSpPr/>
              <p:nvPr/>
            </p:nvSpPr>
            <p:spPr>
              <a:xfrm>
                <a:off x="4514851" y="2455141"/>
                <a:ext cx="2608919" cy="47961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127.74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1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39 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CAED7E4-2C4C-4C4A-9E16-EF7247076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51" y="2455141"/>
                <a:ext cx="2608919" cy="479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D379E7-5BF8-4A70-A403-A122C4682FF3}"/>
              </a:ext>
            </a:extLst>
          </p:cNvPr>
          <p:cNvSpPr/>
          <p:nvPr/>
        </p:nvSpPr>
        <p:spPr>
          <a:xfrm>
            <a:off x="1143000" y="4825978"/>
            <a:ext cx="3286125" cy="2147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031DBA-2D06-4A58-AD5B-CE2982FB43E8}"/>
                  </a:ext>
                </a:extLst>
              </p:cNvPr>
              <p:cNvSpPr/>
              <p:nvPr/>
            </p:nvSpPr>
            <p:spPr>
              <a:xfrm>
                <a:off x="4429126" y="3535533"/>
                <a:ext cx="3714287" cy="2720745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𝐸𝑚𝑖𝑠𝑖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127.74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39 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𝑈𝑘𝑢𝑟𝑎𝑛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𝑚𝑒𝑠𝑖𝑛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500" dirty="0"/>
              </a:p>
              <a:p>
                <a:pPr>
                  <a:lnSpc>
                    <a:spcPct val="2000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𝐸𝑚𝑖𝑠𝑖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127.74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39 ∗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2.4 </m:t>
                      </m:r>
                    </m:oMath>
                  </m:oMathPara>
                </a14:m>
                <a:endParaRPr lang="en-US" sz="1500" dirty="0"/>
              </a:p>
              <a:p>
                <a:pPr>
                  <a:lnSpc>
                    <a:spcPct val="2000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𝐸𝑚𝑖𝑠𝑖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</a:rPr>
                        <m:t>=221.34</m:t>
                      </m:r>
                    </m:oMath>
                  </m:oMathPara>
                </a14:m>
                <a:endParaRPr lang="en-US" sz="1500" dirty="0"/>
              </a:p>
              <a:p>
                <a:pPr>
                  <a:lnSpc>
                    <a:spcPct val="2000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endParaRPr lang="en-US" sz="1500" dirty="0"/>
              </a:p>
              <a:p>
                <a:pPr>
                  <a:lnSpc>
                    <a:spcPct val="2000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endParaRPr lang="en-US" sz="15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031DBA-2D06-4A58-AD5B-CE2982FB4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26" y="3535533"/>
                <a:ext cx="3714287" cy="2720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979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9102-2D17-44C3-8361-C870FE9F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err="1"/>
              <a:t>Prediksi</a:t>
            </a:r>
            <a:r>
              <a:rPr lang="en-US" sz="2700" dirty="0"/>
              <a:t> </a:t>
            </a:r>
            <a:r>
              <a:rPr lang="en-US" sz="2700" dirty="0" err="1"/>
              <a:t>dengan</a:t>
            </a:r>
            <a:r>
              <a:rPr lang="en-US" sz="2700" dirty="0"/>
              <a:t> </a:t>
            </a:r>
            <a:r>
              <a:rPr lang="en-US" sz="2700" dirty="0" err="1"/>
              <a:t>Regresi</a:t>
            </a:r>
            <a:r>
              <a:rPr lang="en-US" sz="2700" dirty="0"/>
              <a:t> Linier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DA911B77-DD80-4815-9472-2293C6B41D41}"/>
              </a:ext>
            </a:extLst>
          </p:cNvPr>
          <p:cNvGraphicFramePr>
            <a:graphicFrameLocks/>
          </p:cNvGraphicFramePr>
          <p:nvPr/>
        </p:nvGraphicFramePr>
        <p:xfrm>
          <a:off x="1304995" y="2449884"/>
          <a:ext cx="3047861" cy="26064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8653">
                  <a:extLst>
                    <a:ext uri="{9D8B030D-6E8A-4147-A177-3AD203B41FA5}">
                      <a16:colId xmlns:a16="http://schemas.microsoft.com/office/drawing/2014/main" val="3294037123"/>
                    </a:ext>
                  </a:extLst>
                </a:gridCol>
                <a:gridCol w="692524">
                  <a:extLst>
                    <a:ext uri="{9D8B030D-6E8A-4147-A177-3AD203B41FA5}">
                      <a16:colId xmlns:a16="http://schemas.microsoft.com/office/drawing/2014/main" val="656442733"/>
                    </a:ext>
                  </a:extLst>
                </a:gridCol>
                <a:gridCol w="712694">
                  <a:extLst>
                    <a:ext uri="{9D8B030D-6E8A-4147-A177-3AD203B41FA5}">
                      <a16:colId xmlns:a16="http://schemas.microsoft.com/office/drawing/2014/main" val="3674135898"/>
                    </a:ext>
                  </a:extLst>
                </a:gridCol>
                <a:gridCol w="724418">
                  <a:extLst>
                    <a:ext uri="{9D8B030D-6E8A-4147-A177-3AD203B41FA5}">
                      <a16:colId xmlns:a16="http://schemas.microsoft.com/office/drawing/2014/main" val="3574616636"/>
                    </a:ext>
                  </a:extLst>
                </a:gridCol>
                <a:gridCol w="609572">
                  <a:extLst>
                    <a:ext uri="{9D8B030D-6E8A-4147-A177-3AD203B41FA5}">
                      <a16:colId xmlns:a16="http://schemas.microsoft.com/office/drawing/2014/main" val="1716309829"/>
                    </a:ext>
                  </a:extLst>
                </a:gridCol>
              </a:tblGrid>
              <a:tr h="37341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Ukuran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Mesin</a:t>
                      </a:r>
                      <a:endParaRPr lang="en-US" sz="1100" dirty="0"/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Silinder</a:t>
                      </a:r>
                      <a:endParaRPr lang="en-US" sz="1100" dirty="0"/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Konsumsi</a:t>
                      </a:r>
                      <a:r>
                        <a:rPr lang="en-US" sz="1100" dirty="0"/>
                        <a:t> BBM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Emisi</a:t>
                      </a:r>
                      <a:r>
                        <a:rPr lang="en-US" sz="1100" dirty="0"/>
                        <a:t> CO2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021769443"/>
                  </a:ext>
                </a:extLst>
              </a:tr>
              <a:tr h="228653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2.0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196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118724466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221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273498667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5.9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136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312054320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11.1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255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2341828250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244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500540636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10.0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230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1434623711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232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2006517120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3.7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11.1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255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4022039315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3.7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11.6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3200678803"/>
                  </a:ext>
                </a:extLst>
              </a:tr>
              <a:tr h="213396"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9.2</a:t>
                      </a:r>
                    </a:p>
                  </a:txBody>
                  <a:tcPr marL="53376" marR="53376" marT="26688" marB="266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?</a:t>
                      </a:r>
                    </a:p>
                  </a:txBody>
                  <a:tcPr marL="53376" marR="53376" marT="26688" marB="26688"/>
                </a:tc>
                <a:extLst>
                  <a:ext uri="{0D108BD9-81ED-4DB2-BD59-A6C34878D82A}">
                    <a16:rowId xmlns:a16="http://schemas.microsoft.com/office/drawing/2014/main" val="37082492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CAED7E4-2C4C-4C4A-9E16-EF7247076E75}"/>
                  </a:ext>
                </a:extLst>
              </p:cNvPr>
              <p:cNvSpPr/>
              <p:nvPr/>
            </p:nvSpPr>
            <p:spPr>
              <a:xfrm>
                <a:off x="4514851" y="2455141"/>
                <a:ext cx="2608919" cy="47961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127.74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1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39 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CAED7E4-2C4C-4C4A-9E16-EF7247076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51" y="2455141"/>
                <a:ext cx="2608919" cy="479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D379E7-5BF8-4A70-A403-A122C4682FF3}"/>
              </a:ext>
            </a:extLst>
          </p:cNvPr>
          <p:cNvSpPr/>
          <p:nvPr/>
        </p:nvSpPr>
        <p:spPr>
          <a:xfrm>
            <a:off x="1143000" y="4839626"/>
            <a:ext cx="3286125" cy="2147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031DBA-2D06-4A58-AD5B-CE2982FB43E8}"/>
                  </a:ext>
                </a:extLst>
              </p:cNvPr>
              <p:cNvSpPr/>
              <p:nvPr/>
            </p:nvSpPr>
            <p:spPr>
              <a:xfrm>
                <a:off x="4429126" y="2971176"/>
                <a:ext cx="3714287" cy="2720745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𝐸𝑚𝑖𝑠𝑖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127.74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39 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𝑈𝑘𝑢𝑟𝑎𝑛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𝑚𝑒𝑠𝑖𝑛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500" dirty="0"/>
              </a:p>
              <a:p>
                <a:pPr>
                  <a:lnSpc>
                    <a:spcPct val="2000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𝐸𝑚𝑖𝑠𝑖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127.74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39 ∗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2.4 </m:t>
                      </m:r>
                    </m:oMath>
                  </m:oMathPara>
                </a14:m>
                <a:endParaRPr lang="en-US" sz="1500" dirty="0"/>
              </a:p>
              <a:p>
                <a:pPr>
                  <a:lnSpc>
                    <a:spcPct val="2000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𝐸𝑚𝑖𝑠𝑖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</a:rPr>
                        <m:t>=221.34</m:t>
                      </m:r>
                    </m:oMath>
                  </m:oMathPara>
                </a14:m>
                <a:endParaRPr lang="en-US" sz="1500" dirty="0"/>
              </a:p>
              <a:p>
                <a:pPr>
                  <a:lnSpc>
                    <a:spcPct val="2000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endParaRPr lang="en-US" sz="1500" dirty="0"/>
              </a:p>
              <a:p>
                <a:pPr>
                  <a:lnSpc>
                    <a:spcPct val="2000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endParaRPr lang="en-US" sz="15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031DBA-2D06-4A58-AD5B-CE2982FB4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26" y="2971176"/>
                <a:ext cx="3714287" cy="2720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649ACDC-E69B-410F-8EBC-59AE3414D255}"/>
              </a:ext>
            </a:extLst>
          </p:cNvPr>
          <p:cNvGrpSpPr/>
          <p:nvPr/>
        </p:nvGrpSpPr>
        <p:grpSpPr>
          <a:xfrm>
            <a:off x="4262261" y="4134952"/>
            <a:ext cx="2043113" cy="771525"/>
            <a:chOff x="4086225" y="4333875"/>
            <a:chExt cx="2724150" cy="10287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7B0D92F-CDFA-4845-9395-379EDA4D5368}"/>
                </a:ext>
              </a:extLst>
            </p:cNvPr>
            <p:cNvSpPr/>
            <p:nvPr/>
          </p:nvSpPr>
          <p:spPr>
            <a:xfrm>
              <a:off x="5829300" y="4333875"/>
              <a:ext cx="981075" cy="60016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F7F6846-CDAA-4691-AC7F-5749A5FA82DA}"/>
                </a:ext>
              </a:extLst>
            </p:cNvPr>
            <p:cNvCxnSpPr>
              <a:stCxn id="3" idx="3"/>
            </p:cNvCxnSpPr>
            <p:nvPr/>
          </p:nvCxnSpPr>
          <p:spPr>
            <a:xfrm flipH="1">
              <a:off x="4086225" y="4846147"/>
              <a:ext cx="1886750" cy="5164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779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9102-2D17-44C3-8361-C870FE9F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err="1"/>
              <a:t>Keuntungan</a:t>
            </a:r>
            <a:r>
              <a:rPr lang="en-US" sz="2700" dirty="0"/>
              <a:t> </a:t>
            </a:r>
            <a:r>
              <a:rPr lang="en-US" sz="2700" dirty="0" err="1"/>
              <a:t>Regresi</a:t>
            </a:r>
            <a:r>
              <a:rPr lang="en-US" sz="2700" dirty="0"/>
              <a:t> Linier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91249-5B68-48EC-A801-7B4904E80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i="1" dirty="0"/>
              <a:t>tuning</a:t>
            </a:r>
            <a:r>
              <a:rPr lang="en-US" dirty="0"/>
              <a:t> parameter</a:t>
            </a:r>
          </a:p>
          <a:p>
            <a:pPr lvl="1"/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pada parameter K </a:t>
            </a:r>
            <a:r>
              <a:rPr lang="en-US" dirty="0" err="1"/>
              <a:t>untuk</a:t>
            </a:r>
            <a:r>
              <a:rPr lang="en-US" dirty="0"/>
              <a:t> KNN,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laju</a:t>
            </a:r>
            <a:r>
              <a:rPr lang="en-US" dirty="0"/>
              <a:t> </a:t>
            </a:r>
            <a:r>
              <a:rPr lang="en-US" i="1" dirty="0"/>
              <a:t>learning rate </a:t>
            </a:r>
            <a:r>
              <a:rPr lang="en-US" dirty="0"/>
              <a:t> pada </a:t>
            </a:r>
            <a:r>
              <a:rPr lang="en-US" i="1" dirty="0"/>
              <a:t>Neural Network</a:t>
            </a:r>
            <a:r>
              <a:rPr lang="en-US" dirty="0"/>
              <a:t>.</a:t>
            </a:r>
          </a:p>
          <a:p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dan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990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C860-57A0-42E9-B127-827B3668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0643353-BD17-4D74-8AFF-E542D279EC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14487" y="2226469"/>
          <a:ext cx="4241710" cy="3189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342">
                  <a:extLst>
                    <a:ext uri="{9D8B030D-6E8A-4147-A177-3AD203B41FA5}">
                      <a16:colId xmlns:a16="http://schemas.microsoft.com/office/drawing/2014/main" val="3294037123"/>
                    </a:ext>
                  </a:extLst>
                </a:gridCol>
                <a:gridCol w="848342">
                  <a:extLst>
                    <a:ext uri="{9D8B030D-6E8A-4147-A177-3AD203B41FA5}">
                      <a16:colId xmlns:a16="http://schemas.microsoft.com/office/drawing/2014/main" val="656442733"/>
                    </a:ext>
                  </a:extLst>
                </a:gridCol>
                <a:gridCol w="848342">
                  <a:extLst>
                    <a:ext uri="{9D8B030D-6E8A-4147-A177-3AD203B41FA5}">
                      <a16:colId xmlns:a16="http://schemas.microsoft.com/office/drawing/2014/main" val="3674135898"/>
                    </a:ext>
                  </a:extLst>
                </a:gridCol>
                <a:gridCol w="848342">
                  <a:extLst>
                    <a:ext uri="{9D8B030D-6E8A-4147-A177-3AD203B41FA5}">
                      <a16:colId xmlns:a16="http://schemas.microsoft.com/office/drawing/2014/main" val="3574616636"/>
                    </a:ext>
                  </a:extLst>
                </a:gridCol>
                <a:gridCol w="848342">
                  <a:extLst>
                    <a:ext uri="{9D8B030D-6E8A-4147-A177-3AD203B41FA5}">
                      <a16:colId xmlns:a16="http://schemas.microsoft.com/office/drawing/2014/main" val="1716309829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Ukuran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Mesin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Silinder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Konsumsi</a:t>
                      </a:r>
                      <a:r>
                        <a:rPr lang="en-US" sz="1000" dirty="0"/>
                        <a:t> BBM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Emisi</a:t>
                      </a:r>
                      <a:r>
                        <a:rPr lang="en-US" sz="1000" dirty="0"/>
                        <a:t> CO2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1769443"/>
                  </a:ext>
                </a:extLst>
              </a:tr>
              <a:tr h="309198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196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1872446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9.6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7349866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5.9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20543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11.1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182825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054063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3462371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5171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11.1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20393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11.6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06788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9.2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82492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DD21B73-9C6B-4DF8-B458-738983B6BAB8}"/>
              </a:ext>
            </a:extLst>
          </p:cNvPr>
          <p:cNvSpPr txBox="1"/>
          <p:nvPr/>
        </p:nvSpPr>
        <p:spPr>
          <a:xfrm>
            <a:off x="6051178" y="2190284"/>
            <a:ext cx="1936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Regresi</a:t>
            </a:r>
            <a:r>
              <a:rPr lang="en-US" sz="1500" dirty="0"/>
              <a:t> </a:t>
            </a:r>
            <a:r>
              <a:rPr lang="en-US" sz="1500" dirty="0" err="1"/>
              <a:t>adalah</a:t>
            </a:r>
            <a:r>
              <a:rPr lang="en-US" sz="1500" dirty="0"/>
              <a:t> proses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memprediksi</a:t>
            </a:r>
            <a:r>
              <a:rPr lang="en-US" sz="1500" dirty="0"/>
              <a:t> </a:t>
            </a:r>
            <a:r>
              <a:rPr lang="en-US" sz="1500" dirty="0" err="1"/>
              <a:t>nilai</a:t>
            </a:r>
            <a:r>
              <a:rPr lang="en-US" sz="1500" dirty="0"/>
              <a:t> </a:t>
            </a:r>
            <a:r>
              <a:rPr lang="en-US" sz="1500" dirty="0" err="1"/>
              <a:t>kontinu</a:t>
            </a:r>
            <a:r>
              <a:rPr lang="en-US" sz="1500" dirty="0"/>
              <a:t> variable </a:t>
            </a:r>
            <a:r>
              <a:rPr lang="en-US" sz="1500" dirty="0" err="1"/>
              <a:t>terikat</a:t>
            </a:r>
            <a:endParaRPr lang="en-US" sz="15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EA4DA8-1C24-4DDB-ABAF-0E584BC9B31F}"/>
              </a:ext>
            </a:extLst>
          </p:cNvPr>
          <p:cNvSpPr/>
          <p:nvPr/>
        </p:nvSpPr>
        <p:spPr>
          <a:xfrm>
            <a:off x="1411942" y="5117960"/>
            <a:ext cx="4518212" cy="2644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E453EC3-D9AD-4737-B7F2-DE2490BE11E8}"/>
              </a:ext>
            </a:extLst>
          </p:cNvPr>
          <p:cNvSpPr/>
          <p:nvPr/>
        </p:nvSpPr>
        <p:spPr>
          <a:xfrm>
            <a:off x="5930154" y="2686574"/>
            <a:ext cx="194983" cy="2567866"/>
          </a:xfrm>
          <a:prstGeom prst="rightBrace">
            <a:avLst>
              <a:gd name="adj1" fmla="val 8333"/>
              <a:gd name="adj2" fmla="val 591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1FA80-AFD2-4DFF-8A49-CAE63D7B5236}"/>
              </a:ext>
            </a:extLst>
          </p:cNvPr>
          <p:cNvSpPr txBox="1"/>
          <p:nvPr/>
        </p:nvSpPr>
        <p:spPr>
          <a:xfrm rot="16200000">
            <a:off x="5782798" y="3999090"/>
            <a:ext cx="10733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Nilai </a:t>
            </a:r>
            <a:r>
              <a:rPr lang="en-US" sz="1350" dirty="0" err="1"/>
              <a:t>kontinu</a:t>
            </a:r>
            <a:endParaRPr lang="en-US" sz="135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61567ED-84C8-40EC-923A-8B899A8AA030}"/>
              </a:ext>
            </a:extLst>
          </p:cNvPr>
          <p:cNvSpPr/>
          <p:nvPr/>
        </p:nvSpPr>
        <p:spPr>
          <a:xfrm>
            <a:off x="5049371" y="2190285"/>
            <a:ext cx="759759" cy="3328613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6A78FD7-59E3-45A7-B548-532E77F71E67}"/>
              </a:ext>
            </a:extLst>
          </p:cNvPr>
          <p:cNvSpPr/>
          <p:nvPr/>
        </p:nvSpPr>
        <p:spPr>
          <a:xfrm>
            <a:off x="1540529" y="2190285"/>
            <a:ext cx="3461777" cy="3434230"/>
          </a:xfrm>
          <a:prstGeom prst="roundRect">
            <a:avLst>
              <a:gd name="adj" fmla="val 766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09991-89F7-4B4F-82F6-ABAA5A8C2D54}"/>
              </a:ext>
            </a:extLst>
          </p:cNvPr>
          <p:cNvSpPr txBox="1"/>
          <p:nvPr/>
        </p:nvSpPr>
        <p:spPr>
          <a:xfrm>
            <a:off x="2604721" y="1949470"/>
            <a:ext cx="13795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X: variable </a:t>
            </a:r>
            <a:r>
              <a:rPr lang="en-US" sz="1350" dirty="0" err="1"/>
              <a:t>bebas</a:t>
            </a:r>
            <a:endParaRPr lang="en-US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E6E20-BE1A-44F5-9D62-0965224444A9}"/>
              </a:ext>
            </a:extLst>
          </p:cNvPr>
          <p:cNvSpPr txBox="1"/>
          <p:nvPr/>
        </p:nvSpPr>
        <p:spPr>
          <a:xfrm>
            <a:off x="4983703" y="1943266"/>
            <a:ext cx="14001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Y: variable </a:t>
            </a:r>
            <a:r>
              <a:rPr lang="en-US" sz="1350" dirty="0" err="1"/>
              <a:t>terikat</a:t>
            </a:r>
            <a:endParaRPr lang="en-US" sz="13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647368-C900-4DBE-9751-AD54BB35CB6F}"/>
              </a:ext>
            </a:extLst>
          </p:cNvPr>
          <p:cNvSpPr txBox="1"/>
          <p:nvPr/>
        </p:nvSpPr>
        <p:spPr>
          <a:xfrm>
            <a:off x="2384979" y="5609006"/>
            <a:ext cx="21197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Nilai </a:t>
            </a:r>
            <a:r>
              <a:rPr lang="en-US" sz="1350" i="1" dirty="0" err="1"/>
              <a:t>kategoris</a:t>
            </a:r>
            <a:r>
              <a:rPr lang="en-US" sz="1350" i="1" dirty="0"/>
              <a:t> </a:t>
            </a:r>
            <a:r>
              <a:rPr lang="en-US" sz="1350" i="1" dirty="0" err="1"/>
              <a:t>atau</a:t>
            </a:r>
            <a:r>
              <a:rPr lang="en-US" sz="1350" i="1" dirty="0"/>
              <a:t> </a:t>
            </a:r>
            <a:r>
              <a:rPr lang="en-US" sz="1350" i="1" dirty="0" err="1"/>
              <a:t>kontinu</a:t>
            </a:r>
            <a:endParaRPr lang="en-US" sz="1350" i="1" dirty="0"/>
          </a:p>
        </p:txBody>
      </p:sp>
    </p:spTree>
    <p:extLst>
      <p:ext uri="{BB962C8B-B14F-4D97-AF65-F5344CB8AC3E}">
        <p14:creationId xmlns:p14="http://schemas.microsoft.com/office/powerpoint/2010/main" val="1061702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Right 12">
            <a:extLst>
              <a:ext uri="{FF2B5EF4-FFF2-40B4-BE49-F238E27FC236}">
                <a16:creationId xmlns:a16="http://schemas.microsoft.com/office/drawing/2014/main" id="{361C79C2-628A-4294-A2C9-C99B91A10393}"/>
              </a:ext>
            </a:extLst>
          </p:cNvPr>
          <p:cNvSpPr/>
          <p:nvPr/>
        </p:nvSpPr>
        <p:spPr>
          <a:xfrm rot="5400000">
            <a:off x="6374760" y="2886517"/>
            <a:ext cx="337830" cy="64293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25F35-5D4E-4023-A3F4-EAE2B857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Regresi</a:t>
            </a:r>
            <a:r>
              <a:rPr lang="en-US" dirty="0"/>
              <a:t> Linier </a:t>
            </a:r>
            <a:r>
              <a:rPr lang="en-US" dirty="0" err="1"/>
              <a:t>Sederhana</a:t>
            </a:r>
            <a:r>
              <a:rPr lang="en-US" dirty="0"/>
              <a:t> di Python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555B34-8A92-41DB-AE02-A000799847C3}"/>
              </a:ext>
            </a:extLst>
          </p:cNvPr>
          <p:cNvGrpSpPr/>
          <p:nvPr/>
        </p:nvGrpSpPr>
        <p:grpSpPr>
          <a:xfrm>
            <a:off x="1179734" y="2652421"/>
            <a:ext cx="3628011" cy="2468023"/>
            <a:chOff x="4387335" y="2227792"/>
            <a:chExt cx="4837347" cy="329069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E35CB1-CD8C-4123-8C8C-43C677346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3011" y="2227792"/>
              <a:ext cx="4401671" cy="288909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0A405-958C-49C6-A2DC-0D61C56D0C1A}"/>
                </a:ext>
              </a:extLst>
            </p:cNvPr>
            <p:cNvSpPr txBox="1"/>
            <p:nvPr/>
          </p:nvSpPr>
          <p:spPr>
            <a:xfrm>
              <a:off x="6517342" y="5149157"/>
              <a:ext cx="173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x</a:t>
              </a:r>
              <a:r>
                <a:rPr lang="en-US" sz="1200" baseline="-25000" dirty="0"/>
                <a:t>1</a:t>
              </a:r>
              <a:r>
                <a:rPr lang="en-US" sz="1200" dirty="0"/>
                <a:t> (</a:t>
              </a:r>
              <a:r>
                <a:rPr lang="en-US" sz="1200" dirty="0" err="1"/>
                <a:t>Ukuran</a:t>
              </a:r>
              <a:r>
                <a:rPr lang="en-US" sz="1200" dirty="0"/>
                <a:t> </a:t>
              </a:r>
              <a:r>
                <a:rPr lang="en-US" sz="1200" dirty="0" err="1"/>
                <a:t>Mesin</a:t>
              </a:r>
              <a:r>
                <a:rPr lang="en-US" sz="1200" dirty="0"/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653865-DCF9-49C1-A813-F147364B9819}"/>
                </a:ext>
              </a:extLst>
            </p:cNvPr>
            <p:cNvSpPr txBox="1"/>
            <p:nvPr/>
          </p:nvSpPr>
          <p:spPr>
            <a:xfrm rot="16200000">
              <a:off x="3895149" y="3487673"/>
              <a:ext cx="1353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 (</a:t>
              </a:r>
              <a:r>
                <a:rPr lang="en-US" sz="1200" dirty="0" err="1"/>
                <a:t>Emisi</a:t>
              </a:r>
              <a:r>
                <a:rPr lang="en-US" sz="1200" dirty="0"/>
                <a:t> CO2)</a:t>
              </a: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31B2CFE7-5C23-4340-88B3-24DF836F37A0}"/>
              </a:ext>
            </a:extLst>
          </p:cNvPr>
          <p:cNvSpPr/>
          <p:nvPr/>
        </p:nvSpPr>
        <p:spPr>
          <a:xfrm>
            <a:off x="4869044" y="2259424"/>
            <a:ext cx="557213" cy="642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56F307-3C6D-4C27-A87B-428FABC3360E}"/>
              </a:ext>
            </a:extLst>
          </p:cNvPr>
          <p:cNvSpPr/>
          <p:nvPr/>
        </p:nvSpPr>
        <p:spPr>
          <a:xfrm>
            <a:off x="5600700" y="2205936"/>
            <a:ext cx="1885950" cy="892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Fit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4E92DF-95F5-4132-AE0D-8B4FA04A86BA}"/>
              </a:ext>
            </a:extLst>
          </p:cNvPr>
          <p:cNvSpPr/>
          <p:nvPr/>
        </p:nvSpPr>
        <p:spPr>
          <a:xfrm>
            <a:off x="5600700" y="3376902"/>
            <a:ext cx="1885950" cy="89296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 </a:t>
            </a:r>
            <a:r>
              <a:rPr lang="en-US" b="1" dirty="0" err="1"/>
              <a:t>Regresi</a:t>
            </a:r>
            <a:r>
              <a:rPr lang="en-US" b="1" dirty="0"/>
              <a:t> </a:t>
            </a:r>
            <a:r>
              <a:rPr lang="en-US" b="1" dirty="0" err="1"/>
              <a:t>Sederhana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F21A32-D5B9-4D71-8A4F-2BFAB7C484DA}"/>
              </a:ext>
            </a:extLst>
          </p:cNvPr>
          <p:cNvSpPr/>
          <p:nvPr/>
        </p:nvSpPr>
        <p:spPr>
          <a:xfrm>
            <a:off x="5600700" y="4577654"/>
            <a:ext cx="1885950" cy="892969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Prediksi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92EB737-2411-4C22-B003-F9247B636092}"/>
              </a:ext>
            </a:extLst>
          </p:cNvPr>
          <p:cNvSpPr/>
          <p:nvPr/>
        </p:nvSpPr>
        <p:spPr>
          <a:xfrm rot="5400000">
            <a:off x="6374760" y="4087269"/>
            <a:ext cx="337830" cy="64293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10F1369-FB98-40A2-A3BE-FF3CD2FBE083}"/>
              </a:ext>
            </a:extLst>
          </p:cNvPr>
          <p:cNvSpPr/>
          <p:nvPr/>
        </p:nvSpPr>
        <p:spPr>
          <a:xfrm rot="10800000">
            <a:off x="4961334" y="4648933"/>
            <a:ext cx="557213" cy="642938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95B0DF-874E-4412-92C3-440E621307F7}"/>
              </a:ext>
            </a:extLst>
          </p:cNvPr>
          <p:cNvCxnSpPr>
            <a:cxnSpLocks/>
          </p:cNvCxnSpPr>
          <p:nvPr/>
        </p:nvCxnSpPr>
        <p:spPr>
          <a:xfrm flipV="1">
            <a:off x="1878806" y="2902361"/>
            <a:ext cx="2543175" cy="15767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35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5F35-5D4E-4023-A3F4-EAE2B857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Model -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8E72-CFAB-4945-BEE3-297EA11B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Definisikan</a:t>
            </a:r>
            <a:r>
              <a:rPr lang="en-US" sz="1800" dirty="0"/>
              <a:t> variable </a:t>
            </a:r>
            <a:r>
              <a:rPr lang="en-US" sz="1800" dirty="0" err="1"/>
              <a:t>bebas</a:t>
            </a:r>
            <a:r>
              <a:rPr lang="en-US" sz="1800" dirty="0"/>
              <a:t>  (</a:t>
            </a:r>
            <a:r>
              <a:rPr lang="en-US" sz="1800" i="1" dirty="0"/>
              <a:t>predictor</a:t>
            </a:r>
            <a:r>
              <a:rPr lang="en-US" sz="1800" dirty="0"/>
              <a:t>) dan target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df[[‘engine-size’]]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df[[‘price’]]</a:t>
            </a:r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endParaRPr lang="en-US" sz="1500" dirty="0"/>
          </a:p>
          <a:p>
            <a:r>
              <a:rPr lang="en-US" sz="1800" dirty="0" err="1"/>
              <a:t>Lalu</a:t>
            </a:r>
            <a:r>
              <a:rPr lang="en-US" sz="1800" dirty="0"/>
              <a:t> </a:t>
            </a:r>
            <a:r>
              <a:rPr lang="en-US" sz="1800" dirty="0" err="1"/>
              <a:t>gunakan</a:t>
            </a:r>
            <a:r>
              <a:rPr lang="en-US" sz="1800" dirty="0"/>
              <a:t> </a:t>
            </a:r>
            <a:r>
              <a:rPr lang="en-US" sz="1800" dirty="0" err="1"/>
              <a:t>lm.fit</a:t>
            </a:r>
            <a:r>
              <a:rPr lang="en-US" sz="1800" dirty="0"/>
              <a:t>(X,Y) </a:t>
            </a:r>
            <a:r>
              <a:rPr lang="en-US" sz="1800" dirty="0" err="1"/>
              <a:t>untuk</a:t>
            </a:r>
            <a:r>
              <a:rPr lang="en-US" sz="1800" dirty="0"/>
              <a:t> fitting model, </a:t>
            </a:r>
            <a:r>
              <a:rPr lang="en-US" sz="1800" dirty="0" err="1"/>
              <a:t>menghasilkan</a:t>
            </a:r>
            <a:r>
              <a:rPr lang="en-US" sz="1800" dirty="0"/>
              <a:t> parameter </a:t>
            </a:r>
            <a:r>
              <a:rPr lang="nl-NL" sz="1800" dirty="0"/>
              <a:t>𝜃</a:t>
            </a:r>
            <a:r>
              <a:rPr lang="nl-NL" sz="1800" baseline="-25000" dirty="0"/>
              <a:t>0</a:t>
            </a:r>
            <a:r>
              <a:rPr lang="nl-NL" sz="1800" dirty="0"/>
              <a:t> dan 𝜃</a:t>
            </a:r>
            <a:r>
              <a:rPr lang="nl-NL" sz="1800" baseline="-25000" dirty="0"/>
              <a:t>1</a:t>
            </a:r>
            <a:r>
              <a:rPr lang="nl-NL" sz="1800" dirty="0"/>
              <a:t>.</a:t>
            </a:r>
          </a:p>
          <a:p>
            <a:pPr marL="342900" lvl="1" indent="0">
              <a:buNone/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lm.fit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(X,Y)</a:t>
            </a:r>
          </a:p>
          <a:p>
            <a:r>
              <a:rPr lang="en-US" sz="1800" dirty="0" err="1"/>
              <a:t>Gunakan</a:t>
            </a:r>
            <a:r>
              <a:rPr lang="en-US" sz="1800" dirty="0"/>
              <a:t> model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prediksi</a:t>
            </a:r>
            <a:endParaRPr lang="en-US" sz="1800" dirty="0"/>
          </a:p>
          <a:p>
            <a:pPr marL="342900" lvl="1" indent="0">
              <a:buNone/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Ytopi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lm.predict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370CAFC-3B0F-4623-8B5F-E81457221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98937"/>
              </p:ext>
            </p:extLst>
          </p:nvPr>
        </p:nvGraphicFramePr>
        <p:xfrm>
          <a:off x="6014290" y="4441747"/>
          <a:ext cx="1221582" cy="118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91">
                  <a:extLst>
                    <a:ext uri="{9D8B030D-6E8A-4147-A177-3AD203B41FA5}">
                      <a16:colId xmlns:a16="http://schemas.microsoft.com/office/drawing/2014/main" val="3375672538"/>
                    </a:ext>
                  </a:extLst>
                </a:gridCol>
                <a:gridCol w="610791">
                  <a:extLst>
                    <a:ext uri="{9D8B030D-6E8A-4147-A177-3AD203B41FA5}">
                      <a16:colId xmlns:a16="http://schemas.microsoft.com/office/drawing/2014/main" val="45510065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000" dirty="0" err="1"/>
                        <a:t>Ytopi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40756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200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82828805"/>
                  </a:ext>
                </a:extLst>
              </a:tr>
              <a:tr h="352187">
                <a:tc>
                  <a:txBody>
                    <a:bodyPr/>
                    <a:lstStyle/>
                    <a:p>
                      <a:r>
                        <a:rPr lang="en-US" sz="1000" dirty="0"/>
                        <a:t>…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86033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356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2867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04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5F35-5D4E-4023-A3F4-EAE2B857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Model -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D8E72-CFAB-4945-BEE3-297EA11B54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4487" y="2226469"/>
                <a:ext cx="6386513" cy="32635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SLR  (Simple Linear Regression) – Model </a:t>
                </a:r>
                <a:r>
                  <a:rPr lang="en-US" sz="1800" dirty="0" err="1"/>
                  <a:t>Estimasi</a:t>
                </a:r>
                <a:r>
                  <a:rPr lang="en-US" sz="1800" dirty="0"/>
                  <a:t> Linier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tabLst>
                    <a:tab pos="3729038" algn="l"/>
                  </a:tabLst>
                </a:pPr>
                <a:r>
                  <a:rPr lang="en-US" sz="1800" dirty="0" err="1"/>
                  <a:t>Untuk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mengetahui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nilai</a:t>
                </a:r>
                <a:r>
                  <a:rPr lang="en-US" sz="1800" dirty="0"/>
                  <a:t> </a:t>
                </a:r>
                <a:r>
                  <a:rPr lang="en-US" sz="1800" i="1" dirty="0"/>
                  <a:t>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i="1" dirty="0"/>
                  <a:t>:   </a:t>
                </a:r>
                <a:r>
                  <a:rPr lang="en-US" sz="15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lm.intercept</a:t>
                </a:r>
                <a:r>
                  <a:rPr lang="en-US" sz="15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_</a:t>
                </a:r>
              </a:p>
              <a:p>
                <a:pPr marL="342900" lvl="1" indent="0">
                  <a:buNone/>
                  <a:tabLst>
                    <a:tab pos="3729038" algn="l"/>
                  </a:tabLst>
                </a:pPr>
                <a:r>
                  <a:rPr lang="en-US" sz="15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127.74</a:t>
                </a:r>
                <a:endPara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tabLst>
                    <a:tab pos="3729038" algn="l"/>
                  </a:tabLst>
                </a:pPr>
                <a:endParaRPr lang="en-US" sz="1500" dirty="0"/>
              </a:p>
              <a:p>
                <a:pPr>
                  <a:tabLst>
                    <a:tab pos="3729038" algn="l"/>
                  </a:tabLst>
                </a:pPr>
                <a:r>
                  <a:rPr lang="en-US" sz="1800" dirty="0" err="1"/>
                  <a:t>Untuk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mengetahui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nilai</a:t>
                </a:r>
                <a:r>
                  <a:rPr lang="en-US" sz="1800" dirty="0"/>
                  <a:t> </a:t>
                </a:r>
                <a:r>
                  <a:rPr lang="en-US" sz="1800" i="1" dirty="0"/>
                  <a:t>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i="1" dirty="0"/>
                  <a:t>:	</a:t>
                </a:r>
                <a:r>
                  <a:rPr lang="en-US" sz="15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lm.coef</a:t>
                </a:r>
                <a:r>
                  <a:rPr lang="en-US" sz="15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_</a:t>
                </a:r>
              </a:p>
              <a:p>
                <a:pPr marL="342900" lvl="1" indent="0">
                  <a:buNone/>
                  <a:tabLst>
                    <a:tab pos="3729038" algn="l"/>
                  </a:tabLst>
                </a:pPr>
                <a:r>
                  <a:rPr lang="en-US" sz="15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39</a:t>
                </a:r>
              </a:p>
              <a:p>
                <a:pPr>
                  <a:tabLst>
                    <a:tab pos="3514725" algn="l"/>
                  </a:tabLst>
                </a:pPr>
                <a:endPara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tabLst>
                    <a:tab pos="3514725" algn="l"/>
                  </a:tabLst>
                </a:pPr>
                <a:r>
                  <a:rPr lang="en-US" sz="1800" dirty="0" err="1"/>
                  <a:t>Hubungan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antara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Harga</a:t>
                </a:r>
                <a:r>
                  <a:rPr lang="en-US" sz="1800" dirty="0"/>
                  <a:t> dan </a:t>
                </a:r>
                <a:r>
                  <a:rPr lang="en-US" sz="1800" dirty="0" err="1"/>
                  <a:t>Ukuran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mesin</a:t>
                </a:r>
                <a:r>
                  <a:rPr lang="en-US" sz="1800" i="1" dirty="0"/>
                  <a:t>:	</a:t>
                </a:r>
                <a:endParaRPr lang="en-US" sz="165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42900" lvl="1" indent="0">
                  <a:buNone/>
                  <a:tabLst>
                    <a:tab pos="3514725" algn="l"/>
                  </a:tabLst>
                </a:pPr>
                <a:endParaRPr lang="en-US" sz="15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D8E72-CFAB-4945-BEE3-297EA11B54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4487" y="2226469"/>
                <a:ext cx="6386513" cy="3263504"/>
              </a:xfrm>
              <a:blipFill>
                <a:blip r:embed="rId2"/>
                <a:stretch>
                  <a:fillRect l="-668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CB2CC4-006D-43C2-8CFF-BF3078158746}"/>
                  </a:ext>
                </a:extLst>
              </p:cNvPr>
              <p:cNvSpPr/>
              <p:nvPr/>
            </p:nvSpPr>
            <p:spPr>
              <a:xfrm>
                <a:off x="2433631" y="5383069"/>
                <a:ext cx="4748223" cy="47961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𝐻𝑎𝑟𝑔𝑎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=127.74+39 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𝑈𝑘𝑢𝑟𝑎𝑛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𝑀𝑒𝑠𝑖𝑛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CB2CC4-006D-43C2-8CFF-BF30781587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631" y="5383069"/>
                <a:ext cx="4748223" cy="479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090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9102-2D17-44C3-8361-C870FE9F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err="1"/>
              <a:t>Praktek</a:t>
            </a:r>
            <a:r>
              <a:rPr lang="en-US" sz="2700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91249-5B68-48EC-A801-7B4904E80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linier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Python</a:t>
            </a:r>
          </a:p>
          <a:p>
            <a:r>
              <a:rPr lang="en-US" dirty="0" err="1"/>
              <a:t>Gunakan</a:t>
            </a:r>
            <a:r>
              <a:rPr lang="en-US" dirty="0"/>
              <a:t> lab:</a:t>
            </a:r>
          </a:p>
          <a:p>
            <a:r>
              <a:rPr lang="en-US" dirty="0">
                <a:hlinkClick r:id="rId3"/>
              </a:rPr>
              <a:t>ML0101EN-Reg-Simple-Linear-Regression-Co2-py-v1.ipynb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33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F82A-4652-405D-A73C-AE0A4EC4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 KELOMPOK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BCE3-0E01-48EA-802C-CE143621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/>
              <a:t>Maximal 5 </a:t>
            </a:r>
            <a:r>
              <a:rPr lang="en-US" dirty="0"/>
              <a:t>Orang</a:t>
            </a:r>
          </a:p>
          <a:p>
            <a:r>
              <a:rPr lang="en-US" dirty="0"/>
              <a:t>Cari dataset pada Kaggle.com</a:t>
            </a:r>
          </a:p>
          <a:p>
            <a:r>
              <a:rPr lang="en-US" dirty="0"/>
              <a:t>Dataset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</a:p>
          <a:p>
            <a:r>
              <a:rPr lang="en-US" dirty="0" err="1"/>
              <a:t>Dengan</a:t>
            </a:r>
            <a:r>
              <a:rPr lang="en-US" dirty="0"/>
              <a:t> dataset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Linier</a:t>
            </a:r>
          </a:p>
          <a:p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8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96B5-85F1-43EC-AD56-2D35AE23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model </a:t>
            </a:r>
            <a:r>
              <a:rPr lang="en-US" dirty="0" err="1"/>
              <a:t>regresi</a:t>
            </a:r>
            <a:r>
              <a:rPr lang="en-US" dirty="0"/>
              <a:t>?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F341F52-D9F2-4492-97AF-BE9542ABE25C}"/>
              </a:ext>
            </a:extLst>
          </p:cNvPr>
          <p:cNvSpPr/>
          <p:nvPr/>
        </p:nvSpPr>
        <p:spPr>
          <a:xfrm>
            <a:off x="3765284" y="2101997"/>
            <a:ext cx="2393576" cy="13578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Data </a:t>
            </a:r>
            <a:r>
              <a:rPr lang="en-US" sz="1350" b="1" dirty="0" err="1"/>
              <a:t>historis</a:t>
            </a:r>
            <a:r>
              <a:rPr lang="en-US" sz="1350" b="1" dirty="0"/>
              <a:t> </a:t>
            </a:r>
            <a:r>
              <a:rPr lang="en-US" sz="1350" b="1" dirty="0" err="1"/>
              <a:t>mobil</a:t>
            </a:r>
            <a:r>
              <a:rPr lang="en-US" sz="1350" b="1" dirty="0"/>
              <a:t>:</a:t>
            </a:r>
            <a:br>
              <a:rPr lang="en-US" sz="1350" b="1" dirty="0"/>
            </a:br>
            <a:r>
              <a:rPr lang="en-US" sz="1350" b="1" dirty="0" err="1"/>
              <a:t>jumlah</a:t>
            </a:r>
            <a:r>
              <a:rPr lang="en-US" sz="1350" b="1" dirty="0"/>
              <a:t> </a:t>
            </a:r>
            <a:r>
              <a:rPr lang="en-US" sz="1350" b="1" dirty="0" err="1"/>
              <a:t>silinder</a:t>
            </a:r>
            <a:r>
              <a:rPr lang="en-US" sz="1350" b="1" dirty="0"/>
              <a:t>, </a:t>
            </a:r>
            <a:r>
              <a:rPr lang="en-US" sz="1350" b="1" dirty="0" err="1"/>
              <a:t>ukuran</a:t>
            </a:r>
            <a:r>
              <a:rPr lang="en-US" sz="1350" b="1" dirty="0"/>
              <a:t> </a:t>
            </a:r>
            <a:r>
              <a:rPr lang="en-US" sz="1350" b="1" dirty="0" err="1"/>
              <a:t>mesin</a:t>
            </a:r>
            <a:r>
              <a:rPr lang="en-US" sz="1350" b="1" dirty="0"/>
              <a:t>, </a:t>
            </a:r>
            <a:r>
              <a:rPr lang="en-US" sz="1350" b="1" dirty="0" err="1"/>
              <a:t>konsumsi</a:t>
            </a:r>
            <a:r>
              <a:rPr lang="en-US" sz="1350" b="1" dirty="0"/>
              <a:t> BBM dan CO2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315CA-A67D-4FD9-BD68-FED89E8685A8}"/>
              </a:ext>
            </a:extLst>
          </p:cNvPr>
          <p:cNvSpPr/>
          <p:nvPr/>
        </p:nvSpPr>
        <p:spPr>
          <a:xfrm>
            <a:off x="3818965" y="4077087"/>
            <a:ext cx="2286213" cy="9410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A7C00C-FCFC-4855-98C5-78B15707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22" y="4197555"/>
            <a:ext cx="1609025" cy="9358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1F6811-37F2-4450-8D63-E98B857F7B9E}"/>
              </a:ext>
            </a:extLst>
          </p:cNvPr>
          <p:cNvCxnSpPr>
            <a:stCxn id="7" idx="3"/>
          </p:cNvCxnSpPr>
          <p:nvPr/>
        </p:nvCxnSpPr>
        <p:spPr>
          <a:xfrm flipV="1">
            <a:off x="2985247" y="4665485"/>
            <a:ext cx="833718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69ABB7-5736-4553-9E07-67BD6106447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4962071" y="3459829"/>
            <a:ext cx="0" cy="6172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4A8556-DA32-43F1-818D-6C5AFAD0FBC3}"/>
              </a:ext>
            </a:extLst>
          </p:cNvPr>
          <p:cNvSpPr txBox="1"/>
          <p:nvPr/>
        </p:nvSpPr>
        <p:spPr>
          <a:xfrm>
            <a:off x="1492624" y="5133415"/>
            <a:ext cx="13292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Jenis</a:t>
            </a:r>
            <a:r>
              <a:rPr lang="en-US" sz="1350" dirty="0"/>
              <a:t> </a:t>
            </a:r>
            <a:r>
              <a:rPr lang="en-US" sz="1350" dirty="0" err="1"/>
              <a:t>mobil</a:t>
            </a:r>
            <a:r>
              <a:rPr lang="en-US" sz="1350" dirty="0"/>
              <a:t> </a:t>
            </a:r>
            <a:r>
              <a:rPr lang="en-US" sz="1350" dirty="0" err="1"/>
              <a:t>baru</a:t>
            </a:r>
            <a:endParaRPr 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FED57F-6486-402B-AE40-0751C6C9ACF4}"/>
              </a:ext>
            </a:extLst>
          </p:cNvPr>
          <p:cNvSpPr txBox="1"/>
          <p:nvPr/>
        </p:nvSpPr>
        <p:spPr>
          <a:xfrm>
            <a:off x="6587353" y="5079628"/>
            <a:ext cx="8884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Estimasi</a:t>
            </a:r>
            <a:r>
              <a:rPr lang="en-US" sz="1350" dirty="0"/>
              <a:t>  </a:t>
            </a:r>
            <a:br>
              <a:rPr lang="en-US" sz="1350" dirty="0"/>
            </a:br>
            <a:r>
              <a:rPr lang="en-US" sz="1350" dirty="0" err="1"/>
              <a:t>Emisi</a:t>
            </a:r>
            <a:r>
              <a:rPr lang="en-US" sz="1350" dirty="0"/>
              <a:t> CO2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5FCB76-4DAE-4351-A73E-EF9FD5235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748" y="4229696"/>
            <a:ext cx="1393031" cy="635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D654B3-13A5-4CD7-9FAC-C1CD98BA7371}"/>
              </a:ext>
            </a:extLst>
          </p:cNvPr>
          <p:cNvSpPr txBox="1"/>
          <p:nvPr/>
        </p:nvSpPr>
        <p:spPr>
          <a:xfrm>
            <a:off x="4210994" y="3597891"/>
            <a:ext cx="7571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Training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20128C-1996-413B-B563-FA2987C4EB00}"/>
              </a:ext>
            </a:extLst>
          </p:cNvPr>
          <p:cNvCxnSpPr>
            <a:cxnSpLocks/>
          </p:cNvCxnSpPr>
          <p:nvPr/>
        </p:nvCxnSpPr>
        <p:spPr>
          <a:xfrm flipV="1">
            <a:off x="6105179" y="4547593"/>
            <a:ext cx="35277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66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3F35-1BDB-4458-9088-AFBCAB8B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Model </a:t>
            </a:r>
            <a:r>
              <a:rPr lang="en-US" dirty="0" err="1"/>
              <a:t>Regresi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F714-C175-4417-A9B8-44F9DA5BB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02481"/>
            <a:ext cx="6571343" cy="3450613"/>
          </a:xfrm>
        </p:spPr>
        <p:txBody>
          <a:bodyPr/>
          <a:lstStyle/>
          <a:p>
            <a:r>
              <a:rPr lang="en-US" dirty="0"/>
              <a:t>Simple Regression (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Multiple Regression (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variable):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F9053-2558-4D93-8C80-6D49BD951409}"/>
              </a:ext>
            </a:extLst>
          </p:cNvPr>
          <p:cNvSpPr txBox="1"/>
          <p:nvPr/>
        </p:nvSpPr>
        <p:spPr>
          <a:xfrm>
            <a:off x="3071710" y="2876872"/>
            <a:ext cx="27199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Prediksi</a:t>
            </a:r>
            <a:r>
              <a:rPr lang="en-US" sz="1350" dirty="0"/>
              <a:t>  </a:t>
            </a:r>
            <a:r>
              <a:rPr lang="en-US" sz="1350" u="sng" dirty="0">
                <a:solidFill>
                  <a:srgbClr val="FF0000"/>
                </a:solidFill>
              </a:rPr>
              <a:t>EmisiCO2</a:t>
            </a:r>
            <a:r>
              <a:rPr lang="en-US" sz="1350" dirty="0"/>
              <a:t> vs </a:t>
            </a:r>
            <a:r>
              <a:rPr lang="en-US" sz="1350" u="sng" dirty="0" err="1">
                <a:solidFill>
                  <a:srgbClr val="0070C0"/>
                </a:solidFill>
              </a:rPr>
              <a:t>Ukuran</a:t>
            </a:r>
            <a:r>
              <a:rPr lang="en-US" sz="1350" u="sng" dirty="0">
                <a:solidFill>
                  <a:srgbClr val="0070C0"/>
                </a:solidFill>
              </a:rPr>
              <a:t> </a:t>
            </a:r>
            <a:r>
              <a:rPr lang="en-US" sz="1350" u="sng" dirty="0" err="1">
                <a:solidFill>
                  <a:srgbClr val="0070C0"/>
                </a:solidFill>
              </a:rPr>
              <a:t>Mesin</a:t>
            </a:r>
            <a:r>
              <a:rPr lang="en-US" sz="1350" u="sng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61C65-727F-4F78-8356-B9E9CC795591}"/>
              </a:ext>
            </a:extLst>
          </p:cNvPr>
          <p:cNvSpPr txBox="1"/>
          <p:nvPr/>
        </p:nvSpPr>
        <p:spPr>
          <a:xfrm>
            <a:off x="2538783" y="4753370"/>
            <a:ext cx="40664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Prediksi</a:t>
            </a:r>
            <a:r>
              <a:rPr lang="en-US" sz="1350" dirty="0"/>
              <a:t>  </a:t>
            </a:r>
            <a:r>
              <a:rPr lang="en-US" sz="1350" u="sng" dirty="0">
                <a:solidFill>
                  <a:srgbClr val="FF0000"/>
                </a:solidFill>
              </a:rPr>
              <a:t>EmisiCO2</a:t>
            </a:r>
            <a:r>
              <a:rPr lang="en-US" sz="1350" dirty="0"/>
              <a:t> vs </a:t>
            </a:r>
            <a:r>
              <a:rPr lang="en-US" sz="1350" u="sng" dirty="0" err="1">
                <a:solidFill>
                  <a:srgbClr val="0070C0"/>
                </a:solidFill>
              </a:rPr>
              <a:t>Ukuran</a:t>
            </a:r>
            <a:r>
              <a:rPr lang="en-US" sz="1350" u="sng" dirty="0">
                <a:solidFill>
                  <a:srgbClr val="0070C0"/>
                </a:solidFill>
              </a:rPr>
              <a:t> </a:t>
            </a:r>
            <a:r>
              <a:rPr lang="en-US" sz="1350" u="sng" dirty="0" err="1">
                <a:solidFill>
                  <a:srgbClr val="0070C0"/>
                </a:solidFill>
              </a:rPr>
              <a:t>Mesin</a:t>
            </a:r>
            <a:r>
              <a:rPr lang="en-US" sz="1350" dirty="0">
                <a:solidFill>
                  <a:srgbClr val="0070C0"/>
                </a:solidFill>
              </a:rPr>
              <a:t> </a:t>
            </a:r>
            <a:r>
              <a:rPr lang="en-US" sz="1350" dirty="0"/>
              <a:t>dan </a:t>
            </a:r>
            <a:r>
              <a:rPr lang="en-US" sz="1350" u="sng" dirty="0" err="1">
                <a:solidFill>
                  <a:srgbClr val="0070C0"/>
                </a:solidFill>
              </a:rPr>
              <a:t>jumlah</a:t>
            </a:r>
            <a:r>
              <a:rPr lang="en-US" sz="1350" u="sng" dirty="0">
                <a:solidFill>
                  <a:srgbClr val="0070C0"/>
                </a:solidFill>
              </a:rPr>
              <a:t> </a:t>
            </a:r>
            <a:r>
              <a:rPr lang="en-US" sz="1350" u="sng" dirty="0" err="1">
                <a:solidFill>
                  <a:srgbClr val="0070C0"/>
                </a:solidFill>
              </a:rPr>
              <a:t>silinder</a:t>
            </a:r>
            <a:endParaRPr lang="en-US" sz="135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4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3F35-1BDB-4458-9088-AFBCAB8B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Regresi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F714-C175-4417-A9B8-44F9DA5BB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Prediksi</a:t>
            </a:r>
            <a:r>
              <a:rPr lang="en-US" dirty="0"/>
              <a:t> Nilai </a:t>
            </a:r>
            <a:r>
              <a:rPr lang="en-US" dirty="0" err="1"/>
              <a:t>Penjualan</a:t>
            </a:r>
            <a:r>
              <a:rPr lang="en-US" dirty="0"/>
              <a:t> per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seseorang</a:t>
            </a:r>
            <a:endParaRPr lang="en-US" dirty="0"/>
          </a:p>
          <a:p>
            <a:pPr lvl="1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, </a:t>
            </a:r>
            <a:r>
              <a:rPr lang="en-US" dirty="0" err="1"/>
              <a:t>pendidikan</a:t>
            </a:r>
            <a:r>
              <a:rPr lang="en-US" dirty="0"/>
              <a:t> dan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sales</a:t>
            </a:r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  <a:p>
            <a:pPr lvl="1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demografi</a:t>
            </a:r>
            <a:r>
              <a:rPr lang="en-US" dirty="0"/>
              <a:t> dan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psikologis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  <a:p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Rumah</a:t>
            </a:r>
            <a:endParaRPr lang="en-US" dirty="0"/>
          </a:p>
          <a:p>
            <a:pPr lvl="1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  <a:p>
            <a:pPr lvl="1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,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, </a:t>
            </a:r>
            <a:r>
              <a:rPr lang="en-US" dirty="0" err="1"/>
              <a:t>umur</a:t>
            </a:r>
            <a:r>
              <a:rPr lang="en-US" dirty="0"/>
              <a:t>,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753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2692-7AB3-47FD-BD66-D9187CBE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Regresi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71FE-C8DC-47E4-AC6C-634EC2F41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Regresi</a:t>
            </a:r>
            <a:r>
              <a:rPr lang="en-US" dirty="0"/>
              <a:t> Ordinal</a:t>
            </a:r>
          </a:p>
          <a:p>
            <a:r>
              <a:rPr lang="en-US" dirty="0" err="1"/>
              <a:t>Regresi</a:t>
            </a:r>
            <a:r>
              <a:rPr lang="en-US" dirty="0"/>
              <a:t> Poisson</a:t>
            </a:r>
          </a:p>
          <a:p>
            <a:r>
              <a:rPr lang="en-US" dirty="0"/>
              <a:t>Fast Forest Quantile </a:t>
            </a:r>
          </a:p>
          <a:p>
            <a:r>
              <a:rPr lang="en-US" dirty="0"/>
              <a:t>Linier, </a:t>
            </a:r>
            <a:r>
              <a:rPr lang="en-US" dirty="0" err="1"/>
              <a:t>Polinomial</a:t>
            </a:r>
            <a:r>
              <a:rPr lang="en-US" dirty="0"/>
              <a:t>, Lasso, Stepwise, Ridge</a:t>
            </a:r>
          </a:p>
          <a:p>
            <a:r>
              <a:rPr lang="en-US" dirty="0" err="1"/>
              <a:t>Regresi</a:t>
            </a:r>
            <a:r>
              <a:rPr lang="en-US" dirty="0"/>
              <a:t> Linier Bayesian </a:t>
            </a:r>
          </a:p>
          <a:p>
            <a:r>
              <a:rPr lang="en-US" dirty="0"/>
              <a:t>Neural Network</a:t>
            </a:r>
          </a:p>
          <a:p>
            <a:r>
              <a:rPr lang="en-US" dirty="0"/>
              <a:t>Decision Forest</a:t>
            </a:r>
          </a:p>
          <a:p>
            <a:r>
              <a:rPr lang="en-US" dirty="0" err="1"/>
              <a:t>Booseted</a:t>
            </a:r>
            <a:r>
              <a:rPr lang="en-US" dirty="0"/>
              <a:t> Decision Tree</a:t>
            </a:r>
          </a:p>
          <a:p>
            <a:r>
              <a:rPr lang="en-US" dirty="0"/>
              <a:t>KNN (K-nearest neighbors)</a:t>
            </a:r>
          </a:p>
        </p:txBody>
      </p:sp>
    </p:spTree>
    <p:extLst>
      <p:ext uri="{BB962C8B-B14F-4D97-AF65-F5344CB8AC3E}">
        <p14:creationId xmlns:p14="http://schemas.microsoft.com/office/powerpoint/2010/main" val="289749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08CDF7E-DD49-461C-B04A-AC81C5F25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Regresi</a:t>
            </a:r>
            <a:r>
              <a:rPr lang="en-US" dirty="0"/>
              <a:t> Linier </a:t>
            </a:r>
            <a:r>
              <a:rPr lang="en-US" dirty="0" err="1"/>
              <a:t>Sederhana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992570E-A6C8-4D6D-8890-756D38155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9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C860-57A0-42E9-B127-827B3668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01" y="643080"/>
            <a:ext cx="6386513" cy="713393"/>
          </a:xfrm>
        </p:spPr>
        <p:txBody>
          <a:bodyPr>
            <a:noAutofit/>
          </a:bodyPr>
          <a:lstStyle/>
          <a:p>
            <a:r>
              <a:rPr lang="en-US" sz="1950" dirty="0" err="1"/>
              <a:t>Menggunakan</a:t>
            </a:r>
            <a:r>
              <a:rPr lang="en-US" sz="1950" dirty="0"/>
              <a:t> </a:t>
            </a:r>
            <a:r>
              <a:rPr lang="en-US" sz="1950" dirty="0" err="1"/>
              <a:t>Regresi</a:t>
            </a:r>
            <a:r>
              <a:rPr lang="en-US" sz="1950" dirty="0"/>
              <a:t> Linier </a:t>
            </a:r>
            <a:r>
              <a:rPr lang="en-US" sz="1950" dirty="0" err="1"/>
              <a:t>untuk</a:t>
            </a:r>
            <a:r>
              <a:rPr lang="en-US" sz="1950" dirty="0"/>
              <a:t> </a:t>
            </a:r>
            <a:r>
              <a:rPr lang="en-US" sz="1950" dirty="0" err="1"/>
              <a:t>memperkirakan</a:t>
            </a:r>
            <a:r>
              <a:rPr lang="en-US" sz="1950" dirty="0"/>
              <a:t> </a:t>
            </a:r>
            <a:r>
              <a:rPr lang="en-US" sz="1950" dirty="0" err="1"/>
              <a:t>nilai</a:t>
            </a:r>
            <a:r>
              <a:rPr lang="en-US" sz="1950" dirty="0"/>
              <a:t> </a:t>
            </a:r>
            <a:r>
              <a:rPr lang="en-US" sz="1950" dirty="0" err="1"/>
              <a:t>kontinu</a:t>
            </a:r>
            <a:endParaRPr lang="en-US" sz="195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0643353-BD17-4D74-8AFF-E542D279EC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42334" y="2328862"/>
          <a:ext cx="4241710" cy="31895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8342">
                  <a:extLst>
                    <a:ext uri="{9D8B030D-6E8A-4147-A177-3AD203B41FA5}">
                      <a16:colId xmlns:a16="http://schemas.microsoft.com/office/drawing/2014/main" val="3294037123"/>
                    </a:ext>
                  </a:extLst>
                </a:gridCol>
                <a:gridCol w="848342">
                  <a:extLst>
                    <a:ext uri="{9D8B030D-6E8A-4147-A177-3AD203B41FA5}">
                      <a16:colId xmlns:a16="http://schemas.microsoft.com/office/drawing/2014/main" val="656442733"/>
                    </a:ext>
                  </a:extLst>
                </a:gridCol>
                <a:gridCol w="848342">
                  <a:extLst>
                    <a:ext uri="{9D8B030D-6E8A-4147-A177-3AD203B41FA5}">
                      <a16:colId xmlns:a16="http://schemas.microsoft.com/office/drawing/2014/main" val="3674135898"/>
                    </a:ext>
                  </a:extLst>
                </a:gridCol>
                <a:gridCol w="848342">
                  <a:extLst>
                    <a:ext uri="{9D8B030D-6E8A-4147-A177-3AD203B41FA5}">
                      <a16:colId xmlns:a16="http://schemas.microsoft.com/office/drawing/2014/main" val="3574616636"/>
                    </a:ext>
                  </a:extLst>
                </a:gridCol>
                <a:gridCol w="848342">
                  <a:extLst>
                    <a:ext uri="{9D8B030D-6E8A-4147-A177-3AD203B41FA5}">
                      <a16:colId xmlns:a16="http://schemas.microsoft.com/office/drawing/2014/main" val="1716309829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Ukuran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Mesin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Silinder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Konsumsi</a:t>
                      </a:r>
                      <a:r>
                        <a:rPr lang="en-US" sz="1000" dirty="0"/>
                        <a:t> BBM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Emisi</a:t>
                      </a:r>
                      <a:r>
                        <a:rPr lang="en-US" sz="1000" dirty="0"/>
                        <a:t> CO2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1769443"/>
                  </a:ext>
                </a:extLst>
              </a:tr>
              <a:tr h="309198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196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1872446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9.6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7349866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5.9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20543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11.1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182825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054063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3462371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65171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11.1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20393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11.6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06788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9.2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824923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EA4DA8-1C24-4DDB-ABAF-0E584BC9B31F}"/>
              </a:ext>
            </a:extLst>
          </p:cNvPr>
          <p:cNvSpPr/>
          <p:nvPr/>
        </p:nvSpPr>
        <p:spPr>
          <a:xfrm>
            <a:off x="2339789" y="5220353"/>
            <a:ext cx="4518212" cy="2644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E453EC3-D9AD-4737-B7F2-DE2490BE11E8}"/>
              </a:ext>
            </a:extLst>
          </p:cNvPr>
          <p:cNvSpPr/>
          <p:nvPr/>
        </p:nvSpPr>
        <p:spPr>
          <a:xfrm>
            <a:off x="6858001" y="2788967"/>
            <a:ext cx="194983" cy="2567866"/>
          </a:xfrm>
          <a:prstGeom prst="rightBrace">
            <a:avLst>
              <a:gd name="adj1" fmla="val 8333"/>
              <a:gd name="adj2" fmla="val 591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1FA80-AFD2-4DFF-8A49-CAE63D7B5236}"/>
              </a:ext>
            </a:extLst>
          </p:cNvPr>
          <p:cNvSpPr txBox="1"/>
          <p:nvPr/>
        </p:nvSpPr>
        <p:spPr>
          <a:xfrm rot="16200000">
            <a:off x="6710644" y="4101483"/>
            <a:ext cx="10733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Nilai </a:t>
            </a:r>
            <a:r>
              <a:rPr lang="en-US" sz="1350" dirty="0" err="1"/>
              <a:t>kontinu</a:t>
            </a:r>
            <a:endParaRPr lang="en-US" sz="135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61567ED-84C8-40EC-923A-8B899A8AA030}"/>
              </a:ext>
            </a:extLst>
          </p:cNvPr>
          <p:cNvSpPr/>
          <p:nvPr/>
        </p:nvSpPr>
        <p:spPr>
          <a:xfrm>
            <a:off x="5977217" y="2292678"/>
            <a:ext cx="759759" cy="3328613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6A78FD7-59E3-45A7-B548-532E77F71E67}"/>
              </a:ext>
            </a:extLst>
          </p:cNvPr>
          <p:cNvSpPr/>
          <p:nvPr/>
        </p:nvSpPr>
        <p:spPr>
          <a:xfrm>
            <a:off x="3312824" y="2292678"/>
            <a:ext cx="875934" cy="3434230"/>
          </a:xfrm>
          <a:prstGeom prst="roundRect">
            <a:avLst>
              <a:gd name="adj" fmla="val 766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09991-89F7-4B4F-82F6-ABAA5A8C2D54}"/>
              </a:ext>
            </a:extLst>
          </p:cNvPr>
          <p:cNvSpPr txBox="1"/>
          <p:nvPr/>
        </p:nvSpPr>
        <p:spPr>
          <a:xfrm>
            <a:off x="3070261" y="1961753"/>
            <a:ext cx="13795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X: variable </a:t>
            </a:r>
            <a:r>
              <a:rPr lang="en-US" sz="1350" dirty="0" err="1"/>
              <a:t>bebas</a:t>
            </a:r>
            <a:endParaRPr lang="en-US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E6E20-BE1A-44F5-9D62-0965224444A9}"/>
              </a:ext>
            </a:extLst>
          </p:cNvPr>
          <p:cNvSpPr txBox="1"/>
          <p:nvPr/>
        </p:nvSpPr>
        <p:spPr>
          <a:xfrm>
            <a:off x="5911550" y="2045659"/>
            <a:ext cx="14001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Y: variable </a:t>
            </a:r>
            <a:r>
              <a:rPr lang="en-US" sz="1350" dirty="0" err="1"/>
              <a:t>terikat</a:t>
            </a:r>
            <a:endParaRPr lang="en-US" sz="1350" dirty="0"/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AA480C68-AA2D-4BB1-88A5-6279C994A180}"/>
              </a:ext>
            </a:extLst>
          </p:cNvPr>
          <p:cNvSpPr/>
          <p:nvPr/>
        </p:nvSpPr>
        <p:spPr>
          <a:xfrm rot="5400000" flipV="1">
            <a:off x="5044858" y="480001"/>
            <a:ext cx="650729" cy="2451641"/>
          </a:xfrm>
          <a:prstGeom prst="curvedRightArrow">
            <a:avLst>
              <a:gd name="adj1" fmla="val 22787"/>
              <a:gd name="adj2" fmla="val 114369"/>
              <a:gd name="adj3" fmla="val 49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734C53-635C-4E44-BFD8-04A71D1FACDF}"/>
              </a:ext>
            </a:extLst>
          </p:cNvPr>
          <p:cNvSpPr/>
          <p:nvPr/>
        </p:nvSpPr>
        <p:spPr>
          <a:xfrm>
            <a:off x="1143000" y="2050853"/>
            <a:ext cx="6772275" cy="180736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09102-2D17-44C3-8361-C870FE9F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Topologi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EE28-24A1-4872-8121-EAB8BC5BD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26469"/>
            <a:ext cx="6386513" cy="3263504"/>
          </a:xfrm>
        </p:spPr>
        <p:txBody>
          <a:bodyPr>
            <a:normAutofit/>
          </a:bodyPr>
          <a:lstStyle/>
          <a:p>
            <a:r>
              <a:rPr lang="en-US" dirty="0" err="1"/>
              <a:t>Regresi</a:t>
            </a:r>
            <a:r>
              <a:rPr lang="en-US" dirty="0"/>
              <a:t> Linier </a:t>
            </a:r>
            <a:r>
              <a:rPr lang="en-US" dirty="0" err="1"/>
              <a:t>Sederhana</a:t>
            </a:r>
            <a:endParaRPr lang="en-US" dirty="0"/>
          </a:p>
          <a:p>
            <a:pPr lvl="1"/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Emisi</a:t>
            </a:r>
            <a:r>
              <a:rPr lang="en-US" dirty="0">
                <a:solidFill>
                  <a:srgbClr val="FF0000"/>
                </a:solidFill>
              </a:rPr>
              <a:t> CO2</a:t>
            </a:r>
            <a:r>
              <a:rPr lang="en-US" dirty="0"/>
              <a:t> vs </a:t>
            </a:r>
            <a:r>
              <a:rPr lang="en-US" dirty="0" err="1">
                <a:solidFill>
                  <a:srgbClr val="0070C0"/>
                </a:solidFill>
              </a:rPr>
              <a:t>Ukuran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Mesin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mobil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Regresi</a:t>
            </a:r>
            <a:r>
              <a:rPr lang="en-US" dirty="0"/>
              <a:t> Linier </a:t>
            </a:r>
            <a:r>
              <a:rPr lang="en-US" dirty="0" err="1"/>
              <a:t>Berganda</a:t>
            </a:r>
            <a:r>
              <a:rPr lang="en-US" dirty="0"/>
              <a:t> (Multiple Linear Regression):</a:t>
            </a:r>
          </a:p>
          <a:p>
            <a:pPr lvl="1"/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Emisi</a:t>
            </a:r>
            <a:r>
              <a:rPr lang="en-US" dirty="0">
                <a:solidFill>
                  <a:srgbClr val="FF0000"/>
                </a:solidFill>
              </a:rPr>
              <a:t> CO2 </a:t>
            </a:r>
            <a:r>
              <a:rPr lang="en-US" dirty="0"/>
              <a:t>vs </a:t>
            </a:r>
            <a:r>
              <a:rPr lang="en-US" dirty="0" err="1">
                <a:solidFill>
                  <a:srgbClr val="0070C0"/>
                </a:solidFill>
              </a:rPr>
              <a:t>Ukuran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Mesin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dan </a:t>
            </a:r>
            <a:r>
              <a:rPr lang="en-US" dirty="0" err="1">
                <a:solidFill>
                  <a:srgbClr val="0070C0"/>
                </a:solidFill>
              </a:rPr>
              <a:t>Silinder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mobil</a:t>
            </a:r>
            <a:endParaRPr lang="en-US" dirty="0"/>
          </a:p>
          <a:p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98ED75-CDA1-4591-88F6-9F85B28E9D3F}"/>
              </a:ext>
            </a:extLst>
          </p:cNvPr>
          <p:cNvGrpSpPr/>
          <p:nvPr/>
        </p:nvGrpSpPr>
        <p:grpSpPr>
          <a:xfrm>
            <a:off x="2431224" y="3137772"/>
            <a:ext cx="4631792" cy="781413"/>
            <a:chOff x="1174705" y="3040693"/>
            <a:chExt cx="6175723" cy="10418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B4E615-C78C-44F4-B4B9-897D59D82E38}"/>
                </a:ext>
              </a:extLst>
            </p:cNvPr>
            <p:cNvSpPr/>
            <p:nvPr/>
          </p:nvSpPr>
          <p:spPr>
            <a:xfrm>
              <a:off x="3765245" y="3040693"/>
              <a:ext cx="1613509" cy="7766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err="1"/>
                <a:t>Regresi</a:t>
              </a:r>
              <a:r>
                <a:rPr lang="en-US" sz="1350" dirty="0"/>
                <a:t> Linier</a:t>
              </a:r>
              <a:br>
                <a:rPr lang="en-US" sz="1350" dirty="0"/>
              </a:br>
              <a:r>
                <a:rPr lang="en-US" sz="1350" dirty="0" err="1"/>
                <a:t>Sederhana</a:t>
              </a:r>
              <a:endParaRPr lang="en-US" sz="1350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475742F-5797-414E-949B-F704D152E6E0}"/>
                </a:ext>
              </a:extLst>
            </p:cNvPr>
            <p:cNvSpPr/>
            <p:nvPr/>
          </p:nvSpPr>
          <p:spPr>
            <a:xfrm>
              <a:off x="3199225" y="3122578"/>
              <a:ext cx="450937" cy="67640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2222C33-E2E9-4D3F-95DC-671E1B939701}"/>
                </a:ext>
              </a:extLst>
            </p:cNvPr>
            <p:cNvSpPr/>
            <p:nvPr/>
          </p:nvSpPr>
          <p:spPr>
            <a:xfrm>
              <a:off x="5426379" y="3090796"/>
              <a:ext cx="457200" cy="67640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8FEC5B-4761-437F-90B3-70D57D1FEE3C}"/>
                </a:ext>
              </a:extLst>
            </p:cNvPr>
            <p:cNvSpPr/>
            <p:nvPr/>
          </p:nvSpPr>
          <p:spPr>
            <a:xfrm>
              <a:off x="1174705" y="3128468"/>
              <a:ext cx="1989291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algn="r"/>
              <a:r>
                <a:rPr lang="en-US" sz="1350" dirty="0" err="1"/>
                <a:t>Variabel</a:t>
              </a:r>
              <a:r>
                <a:rPr lang="en-US" sz="1350" dirty="0"/>
                <a:t> </a:t>
              </a:r>
              <a:r>
                <a:rPr lang="en-US" sz="1350" dirty="0" err="1"/>
                <a:t>bebas</a:t>
              </a:r>
              <a:r>
                <a:rPr lang="en-US" sz="1350" dirty="0"/>
                <a:t>(x</a:t>
              </a:r>
              <a:r>
                <a:rPr lang="en-US" sz="1350" baseline="-25000" dirty="0"/>
                <a:t>1</a:t>
              </a:r>
              <a:r>
                <a:rPr lang="en-US" sz="1350" dirty="0"/>
                <a:t>): </a:t>
              </a:r>
              <a:br>
                <a:rPr lang="en-US" sz="1350" dirty="0"/>
              </a:br>
              <a:r>
                <a:rPr lang="en-US" sz="1350" dirty="0" err="1"/>
                <a:t>Ukuran</a:t>
              </a:r>
              <a:r>
                <a:rPr lang="en-US" sz="1350" dirty="0"/>
                <a:t> </a:t>
              </a:r>
              <a:r>
                <a:rPr lang="en-US" sz="1350" dirty="0" err="1"/>
                <a:t>Mesin</a:t>
              </a:r>
              <a:endParaRPr lang="en-US" sz="135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0C5F41-AF80-4AA9-B492-3B1FA33324F9}"/>
                </a:ext>
              </a:extLst>
            </p:cNvPr>
            <p:cNvSpPr/>
            <p:nvPr/>
          </p:nvSpPr>
          <p:spPr>
            <a:xfrm>
              <a:off x="6060247" y="3128468"/>
              <a:ext cx="1290181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/>
              <a:r>
                <a:rPr lang="en-US" sz="1350" dirty="0" err="1"/>
                <a:t>Prediksi</a:t>
              </a:r>
              <a:r>
                <a:rPr lang="en-US" sz="1350" dirty="0"/>
                <a:t> (y): </a:t>
              </a:r>
              <a:br>
                <a:rPr lang="en-US" sz="1350" dirty="0"/>
              </a:br>
              <a:r>
                <a:rPr lang="en-US" sz="1350" dirty="0" err="1"/>
                <a:t>Emisi</a:t>
              </a:r>
              <a:r>
                <a:rPr lang="en-US" sz="1350" dirty="0"/>
                <a:t> CO2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856470-99B5-43D9-B1F3-30D43264E1ED}"/>
              </a:ext>
            </a:extLst>
          </p:cNvPr>
          <p:cNvGrpSpPr/>
          <p:nvPr/>
        </p:nvGrpSpPr>
        <p:grpSpPr>
          <a:xfrm>
            <a:off x="1864521" y="4863670"/>
            <a:ext cx="5198495" cy="781413"/>
            <a:chOff x="419101" y="5341889"/>
            <a:chExt cx="6931327" cy="10418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403A7E-84F4-4D25-B9AC-E2C0A1CD7337}"/>
                </a:ext>
              </a:extLst>
            </p:cNvPr>
            <p:cNvSpPr/>
            <p:nvPr/>
          </p:nvSpPr>
          <p:spPr>
            <a:xfrm>
              <a:off x="3765245" y="5341889"/>
              <a:ext cx="1613509" cy="776613"/>
            </a:xfrm>
            <a:prstGeom prst="rect">
              <a:avLst/>
            </a:prstGeom>
            <a:solidFill>
              <a:srgbClr val="CC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err="1"/>
                <a:t>Regresi</a:t>
              </a:r>
              <a:r>
                <a:rPr lang="en-US" sz="1350" dirty="0"/>
                <a:t> Linier</a:t>
              </a:r>
              <a:br>
                <a:rPr lang="en-US" sz="1350" dirty="0"/>
              </a:br>
              <a:r>
                <a:rPr lang="en-US" sz="1350" dirty="0" err="1"/>
                <a:t>Berganda</a:t>
              </a:r>
              <a:endParaRPr lang="en-US" sz="1350" dirty="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C06B68CF-9774-4A8B-BBDC-4D3C53DB3B3F}"/>
                </a:ext>
              </a:extLst>
            </p:cNvPr>
            <p:cNvSpPr/>
            <p:nvPr/>
          </p:nvSpPr>
          <p:spPr>
            <a:xfrm>
              <a:off x="3199225" y="5423774"/>
              <a:ext cx="450937" cy="67640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02239F8-B4E3-4223-9227-84D2648CFEB5}"/>
                </a:ext>
              </a:extLst>
            </p:cNvPr>
            <p:cNvSpPr/>
            <p:nvPr/>
          </p:nvSpPr>
          <p:spPr>
            <a:xfrm>
              <a:off x="5426379" y="5391992"/>
              <a:ext cx="457200" cy="67640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200C562-133F-4D1E-A275-D372808AB987}"/>
                </a:ext>
              </a:extLst>
            </p:cNvPr>
            <p:cNvSpPr/>
            <p:nvPr/>
          </p:nvSpPr>
          <p:spPr>
            <a:xfrm>
              <a:off x="419101" y="5429664"/>
              <a:ext cx="2744896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algn="r"/>
              <a:r>
                <a:rPr lang="en-US" sz="1350" dirty="0" err="1"/>
                <a:t>Variabel</a:t>
              </a:r>
              <a:r>
                <a:rPr lang="en-US" sz="1350" dirty="0"/>
                <a:t> </a:t>
              </a:r>
              <a:r>
                <a:rPr lang="en-US" sz="1350" dirty="0" err="1"/>
                <a:t>bebas</a:t>
              </a:r>
              <a:r>
                <a:rPr lang="en-US" sz="1350" dirty="0"/>
                <a:t>(x</a:t>
              </a:r>
              <a:r>
                <a:rPr lang="en-US" sz="1350" baseline="-25000" dirty="0"/>
                <a:t>1, </a:t>
              </a:r>
              <a:r>
                <a:rPr lang="en-US" sz="1350" dirty="0"/>
                <a:t>x</a:t>
              </a:r>
              <a:r>
                <a:rPr lang="en-US" sz="1350" baseline="-25000" dirty="0"/>
                <a:t>2</a:t>
              </a:r>
              <a:r>
                <a:rPr lang="en-US" sz="1350" dirty="0"/>
                <a:t>,…): </a:t>
              </a:r>
              <a:br>
                <a:rPr lang="en-US" sz="1350" dirty="0"/>
              </a:br>
              <a:r>
                <a:rPr lang="en-US" sz="1350" dirty="0" err="1"/>
                <a:t>Ukuran</a:t>
              </a:r>
              <a:r>
                <a:rPr lang="en-US" sz="1350" dirty="0"/>
                <a:t> </a:t>
              </a:r>
              <a:r>
                <a:rPr lang="en-US" sz="1350" dirty="0" err="1"/>
                <a:t>Mesin</a:t>
              </a:r>
              <a:r>
                <a:rPr lang="en-US" sz="1350" dirty="0"/>
                <a:t>, </a:t>
              </a:r>
              <a:r>
                <a:rPr lang="en-US" sz="1350" dirty="0" err="1"/>
                <a:t>Silinder</a:t>
              </a:r>
              <a:r>
                <a:rPr lang="en-US" sz="1350" dirty="0"/>
                <a:t>, 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F033CC4-EADB-42B6-AB7E-4B1CCFB34701}"/>
                </a:ext>
              </a:extLst>
            </p:cNvPr>
            <p:cNvSpPr/>
            <p:nvPr/>
          </p:nvSpPr>
          <p:spPr>
            <a:xfrm>
              <a:off x="6060247" y="5429664"/>
              <a:ext cx="1290181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/>
              <a:r>
                <a:rPr lang="en-US" sz="1350" dirty="0" err="1"/>
                <a:t>Prediksi</a:t>
              </a:r>
              <a:r>
                <a:rPr lang="en-US" sz="1350" dirty="0"/>
                <a:t> (y): </a:t>
              </a:r>
              <a:br>
                <a:rPr lang="en-US" sz="1350" dirty="0"/>
              </a:br>
              <a:r>
                <a:rPr lang="en-US" sz="1350" dirty="0" err="1"/>
                <a:t>Emisi</a:t>
              </a:r>
              <a:r>
                <a:rPr lang="en-US" sz="1350" dirty="0"/>
                <a:t> CO2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78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241</TotalTime>
  <Words>1351</Words>
  <Application>Microsoft Office PowerPoint</Application>
  <PresentationFormat>On-screen Show (4:3)</PresentationFormat>
  <Paragraphs>619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Gill Sans MT</vt:lpstr>
      <vt:lpstr>Gallery</vt:lpstr>
      <vt:lpstr>Model Regresi Linier</vt:lpstr>
      <vt:lpstr>Apa itu regresi?</vt:lpstr>
      <vt:lpstr>Apa itu model regresi?</vt:lpstr>
      <vt:lpstr>Jenis Model Regresi</vt:lpstr>
      <vt:lpstr>Aplikasi Regresi</vt:lpstr>
      <vt:lpstr>Berbagai Algoritma Regresi</vt:lpstr>
      <vt:lpstr>Regresi Linier Sederhana</vt:lpstr>
      <vt:lpstr>Menggunakan Regresi Linier untuk memperkirakan nilai kontinu</vt:lpstr>
      <vt:lpstr>Topologi Regresi Linier</vt:lpstr>
      <vt:lpstr>Cara menerapkan regresi linier</vt:lpstr>
      <vt:lpstr>Cara menerapkan regresi linier</vt:lpstr>
      <vt:lpstr>Cara menerapkan regresi linier</vt:lpstr>
      <vt:lpstr>Cara mencari best fit ?</vt:lpstr>
      <vt:lpstr>Cara mencari best fit ?</vt:lpstr>
      <vt:lpstr>Estimasi parameter θ_0 dan θ_1  (matematis)</vt:lpstr>
      <vt:lpstr>Estimasi parameter θ_0 dan θ_1  (optimasi)</vt:lpstr>
      <vt:lpstr>Prediksi dengan Regresi Linier</vt:lpstr>
      <vt:lpstr>Prediksi dengan Regresi Linier</vt:lpstr>
      <vt:lpstr>Keuntungan Regresi Linier</vt:lpstr>
      <vt:lpstr>Regresi Linier Sederhana di Python</vt:lpstr>
      <vt:lpstr>Fitting Model - Python</vt:lpstr>
      <vt:lpstr>Fitting Model - Python</vt:lpstr>
      <vt:lpstr>Praktek:</vt:lpstr>
      <vt:lpstr>TUGAS KELOMPOK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Model Regresi Linier</dc:title>
  <dc:creator>Yudi</dc:creator>
  <cp:lastModifiedBy>User</cp:lastModifiedBy>
  <cp:revision>16</cp:revision>
  <dcterms:created xsi:type="dcterms:W3CDTF">2020-02-19T12:54:05Z</dcterms:created>
  <dcterms:modified xsi:type="dcterms:W3CDTF">2020-02-26T08:23:15Z</dcterms:modified>
</cp:coreProperties>
</file>