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0" r:id="rId16"/>
    <p:sldId id="271" r:id="rId17"/>
    <p:sldId id="263" r:id="rId18"/>
    <p:sldId id="272" r:id="rId19"/>
    <p:sldId id="278" r:id="rId20"/>
    <p:sldId id="273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E8CC-43F8-44EF-875A-F8D0B63560B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5D6E-FA14-4B4D-9DE6-5B117F96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35D6E-FA14-4B4D-9DE6-5B117F96D3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83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28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850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5691712"/>
            <a:ext cx="8460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Yudi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Eko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Windarto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S.T M.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55640" y="4908917"/>
            <a:ext cx="7452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K-Nearest Neighbor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1581" y="29937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BB2BCB-B7D2-4085-8385-93B47C52754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207568" y="116632"/>
            <a:ext cx="9577064" cy="1762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AEACE-C766-4ECF-B113-A300BC6D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016968"/>
            <a:ext cx="972108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7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E3B6AFD7-D949-41A5-9AD7-8656D74EC0AC}"/>
              </a:ext>
            </a:extLst>
          </p:cNvPr>
          <p:cNvSpPr txBox="1"/>
          <p:nvPr/>
        </p:nvSpPr>
        <p:spPr>
          <a:xfrm>
            <a:off x="2159563" y="1821627"/>
            <a:ext cx="9841093" cy="28882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666786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9" dirty="0">
                <a:latin typeface="Calibri"/>
                <a:cs typeface="Calibri"/>
              </a:rPr>
              <a:t>Diberikan </a:t>
            </a:r>
            <a:r>
              <a:rPr sz="2824" spc="-4" dirty="0">
                <a:latin typeface="Calibri"/>
                <a:cs typeface="Calibri"/>
              </a:rPr>
              <a:t>titik </a:t>
            </a:r>
            <a:r>
              <a:rPr sz="2824" spc="-35" dirty="0">
                <a:latin typeface="Calibri"/>
                <a:cs typeface="Calibri"/>
              </a:rPr>
              <a:t>query, </a:t>
            </a:r>
            <a:r>
              <a:rPr sz="2824" spc="-13" dirty="0">
                <a:latin typeface="Calibri"/>
                <a:cs typeface="Calibri"/>
              </a:rPr>
              <a:t>akan ditemukan  </a:t>
            </a:r>
            <a:r>
              <a:rPr sz="2824" spc="-4" dirty="0">
                <a:latin typeface="Calibri"/>
                <a:cs typeface="Calibri"/>
              </a:rPr>
              <a:t>sejumlah </a:t>
            </a:r>
            <a:r>
              <a:rPr sz="2824" dirty="0">
                <a:latin typeface="Calibri"/>
                <a:cs typeface="Calibri"/>
              </a:rPr>
              <a:t>k </a:t>
            </a:r>
            <a:r>
              <a:rPr sz="2824" spc="-9" dirty="0">
                <a:latin typeface="Calibri"/>
                <a:cs typeface="Calibri"/>
              </a:rPr>
              <a:t>obyek </a:t>
            </a:r>
            <a:r>
              <a:rPr sz="2824" spc="-18" dirty="0">
                <a:latin typeface="Calibri"/>
                <a:cs typeface="Calibri"/>
              </a:rPr>
              <a:t>atau </a:t>
            </a:r>
            <a:r>
              <a:rPr sz="2824" spc="-4" dirty="0">
                <a:latin typeface="Calibri"/>
                <a:cs typeface="Calibri"/>
              </a:rPr>
              <a:t>(titik </a:t>
            </a:r>
            <a:r>
              <a:rPr sz="2824" spc="-9" dirty="0">
                <a:latin typeface="Calibri"/>
                <a:cs typeface="Calibri"/>
              </a:rPr>
              <a:t>training) </a:t>
            </a:r>
            <a:r>
              <a:rPr sz="2824" spc="-13" dirty="0">
                <a:latin typeface="Calibri"/>
                <a:cs typeface="Calibri"/>
              </a:rPr>
              <a:t>yang  </a:t>
            </a:r>
            <a:r>
              <a:rPr sz="2824" spc="-4" dirty="0">
                <a:latin typeface="Calibri"/>
                <a:cs typeface="Calibri"/>
              </a:rPr>
              <a:t>paling </a:t>
            </a:r>
            <a:r>
              <a:rPr sz="2824" spc="-18" dirty="0">
                <a:latin typeface="Calibri"/>
                <a:cs typeface="Calibri"/>
              </a:rPr>
              <a:t>dekat </a:t>
            </a:r>
            <a:r>
              <a:rPr sz="2824" spc="-9" dirty="0">
                <a:latin typeface="Calibri"/>
                <a:cs typeface="Calibri"/>
              </a:rPr>
              <a:t>dengan </a:t>
            </a:r>
            <a:r>
              <a:rPr sz="2824" spc="-4" dirty="0">
                <a:latin typeface="Calibri"/>
                <a:cs typeface="Calibri"/>
              </a:rPr>
              <a:t>titik</a:t>
            </a:r>
            <a:r>
              <a:rPr sz="2824" spc="66" dirty="0">
                <a:latin typeface="Calibri"/>
                <a:cs typeface="Calibri"/>
              </a:rPr>
              <a:t> </a:t>
            </a:r>
            <a:r>
              <a:rPr sz="2824" spc="-31" dirty="0">
                <a:latin typeface="Calibri"/>
                <a:cs typeface="Calibri"/>
              </a:rPr>
              <a:t>query.</a:t>
            </a:r>
            <a:endParaRPr sz="2824" dirty="0">
              <a:latin typeface="Calibri"/>
              <a:cs typeface="Calibri"/>
            </a:endParaRPr>
          </a:p>
          <a:p>
            <a:pPr marL="313221" marR="679113" indent="-302575">
              <a:spcBef>
                <a:spcPts val="679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9" dirty="0">
                <a:latin typeface="Calibri"/>
                <a:cs typeface="Calibri"/>
              </a:rPr>
              <a:t>Klasifikasi </a:t>
            </a:r>
            <a:r>
              <a:rPr sz="2824" spc="-4" dirty="0">
                <a:latin typeface="Calibri"/>
                <a:cs typeface="Calibri"/>
              </a:rPr>
              <a:t>menggunakan voting </a:t>
            </a:r>
            <a:r>
              <a:rPr sz="2824" spc="-18" dirty="0">
                <a:latin typeface="Calibri"/>
                <a:cs typeface="Calibri"/>
              </a:rPr>
              <a:t>terbanyak  diantara </a:t>
            </a:r>
            <a:r>
              <a:rPr sz="2824" spc="-9" dirty="0">
                <a:latin typeface="Calibri"/>
                <a:cs typeface="Calibri"/>
              </a:rPr>
              <a:t>klasifikasi </a:t>
            </a:r>
            <a:r>
              <a:rPr sz="2824" spc="-4" dirty="0">
                <a:latin typeface="Calibri"/>
                <a:cs typeface="Calibri"/>
              </a:rPr>
              <a:t>dari </a:t>
            </a:r>
            <a:r>
              <a:rPr sz="2824" dirty="0">
                <a:latin typeface="Calibri"/>
                <a:cs typeface="Calibri"/>
              </a:rPr>
              <a:t>k</a:t>
            </a:r>
            <a:r>
              <a:rPr sz="2824" spc="44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obyek</a:t>
            </a:r>
            <a:endParaRPr sz="2824" dirty="0">
              <a:latin typeface="Calibri"/>
              <a:cs typeface="Calibri"/>
            </a:endParaRPr>
          </a:p>
          <a:p>
            <a:pPr marL="313221" marR="4483" indent="-302575">
              <a:spcBef>
                <a:spcPts val="679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9" dirty="0">
                <a:latin typeface="Calibri"/>
                <a:cs typeface="Calibri"/>
              </a:rPr>
              <a:t>Algoritma k-nearest </a:t>
            </a:r>
            <a:r>
              <a:rPr sz="2824" spc="-4" dirty="0">
                <a:latin typeface="Calibri"/>
                <a:cs typeface="Calibri"/>
              </a:rPr>
              <a:t>neighbor (KNN)  menggunakan </a:t>
            </a:r>
            <a:r>
              <a:rPr sz="2824" spc="-9" dirty="0" err="1">
                <a:latin typeface="Calibri"/>
                <a:cs typeface="Calibri"/>
              </a:rPr>
              <a:t>klasifikasi</a:t>
            </a:r>
            <a:r>
              <a:rPr sz="2824" spc="-9" dirty="0">
                <a:latin typeface="Calibri"/>
                <a:cs typeface="Calibri"/>
              </a:rPr>
              <a:t> </a:t>
            </a:r>
            <a:endParaRPr lang="en-US" sz="2824" spc="-9" dirty="0">
              <a:latin typeface="Calibri"/>
              <a:cs typeface="Calibri"/>
            </a:endParaRPr>
          </a:p>
          <a:p>
            <a:pPr marL="10646" marR="4483">
              <a:spcBef>
                <a:spcPts val="679"/>
              </a:spcBef>
              <a:tabLst>
                <a:tab pos="313221" algn="l"/>
                <a:tab pos="313781" algn="l"/>
              </a:tabLst>
            </a:pPr>
            <a:r>
              <a:rPr lang="en-US" sz="2824" spc="-22" dirty="0">
                <a:latin typeface="Calibri"/>
                <a:cs typeface="Calibri"/>
              </a:rPr>
              <a:t>    </a:t>
            </a:r>
            <a:r>
              <a:rPr sz="2824" spc="-22" dirty="0" err="1">
                <a:latin typeface="Calibri"/>
                <a:cs typeface="Calibri"/>
              </a:rPr>
              <a:t>ketetanggaan</a:t>
            </a:r>
            <a:r>
              <a:rPr sz="2824" spc="-22" dirty="0">
                <a:latin typeface="Calibri"/>
                <a:cs typeface="Calibri"/>
              </a:rPr>
              <a:t> </a:t>
            </a:r>
            <a:r>
              <a:rPr sz="2824" spc="-9" dirty="0">
                <a:latin typeface="Calibri"/>
                <a:cs typeface="Calibri"/>
              </a:rPr>
              <a:t>sebagai  </a:t>
            </a:r>
            <a:r>
              <a:rPr sz="2824" spc="-4" dirty="0">
                <a:latin typeface="Calibri"/>
                <a:cs typeface="Calibri"/>
              </a:rPr>
              <a:t>nilai </a:t>
            </a:r>
            <a:r>
              <a:rPr sz="2824" spc="-13" dirty="0">
                <a:latin typeface="Calibri"/>
                <a:cs typeface="Calibri"/>
              </a:rPr>
              <a:t>prediksi </a:t>
            </a:r>
            <a:r>
              <a:rPr sz="2824" spc="-4" dirty="0">
                <a:latin typeface="Calibri"/>
                <a:cs typeface="Calibri"/>
              </a:rPr>
              <a:t>dari </a:t>
            </a:r>
            <a:r>
              <a:rPr sz="2824" dirty="0">
                <a:latin typeface="Calibri"/>
                <a:cs typeface="Calibri"/>
              </a:rPr>
              <a:t>query </a:t>
            </a:r>
            <a:r>
              <a:rPr sz="2824" spc="-13" dirty="0">
                <a:latin typeface="Calibri"/>
                <a:cs typeface="Calibri"/>
              </a:rPr>
              <a:t>instance yang</a:t>
            </a:r>
            <a:r>
              <a:rPr sz="2824" spc="101" dirty="0">
                <a:latin typeface="Calibri"/>
                <a:cs typeface="Calibri"/>
              </a:rPr>
              <a:t> </a:t>
            </a:r>
            <a:r>
              <a:rPr sz="2824" spc="-4" dirty="0" err="1">
                <a:latin typeface="Calibri"/>
                <a:cs typeface="Calibri"/>
              </a:rPr>
              <a:t>baru</a:t>
            </a:r>
            <a:endParaRPr sz="2824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4D5FBC2-E593-4B2B-9202-E093C9D22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9000" y="221553"/>
            <a:ext cx="10033000" cy="6268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 err="1"/>
              <a:t>Deskripsi</a:t>
            </a:r>
            <a:r>
              <a:rPr spc="-57" dirty="0"/>
              <a:t> </a:t>
            </a:r>
            <a:r>
              <a:rPr lang="en-US" spc="-57" dirty="0"/>
              <a:t>K</a:t>
            </a:r>
            <a:r>
              <a:rPr dirty="0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169308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875" y="810409"/>
            <a:ext cx="2603126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22" dirty="0"/>
              <a:t>Ukuran</a:t>
            </a:r>
            <a:r>
              <a:rPr spc="-71" dirty="0"/>
              <a:t> </a:t>
            </a:r>
            <a:r>
              <a:rPr spc="-18" dirty="0"/>
              <a:t>Jarak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4770" y="1821627"/>
            <a:ext cx="6311153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18" dirty="0">
                <a:latin typeface="Calibri"/>
                <a:cs typeface="Calibri"/>
              </a:rPr>
              <a:t>Dekat atau jauhnya tetangga biasanya  </a:t>
            </a:r>
            <a:r>
              <a:rPr sz="2824" spc="-4" dirty="0">
                <a:latin typeface="Calibri"/>
                <a:cs typeface="Calibri"/>
              </a:rPr>
              <a:t>dihitung </a:t>
            </a:r>
            <a:r>
              <a:rPr sz="2824" spc="-13" dirty="0">
                <a:latin typeface="Calibri"/>
                <a:cs typeface="Calibri"/>
              </a:rPr>
              <a:t>berdasarkan </a:t>
            </a:r>
            <a:r>
              <a:rPr sz="2824" i="1" spc="-4" dirty="0">
                <a:latin typeface="Calibri"/>
                <a:cs typeface="Calibri"/>
              </a:rPr>
              <a:t>Euclidean</a:t>
            </a:r>
            <a:r>
              <a:rPr sz="2824" i="1" spc="75" dirty="0">
                <a:latin typeface="Calibri"/>
                <a:cs typeface="Calibri"/>
              </a:rPr>
              <a:t> </a:t>
            </a:r>
            <a:r>
              <a:rPr sz="2824" i="1" spc="-13" dirty="0">
                <a:latin typeface="Calibri"/>
                <a:cs typeface="Calibri"/>
              </a:rPr>
              <a:t>Distance.</a:t>
            </a:r>
            <a:endParaRPr sz="2824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2142" y="3114339"/>
            <a:ext cx="3283771" cy="693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534770" y="3801034"/>
            <a:ext cx="6875929" cy="134078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4" dirty="0">
                <a:latin typeface="Calibri"/>
                <a:cs typeface="Calibri"/>
              </a:rPr>
              <a:t>Dimana </a:t>
            </a:r>
            <a:r>
              <a:rPr sz="2824" dirty="0">
                <a:latin typeface="Calibri"/>
                <a:cs typeface="Calibri"/>
              </a:rPr>
              <a:t>D(a,b) adalah </a:t>
            </a:r>
            <a:r>
              <a:rPr sz="2824" spc="-13" dirty="0">
                <a:latin typeface="Calibri"/>
                <a:cs typeface="Calibri"/>
              </a:rPr>
              <a:t>jarak skalar </a:t>
            </a:r>
            <a:r>
              <a:rPr sz="2824" spc="-4" dirty="0">
                <a:latin typeface="Calibri"/>
                <a:cs typeface="Calibri"/>
              </a:rPr>
              <a:t>dari </a:t>
            </a:r>
            <a:r>
              <a:rPr sz="2824" spc="-4" dirty="0" err="1">
                <a:latin typeface="Calibri"/>
                <a:cs typeface="Calibri"/>
              </a:rPr>
              <a:t>dua</a:t>
            </a:r>
            <a:r>
              <a:rPr sz="2824" spc="-4" dirty="0">
                <a:latin typeface="Calibri"/>
                <a:cs typeface="Calibri"/>
              </a:rPr>
              <a:t>  </a:t>
            </a:r>
            <a:endParaRPr lang="en-US" sz="2824" spc="-4" dirty="0">
              <a:latin typeface="Calibri"/>
              <a:cs typeface="Calibri"/>
            </a:endParaRPr>
          </a:p>
          <a:p>
            <a:pPr marL="10646" marR="4483">
              <a:spcBef>
                <a:spcPts val="88"/>
              </a:spcBef>
              <a:tabLst>
                <a:tab pos="313221" algn="l"/>
                <a:tab pos="313781" algn="l"/>
              </a:tabLst>
            </a:pPr>
            <a:r>
              <a:rPr lang="en-US" sz="2824" spc="-4" dirty="0">
                <a:latin typeface="Calibri"/>
                <a:cs typeface="Calibri"/>
              </a:rPr>
              <a:t>    </a:t>
            </a:r>
            <a:r>
              <a:rPr sz="2824" spc="-4" dirty="0" err="1">
                <a:latin typeface="Calibri"/>
                <a:cs typeface="Calibri"/>
              </a:rPr>
              <a:t>buah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vektor </a:t>
            </a:r>
            <a:r>
              <a:rPr sz="2824" spc="-18" dirty="0">
                <a:latin typeface="Calibri"/>
                <a:cs typeface="Calibri"/>
              </a:rPr>
              <a:t>data </a:t>
            </a:r>
            <a:r>
              <a:rPr sz="2824" dirty="0">
                <a:latin typeface="Calibri"/>
                <a:cs typeface="Calibri"/>
              </a:rPr>
              <a:t>a dan b </a:t>
            </a:r>
            <a:r>
              <a:rPr sz="2824" spc="-13" dirty="0">
                <a:latin typeface="Calibri"/>
                <a:cs typeface="Calibri"/>
              </a:rPr>
              <a:t>yang </a:t>
            </a:r>
            <a:r>
              <a:rPr sz="2824" spc="-4" dirty="0">
                <a:latin typeface="Calibri"/>
                <a:cs typeface="Calibri"/>
              </a:rPr>
              <a:t>berupa </a:t>
            </a:r>
            <a:r>
              <a:rPr sz="2824" spc="-9" dirty="0" err="1">
                <a:latin typeface="Calibri"/>
                <a:cs typeface="Calibri"/>
              </a:rPr>
              <a:t>matrik</a:t>
            </a:r>
            <a:r>
              <a:rPr sz="2824" spc="-9" dirty="0">
                <a:latin typeface="Calibri"/>
                <a:cs typeface="Calibri"/>
              </a:rPr>
              <a:t>  </a:t>
            </a:r>
            <a:r>
              <a:rPr lang="en-US" sz="2824" spc="-9" dirty="0">
                <a:latin typeface="Calibri"/>
                <a:cs typeface="Calibri"/>
              </a:rPr>
              <a:t>    </a:t>
            </a:r>
          </a:p>
          <a:p>
            <a:pPr marL="10646" marR="4483">
              <a:spcBef>
                <a:spcPts val="88"/>
              </a:spcBef>
              <a:tabLst>
                <a:tab pos="313221" algn="l"/>
                <a:tab pos="313781" algn="l"/>
              </a:tabLst>
            </a:pPr>
            <a:r>
              <a:rPr lang="en-US" sz="2824" spc="-9" dirty="0">
                <a:latin typeface="Calibri"/>
                <a:cs typeface="Calibri"/>
              </a:rPr>
              <a:t>    </a:t>
            </a:r>
            <a:r>
              <a:rPr sz="2824" spc="-13" dirty="0" err="1">
                <a:latin typeface="Calibri"/>
                <a:cs typeface="Calibri"/>
              </a:rPr>
              <a:t>berukuran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d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dimensi.</a:t>
            </a:r>
            <a:endParaRPr sz="282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123" y="810409"/>
            <a:ext cx="1992406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Al</a:t>
            </a:r>
            <a:r>
              <a:rPr spc="-22" dirty="0"/>
              <a:t>g</a:t>
            </a:r>
            <a:r>
              <a:rPr spc="4" dirty="0"/>
              <a:t>o</a:t>
            </a:r>
            <a:r>
              <a:rPr dirty="0"/>
              <a:t>r</a:t>
            </a:r>
            <a:r>
              <a:rPr spc="-4" dirty="0"/>
              <a:t>i</a:t>
            </a:r>
            <a:r>
              <a:rPr dirty="0"/>
              <a:t>t</a:t>
            </a:r>
            <a:r>
              <a:rPr spc="-4" dirty="0"/>
              <a:t>m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4770" y="1750358"/>
            <a:ext cx="7106771" cy="3748851"/>
          </a:xfrm>
          <a:prstGeom prst="rect">
            <a:avLst/>
          </a:prstGeom>
        </p:spPr>
        <p:txBody>
          <a:bodyPr vert="horz" wrap="square" lIns="0" tIns="91888" rIns="0" bIns="0" rtlCol="0">
            <a:spAutoFit/>
          </a:bodyPr>
          <a:lstStyle/>
          <a:p>
            <a:pPr marL="465629" marR="752515" indent="-454983">
              <a:lnSpc>
                <a:spcPct val="80000"/>
              </a:lnSpc>
              <a:spcBef>
                <a:spcPts val="724"/>
              </a:spcBef>
              <a:buAutoNum type="arabicPeriod"/>
              <a:tabLst>
                <a:tab pos="465629" algn="l"/>
                <a:tab pos="466190" algn="l"/>
              </a:tabLst>
            </a:pPr>
            <a:r>
              <a:rPr sz="2647" spc="-9" dirty="0">
                <a:latin typeface="Calibri"/>
                <a:cs typeface="Calibri"/>
              </a:rPr>
              <a:t>Menentukan </a:t>
            </a:r>
            <a:r>
              <a:rPr sz="2647" spc="-13" dirty="0">
                <a:latin typeface="Calibri"/>
                <a:cs typeface="Calibri"/>
              </a:rPr>
              <a:t>parameter </a:t>
            </a:r>
            <a:r>
              <a:rPr sz="2647" dirty="0">
                <a:latin typeface="Calibri"/>
                <a:cs typeface="Calibri"/>
              </a:rPr>
              <a:t>k </a:t>
            </a:r>
            <a:r>
              <a:rPr sz="2647" spc="9" dirty="0">
                <a:latin typeface="Calibri"/>
                <a:cs typeface="Calibri"/>
              </a:rPr>
              <a:t>(jumlah</a:t>
            </a:r>
            <a:r>
              <a:rPr sz="2647" spc="-75" dirty="0">
                <a:latin typeface="Calibri"/>
                <a:cs typeface="Calibri"/>
              </a:rPr>
              <a:t> </a:t>
            </a:r>
            <a:r>
              <a:rPr sz="2647" spc="-18" dirty="0">
                <a:latin typeface="Calibri"/>
                <a:cs typeface="Calibri"/>
              </a:rPr>
              <a:t>tetangga  </a:t>
            </a:r>
            <a:r>
              <a:rPr sz="2647" spc="-4" dirty="0">
                <a:latin typeface="Calibri"/>
                <a:cs typeface="Calibri"/>
              </a:rPr>
              <a:t>paling </a:t>
            </a:r>
            <a:r>
              <a:rPr sz="2647" spc="-13" dirty="0">
                <a:latin typeface="Calibri"/>
                <a:cs typeface="Calibri"/>
              </a:rPr>
              <a:t>dekat).</a:t>
            </a:r>
            <a:endParaRPr sz="2647" dirty="0">
              <a:latin typeface="Calibri"/>
              <a:cs typeface="Calibri"/>
            </a:endParaRPr>
          </a:p>
          <a:p>
            <a:pPr marL="465629" marR="1045565" indent="-454983">
              <a:lnSpc>
                <a:spcPct val="80000"/>
              </a:lnSpc>
              <a:spcBef>
                <a:spcPts val="635"/>
              </a:spcBef>
              <a:buAutoNum type="arabicPeriod"/>
              <a:tabLst>
                <a:tab pos="465629" algn="l"/>
                <a:tab pos="466190" algn="l"/>
              </a:tabLst>
            </a:pPr>
            <a:r>
              <a:rPr sz="2647" spc="-4" dirty="0">
                <a:latin typeface="Calibri"/>
                <a:cs typeface="Calibri"/>
              </a:rPr>
              <a:t>Menghitung </a:t>
            </a:r>
            <a:r>
              <a:rPr sz="2647" spc="-18" dirty="0">
                <a:latin typeface="Calibri"/>
                <a:cs typeface="Calibri"/>
              </a:rPr>
              <a:t>kuadrat </a:t>
            </a:r>
            <a:r>
              <a:rPr sz="2647" spc="-13" dirty="0">
                <a:latin typeface="Calibri"/>
                <a:cs typeface="Calibri"/>
              </a:rPr>
              <a:t>jarak </a:t>
            </a:r>
            <a:r>
              <a:rPr sz="2647" spc="-4" dirty="0">
                <a:latin typeface="Calibri"/>
                <a:cs typeface="Calibri"/>
              </a:rPr>
              <a:t>eucliden objek  </a:t>
            </a:r>
            <a:r>
              <a:rPr sz="2647" spc="-9" dirty="0">
                <a:latin typeface="Calibri"/>
                <a:cs typeface="Calibri"/>
              </a:rPr>
              <a:t>terhadap </a:t>
            </a:r>
            <a:r>
              <a:rPr sz="2647" spc="-18" dirty="0">
                <a:latin typeface="Calibri"/>
                <a:cs typeface="Calibri"/>
              </a:rPr>
              <a:t>data </a:t>
            </a:r>
            <a:r>
              <a:rPr sz="2647" spc="-13" dirty="0">
                <a:latin typeface="Calibri"/>
                <a:cs typeface="Calibri"/>
              </a:rPr>
              <a:t>training yang</a:t>
            </a:r>
            <a:r>
              <a:rPr sz="2647" spc="13" dirty="0">
                <a:latin typeface="Calibri"/>
                <a:cs typeface="Calibri"/>
              </a:rPr>
              <a:t> </a:t>
            </a:r>
            <a:r>
              <a:rPr sz="2647" spc="-9" dirty="0">
                <a:latin typeface="Calibri"/>
                <a:cs typeface="Calibri"/>
              </a:rPr>
              <a:t>diberikan.</a:t>
            </a:r>
            <a:endParaRPr sz="2647" dirty="0">
              <a:latin typeface="Calibri"/>
              <a:cs typeface="Calibri"/>
            </a:endParaRPr>
          </a:p>
          <a:p>
            <a:pPr marL="465629" indent="-454983">
              <a:buAutoNum type="arabicPeriod"/>
              <a:tabLst>
                <a:tab pos="465629" algn="l"/>
                <a:tab pos="466190" algn="l"/>
              </a:tabLst>
            </a:pPr>
            <a:r>
              <a:rPr sz="2647" spc="-9" dirty="0">
                <a:latin typeface="Calibri"/>
                <a:cs typeface="Calibri"/>
              </a:rPr>
              <a:t>Mengurutkan </a:t>
            </a:r>
            <a:r>
              <a:rPr sz="2647" spc="-4" dirty="0">
                <a:latin typeface="Calibri"/>
                <a:cs typeface="Calibri"/>
              </a:rPr>
              <a:t>hasil no </a:t>
            </a:r>
            <a:r>
              <a:rPr sz="2647" dirty="0">
                <a:latin typeface="Calibri"/>
                <a:cs typeface="Calibri"/>
              </a:rPr>
              <a:t>2 </a:t>
            </a:r>
            <a:r>
              <a:rPr sz="2647" spc="-18" dirty="0">
                <a:latin typeface="Calibri"/>
                <a:cs typeface="Calibri"/>
              </a:rPr>
              <a:t>secara</a:t>
            </a:r>
            <a:r>
              <a:rPr sz="2647" spc="-31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ascending</a:t>
            </a:r>
            <a:endParaRPr sz="2647" dirty="0">
              <a:latin typeface="Calibri"/>
              <a:cs typeface="Calibri"/>
            </a:endParaRPr>
          </a:p>
          <a:p>
            <a:pPr marL="465629" marR="467310" indent="-454983">
              <a:lnSpc>
                <a:spcPct val="80000"/>
              </a:lnSpc>
              <a:spcBef>
                <a:spcPts val="635"/>
              </a:spcBef>
              <a:buAutoNum type="arabicPeriod"/>
              <a:tabLst>
                <a:tab pos="465629" algn="l"/>
                <a:tab pos="466190" algn="l"/>
              </a:tabLst>
            </a:pPr>
            <a:r>
              <a:rPr sz="2647" spc="-9" dirty="0">
                <a:latin typeface="Calibri"/>
                <a:cs typeface="Calibri"/>
              </a:rPr>
              <a:t>Mengumpulkan </a:t>
            </a:r>
            <a:r>
              <a:rPr sz="2647" spc="-18" dirty="0">
                <a:latin typeface="Calibri"/>
                <a:cs typeface="Calibri"/>
              </a:rPr>
              <a:t>kategori </a:t>
            </a:r>
            <a:r>
              <a:rPr sz="2647" dirty="0">
                <a:latin typeface="Calibri"/>
                <a:cs typeface="Calibri"/>
              </a:rPr>
              <a:t>Y </a:t>
            </a:r>
            <a:r>
              <a:rPr sz="2647" spc="-9" dirty="0">
                <a:latin typeface="Calibri"/>
                <a:cs typeface="Calibri"/>
              </a:rPr>
              <a:t>(Klasifikasi </a:t>
            </a:r>
            <a:r>
              <a:rPr sz="2647" spc="-13" dirty="0">
                <a:latin typeface="Calibri"/>
                <a:cs typeface="Calibri"/>
              </a:rPr>
              <a:t>nearest  </a:t>
            </a:r>
            <a:r>
              <a:rPr sz="2647" spc="-4" dirty="0">
                <a:latin typeface="Calibri"/>
                <a:cs typeface="Calibri"/>
              </a:rPr>
              <a:t>neighbor </a:t>
            </a:r>
            <a:r>
              <a:rPr sz="2647" spc="-9" dirty="0">
                <a:latin typeface="Calibri"/>
                <a:cs typeface="Calibri"/>
              </a:rPr>
              <a:t>berdasarkan </a:t>
            </a:r>
            <a:r>
              <a:rPr sz="2647" spc="-4" dirty="0">
                <a:latin typeface="Calibri"/>
                <a:cs typeface="Calibri"/>
              </a:rPr>
              <a:t>nilai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k)</a:t>
            </a:r>
          </a:p>
          <a:p>
            <a:pPr marL="465629" marR="4483" indent="-454983">
              <a:lnSpc>
                <a:spcPct val="80000"/>
              </a:lnSpc>
              <a:spcBef>
                <a:spcPts val="635"/>
              </a:spcBef>
              <a:buAutoNum type="arabicPeriod"/>
              <a:tabLst>
                <a:tab pos="465629" algn="l"/>
                <a:tab pos="466190" algn="l"/>
              </a:tabLst>
            </a:pPr>
            <a:r>
              <a:rPr sz="2647" spc="-13" dirty="0">
                <a:latin typeface="Calibri"/>
                <a:cs typeface="Calibri"/>
              </a:rPr>
              <a:t>Dengan </a:t>
            </a:r>
            <a:r>
              <a:rPr sz="2647" spc="-4" dirty="0">
                <a:latin typeface="Calibri"/>
                <a:cs typeface="Calibri"/>
              </a:rPr>
              <a:t>menggunakan </a:t>
            </a:r>
            <a:r>
              <a:rPr sz="2647" spc="-18" dirty="0">
                <a:latin typeface="Calibri"/>
                <a:cs typeface="Calibri"/>
              </a:rPr>
              <a:t>kategori </a:t>
            </a:r>
            <a:r>
              <a:rPr sz="2647" spc="-13" dirty="0">
                <a:latin typeface="Calibri"/>
                <a:cs typeface="Calibri"/>
              </a:rPr>
              <a:t>nearest </a:t>
            </a:r>
            <a:r>
              <a:rPr sz="2647" spc="-4" dirty="0">
                <a:latin typeface="Calibri"/>
                <a:cs typeface="Calibri"/>
              </a:rPr>
              <a:t>neighbor  </a:t>
            </a:r>
            <a:r>
              <a:rPr sz="2647" spc="-13" dirty="0">
                <a:latin typeface="Calibri"/>
                <a:cs typeface="Calibri"/>
              </a:rPr>
              <a:t>yang </a:t>
            </a:r>
            <a:r>
              <a:rPr sz="2647" spc="-4" dirty="0">
                <a:latin typeface="Calibri"/>
                <a:cs typeface="Calibri"/>
              </a:rPr>
              <a:t>paling </a:t>
            </a:r>
            <a:r>
              <a:rPr sz="2647" spc="-18" dirty="0">
                <a:latin typeface="Calibri"/>
                <a:cs typeface="Calibri"/>
              </a:rPr>
              <a:t>mayoritas </a:t>
            </a:r>
            <a:r>
              <a:rPr sz="2647" spc="-13" dirty="0">
                <a:latin typeface="Calibri"/>
                <a:cs typeface="Calibri"/>
              </a:rPr>
              <a:t>maka </a:t>
            </a:r>
            <a:r>
              <a:rPr sz="2647" spc="-9" dirty="0" err="1">
                <a:latin typeface="Calibri"/>
                <a:cs typeface="Calibri"/>
              </a:rPr>
              <a:t>dapat</a:t>
            </a:r>
            <a:r>
              <a:rPr sz="2647" spc="-9" dirty="0">
                <a:latin typeface="Calibri"/>
                <a:cs typeface="Calibri"/>
              </a:rPr>
              <a:t> </a:t>
            </a:r>
            <a:r>
              <a:rPr sz="2647" spc="-9" dirty="0" err="1">
                <a:latin typeface="Calibri"/>
                <a:cs typeface="Calibri"/>
              </a:rPr>
              <a:t>dipredi</a:t>
            </a:r>
            <a:r>
              <a:rPr lang="en-US" sz="2647" spc="-9" dirty="0" err="1">
                <a:latin typeface="Calibri"/>
                <a:cs typeface="Calibri"/>
              </a:rPr>
              <a:t>k</a:t>
            </a:r>
            <a:r>
              <a:rPr sz="2647" spc="-9" dirty="0" err="1">
                <a:latin typeface="Calibri"/>
                <a:cs typeface="Calibri"/>
              </a:rPr>
              <a:t>sikan</a:t>
            </a:r>
            <a:r>
              <a:rPr sz="2647" spc="-9" dirty="0">
                <a:latin typeface="Calibri"/>
                <a:cs typeface="Calibri"/>
              </a:rPr>
              <a:t>  </a:t>
            </a:r>
            <a:endParaRPr lang="en-US" sz="2647" spc="-9" dirty="0">
              <a:latin typeface="Calibri"/>
              <a:cs typeface="Calibri"/>
            </a:endParaRPr>
          </a:p>
          <a:p>
            <a:pPr marL="10646" marR="4483">
              <a:lnSpc>
                <a:spcPct val="80000"/>
              </a:lnSpc>
              <a:spcBef>
                <a:spcPts val="635"/>
              </a:spcBef>
              <a:tabLst>
                <a:tab pos="465629" algn="l"/>
                <a:tab pos="466190" algn="l"/>
              </a:tabLst>
            </a:pPr>
            <a:r>
              <a:rPr lang="en-US" sz="2647" spc="-9" dirty="0">
                <a:latin typeface="Calibri"/>
                <a:cs typeface="Calibri"/>
              </a:rPr>
              <a:t>      </a:t>
            </a:r>
            <a:r>
              <a:rPr sz="2647" spc="-18" dirty="0" err="1">
                <a:latin typeface="Calibri"/>
                <a:cs typeface="Calibri"/>
              </a:rPr>
              <a:t>kategori</a:t>
            </a:r>
            <a:r>
              <a:rPr sz="2647" spc="-18" dirty="0">
                <a:latin typeface="Calibri"/>
                <a:cs typeface="Calibri"/>
              </a:rPr>
              <a:t> </a:t>
            </a:r>
            <a:r>
              <a:rPr sz="2647" spc="-4" dirty="0">
                <a:latin typeface="Calibri"/>
                <a:cs typeface="Calibri"/>
              </a:rPr>
              <a:t>objek</a:t>
            </a:r>
            <a:r>
              <a:rPr sz="2647" spc="-22" dirty="0">
                <a:latin typeface="Calibri"/>
                <a:cs typeface="Calibri"/>
              </a:rPr>
              <a:t> </a:t>
            </a:r>
            <a:r>
              <a:rPr sz="2647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27" y="810409"/>
            <a:ext cx="1842247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3" dirty="0"/>
              <a:t>Contoh</a:t>
            </a:r>
            <a:r>
              <a:rPr spc="-79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061883" y="3428999"/>
            <a:ext cx="8068235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199457" y="1821628"/>
            <a:ext cx="10513168" cy="17753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40" dirty="0">
                <a:latin typeface="Calibri"/>
                <a:cs typeface="Calibri"/>
              </a:rPr>
              <a:t>Terdapat </a:t>
            </a:r>
            <a:r>
              <a:rPr sz="2824" spc="-9" dirty="0">
                <a:latin typeface="Calibri"/>
                <a:cs typeface="Calibri"/>
              </a:rPr>
              <a:t>beberapa </a:t>
            </a:r>
            <a:r>
              <a:rPr sz="2824" spc="-18" dirty="0">
                <a:latin typeface="Calibri"/>
                <a:cs typeface="Calibri"/>
              </a:rPr>
              <a:t>data </a:t>
            </a:r>
            <a:r>
              <a:rPr sz="2824" spc="-13" dirty="0">
                <a:latin typeface="Calibri"/>
                <a:cs typeface="Calibri"/>
              </a:rPr>
              <a:t>yang </a:t>
            </a:r>
            <a:r>
              <a:rPr sz="2824" spc="-9" dirty="0">
                <a:latin typeface="Calibri"/>
                <a:cs typeface="Calibri"/>
              </a:rPr>
              <a:t>berasal </a:t>
            </a:r>
            <a:r>
              <a:rPr sz="2824" spc="-4" dirty="0">
                <a:latin typeface="Calibri"/>
                <a:cs typeface="Calibri"/>
              </a:rPr>
              <a:t>dari  </a:t>
            </a:r>
            <a:r>
              <a:rPr sz="2824" spc="-9" dirty="0">
                <a:latin typeface="Calibri"/>
                <a:cs typeface="Calibri"/>
              </a:rPr>
              <a:t>survey questioner </a:t>
            </a:r>
            <a:r>
              <a:rPr sz="2824" spc="-18" dirty="0" err="1">
                <a:latin typeface="Calibri"/>
                <a:cs typeface="Calibri"/>
              </a:rPr>
              <a:t>tentang</a:t>
            </a:r>
            <a:r>
              <a:rPr sz="2824" spc="-18" dirty="0">
                <a:latin typeface="Calibri"/>
                <a:cs typeface="Calibri"/>
              </a:rPr>
              <a:t> </a:t>
            </a:r>
            <a:endParaRPr lang="en-US" sz="2824" spc="-18" dirty="0">
              <a:latin typeface="Calibri"/>
              <a:cs typeface="Calibri"/>
            </a:endParaRPr>
          </a:p>
          <a:p>
            <a:pPr marL="10646" marR="4483">
              <a:spcBef>
                <a:spcPts val="88"/>
              </a:spcBef>
              <a:tabLst>
                <a:tab pos="313221" algn="l"/>
                <a:tab pos="313781" algn="l"/>
              </a:tabLst>
            </a:pPr>
            <a:r>
              <a:rPr lang="en-US" sz="2824" spc="-18" dirty="0">
                <a:latin typeface="Calibri"/>
                <a:cs typeface="Calibri"/>
              </a:rPr>
              <a:t>    </a:t>
            </a:r>
            <a:r>
              <a:rPr sz="2824" spc="-9" dirty="0" err="1">
                <a:latin typeface="Calibri"/>
                <a:cs typeface="Calibri"/>
              </a:rPr>
              <a:t>klasifikasi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3" dirty="0">
                <a:latin typeface="Calibri"/>
                <a:cs typeface="Calibri"/>
              </a:rPr>
              <a:t>kualitas  </a:t>
            </a:r>
            <a:r>
              <a:rPr sz="2824" spc="-26" dirty="0">
                <a:latin typeface="Calibri"/>
                <a:cs typeface="Calibri"/>
              </a:rPr>
              <a:t>kertas </a:t>
            </a:r>
            <a:r>
              <a:rPr sz="2824" spc="-9" dirty="0">
                <a:latin typeface="Calibri"/>
                <a:cs typeface="Calibri"/>
              </a:rPr>
              <a:t>tissue apakah </a:t>
            </a:r>
            <a:r>
              <a:rPr sz="2824" spc="-4" dirty="0">
                <a:latin typeface="Calibri"/>
                <a:cs typeface="Calibri"/>
              </a:rPr>
              <a:t>baik </a:t>
            </a:r>
            <a:r>
              <a:rPr sz="2824" spc="-18" dirty="0">
                <a:latin typeface="Calibri"/>
                <a:cs typeface="Calibri"/>
              </a:rPr>
              <a:t>atau </a:t>
            </a:r>
            <a:r>
              <a:rPr sz="2824" spc="-4" dirty="0">
                <a:latin typeface="Calibri"/>
                <a:cs typeface="Calibri"/>
              </a:rPr>
              <a:t>jelek, </a:t>
            </a:r>
            <a:r>
              <a:rPr sz="2824" spc="-9" dirty="0">
                <a:latin typeface="Calibri"/>
                <a:cs typeface="Calibri"/>
              </a:rPr>
              <a:t>dengan  </a:t>
            </a:r>
            <a:r>
              <a:rPr sz="2824" dirty="0" err="1">
                <a:latin typeface="Calibri"/>
                <a:cs typeface="Calibri"/>
              </a:rPr>
              <a:t>objek</a:t>
            </a:r>
            <a:r>
              <a:rPr sz="2824" dirty="0">
                <a:latin typeface="Calibri"/>
                <a:cs typeface="Calibri"/>
              </a:rPr>
              <a:t> </a:t>
            </a:r>
            <a:endParaRPr lang="en-US" sz="2824" dirty="0">
              <a:latin typeface="Calibri"/>
              <a:cs typeface="Calibri"/>
            </a:endParaRPr>
          </a:p>
          <a:p>
            <a:pPr marL="10646" marR="4483">
              <a:spcBef>
                <a:spcPts val="88"/>
              </a:spcBef>
              <a:tabLst>
                <a:tab pos="313221" algn="l"/>
                <a:tab pos="313781" algn="l"/>
              </a:tabLst>
            </a:pPr>
            <a:r>
              <a:rPr lang="en-US" sz="2824" spc="-13" dirty="0">
                <a:latin typeface="Calibri"/>
                <a:cs typeface="Calibri"/>
              </a:rPr>
              <a:t>    </a:t>
            </a:r>
            <a:r>
              <a:rPr sz="2824" spc="-13" dirty="0">
                <a:latin typeface="Calibri"/>
                <a:cs typeface="Calibri"/>
              </a:rPr>
              <a:t>training </a:t>
            </a:r>
            <a:r>
              <a:rPr sz="2824" spc="-4" dirty="0">
                <a:latin typeface="Calibri"/>
                <a:cs typeface="Calibri"/>
              </a:rPr>
              <a:t>menggunakan dua </a:t>
            </a:r>
            <a:r>
              <a:rPr sz="2824" spc="-18" dirty="0">
                <a:latin typeface="Calibri"/>
                <a:cs typeface="Calibri"/>
              </a:rPr>
              <a:t>attribute  </a:t>
            </a:r>
            <a:r>
              <a:rPr sz="2824" spc="-13" dirty="0">
                <a:latin typeface="Calibri"/>
                <a:cs typeface="Calibri"/>
              </a:rPr>
              <a:t>yaitu </a:t>
            </a:r>
            <a:r>
              <a:rPr sz="2824" spc="-26" dirty="0">
                <a:latin typeface="Calibri"/>
                <a:cs typeface="Calibri"/>
              </a:rPr>
              <a:t>daya </a:t>
            </a:r>
            <a:r>
              <a:rPr sz="2824" spc="-9" dirty="0">
                <a:latin typeface="Calibri"/>
                <a:cs typeface="Calibri"/>
              </a:rPr>
              <a:t>tahan terhadap </a:t>
            </a:r>
            <a:r>
              <a:rPr sz="2824" spc="-4" dirty="0" err="1">
                <a:latin typeface="Calibri"/>
                <a:cs typeface="Calibri"/>
              </a:rPr>
              <a:t>asam</a:t>
            </a:r>
            <a:r>
              <a:rPr sz="2824" spc="-4" dirty="0">
                <a:latin typeface="Calibri"/>
                <a:cs typeface="Calibri"/>
              </a:rPr>
              <a:t> </a:t>
            </a:r>
            <a:r>
              <a:rPr lang="en-US" sz="2824" spc="-4" dirty="0">
                <a:latin typeface="Calibri"/>
                <a:cs typeface="Calibri"/>
              </a:rPr>
              <a:t>   </a:t>
            </a:r>
          </a:p>
          <a:p>
            <a:pPr marL="10646" marR="4483">
              <a:spcBef>
                <a:spcPts val="88"/>
              </a:spcBef>
              <a:tabLst>
                <a:tab pos="313221" algn="l"/>
                <a:tab pos="313781" algn="l"/>
              </a:tabLst>
            </a:pPr>
            <a:r>
              <a:rPr lang="en-US" sz="2824" spc="-4" dirty="0">
                <a:latin typeface="Calibri"/>
                <a:cs typeface="Calibri"/>
              </a:rPr>
              <a:t>    </a:t>
            </a:r>
            <a:r>
              <a:rPr sz="2824" dirty="0">
                <a:latin typeface="Calibri"/>
                <a:cs typeface="Calibri"/>
              </a:rPr>
              <a:t>dan  </a:t>
            </a:r>
            <a:r>
              <a:rPr sz="2824" spc="-22" dirty="0">
                <a:latin typeface="Calibri"/>
                <a:cs typeface="Calibri"/>
              </a:rPr>
              <a:t>kekuatan.</a:t>
            </a:r>
            <a:endParaRPr sz="282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27" y="810409"/>
            <a:ext cx="1842247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3" dirty="0"/>
              <a:t>Contoh</a:t>
            </a:r>
            <a:r>
              <a:rPr spc="-79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656" y="5183307"/>
            <a:ext cx="6922434" cy="1342660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13221" marR="4483" indent="-302575">
              <a:lnSpc>
                <a:spcPct val="99200"/>
              </a:lnSpc>
              <a:spcBef>
                <a:spcPts val="106"/>
              </a:spcBef>
              <a:buChar char="•"/>
              <a:tabLst>
                <a:tab pos="313221" algn="l"/>
                <a:tab pos="313781" algn="l"/>
              </a:tabLst>
            </a:pPr>
            <a:r>
              <a:rPr sz="2118" spc="-4" dirty="0">
                <a:latin typeface="Arial"/>
                <a:cs typeface="Arial"/>
              </a:rPr>
              <a:t>Akan diproduksi kembali kertas tisu dengan attribute  </a:t>
            </a:r>
            <a:endParaRPr lang="en-US" sz="2118" spc="-4" dirty="0">
              <a:latin typeface="Arial"/>
              <a:cs typeface="Arial"/>
            </a:endParaRPr>
          </a:p>
          <a:p>
            <a:pPr marL="10646" marR="4483">
              <a:lnSpc>
                <a:spcPct val="99200"/>
              </a:lnSpc>
              <a:spcBef>
                <a:spcPts val="106"/>
              </a:spcBef>
              <a:tabLst>
                <a:tab pos="313221" algn="l"/>
                <a:tab pos="313781" algn="l"/>
              </a:tabLst>
            </a:pPr>
            <a:r>
              <a:rPr lang="en-US" sz="2118" spc="-4" dirty="0">
                <a:latin typeface="Arial"/>
                <a:cs typeface="Arial"/>
              </a:rPr>
              <a:t>    </a:t>
            </a:r>
            <a:r>
              <a:rPr sz="2118" spc="-4" dirty="0">
                <a:latin typeface="Arial"/>
                <a:cs typeface="Arial"/>
              </a:rPr>
              <a:t>X1=7 dan X2=4 tanpa harus mengeluarkan biaya </a:t>
            </a:r>
            <a:r>
              <a:rPr sz="2118" spc="-4" dirty="0" err="1">
                <a:latin typeface="Arial"/>
                <a:cs typeface="Arial"/>
              </a:rPr>
              <a:t>untuk</a:t>
            </a:r>
            <a:r>
              <a:rPr sz="2118" spc="-4" dirty="0">
                <a:latin typeface="Arial"/>
                <a:cs typeface="Arial"/>
              </a:rPr>
              <a:t>  </a:t>
            </a:r>
            <a:r>
              <a:rPr lang="en-US" sz="2118" spc="-4" dirty="0">
                <a:latin typeface="Arial"/>
                <a:cs typeface="Arial"/>
              </a:rPr>
              <a:t>    </a:t>
            </a:r>
          </a:p>
          <a:p>
            <a:pPr marL="10646" marR="4483">
              <a:lnSpc>
                <a:spcPct val="99200"/>
              </a:lnSpc>
              <a:spcBef>
                <a:spcPts val="106"/>
              </a:spcBef>
              <a:tabLst>
                <a:tab pos="313221" algn="l"/>
                <a:tab pos="313781" algn="l"/>
              </a:tabLst>
            </a:pPr>
            <a:r>
              <a:rPr lang="en-US" sz="2118" spc="-4" dirty="0">
                <a:latin typeface="Arial"/>
                <a:cs typeface="Arial"/>
              </a:rPr>
              <a:t>    </a:t>
            </a:r>
            <a:r>
              <a:rPr sz="2118" spc="-4" dirty="0" err="1">
                <a:latin typeface="Arial"/>
                <a:cs typeface="Arial"/>
              </a:rPr>
              <a:t>melakukan</a:t>
            </a:r>
            <a:r>
              <a:rPr sz="2118" spc="-4" dirty="0">
                <a:latin typeface="Arial"/>
                <a:cs typeface="Arial"/>
              </a:rPr>
              <a:t> </a:t>
            </a:r>
            <a:r>
              <a:rPr sz="2118" spc="-26" dirty="0">
                <a:latin typeface="Arial"/>
                <a:cs typeface="Arial"/>
              </a:rPr>
              <a:t>survey, </a:t>
            </a:r>
            <a:r>
              <a:rPr sz="2118" spc="-4" dirty="0">
                <a:latin typeface="Arial"/>
                <a:cs typeface="Arial"/>
              </a:rPr>
              <a:t>maka dapat diklasifikasikan </a:t>
            </a:r>
            <a:r>
              <a:rPr sz="2118" spc="-4" dirty="0" err="1">
                <a:latin typeface="Arial"/>
                <a:cs typeface="Arial"/>
              </a:rPr>
              <a:t>kertas</a:t>
            </a:r>
            <a:r>
              <a:rPr sz="2118" spc="-4" dirty="0">
                <a:latin typeface="Arial"/>
                <a:cs typeface="Arial"/>
              </a:rPr>
              <a:t>  </a:t>
            </a:r>
            <a:endParaRPr lang="en-US" sz="2118" spc="-4" dirty="0">
              <a:latin typeface="Arial"/>
              <a:cs typeface="Arial"/>
            </a:endParaRPr>
          </a:p>
          <a:p>
            <a:pPr marL="10646" marR="4483">
              <a:lnSpc>
                <a:spcPct val="99200"/>
              </a:lnSpc>
              <a:spcBef>
                <a:spcPts val="106"/>
              </a:spcBef>
              <a:tabLst>
                <a:tab pos="313221" algn="l"/>
                <a:tab pos="313781" algn="l"/>
              </a:tabLst>
            </a:pPr>
            <a:r>
              <a:rPr lang="en-US" sz="2118" spc="-4" dirty="0">
                <a:latin typeface="Arial"/>
                <a:cs typeface="Arial"/>
              </a:rPr>
              <a:t>    </a:t>
            </a:r>
            <a:r>
              <a:rPr sz="2118" spc="-4" dirty="0" err="1">
                <a:latin typeface="Arial"/>
                <a:cs typeface="Arial"/>
              </a:rPr>
              <a:t>tis</a:t>
            </a:r>
            <a:r>
              <a:rPr lang="en-US" sz="2118" spc="-4" dirty="0" err="1">
                <a:latin typeface="Arial"/>
                <a:cs typeface="Arial"/>
              </a:rPr>
              <a:t>u</a:t>
            </a:r>
            <a:r>
              <a:rPr sz="2118" spc="-4" dirty="0" err="1">
                <a:latin typeface="Arial"/>
                <a:cs typeface="Arial"/>
              </a:rPr>
              <a:t>e</a:t>
            </a:r>
            <a:r>
              <a:rPr sz="2118" spc="-4" dirty="0">
                <a:latin typeface="Arial"/>
                <a:cs typeface="Arial"/>
              </a:rPr>
              <a:t> tersebut termasuk yang baik atau</a:t>
            </a:r>
            <a:r>
              <a:rPr sz="2118" spc="18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jelek.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400" y="1664745"/>
            <a:ext cx="11305256" cy="3518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368" y="476672"/>
            <a:ext cx="11593288" cy="619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416" y="841475"/>
            <a:ext cx="11017224" cy="6016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2EB-601C-4632-883D-EFCC0E50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3" y="0"/>
            <a:ext cx="10200457" cy="1069514"/>
          </a:xfrm>
        </p:spPr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Nya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k=3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8AB5-773F-4E9D-85D5-98989CA7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DF94-97E0-46A2-9F22-721E448E3C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DE9EAF8-B11D-4AF1-9121-0E51A6DDE45C}"/>
              </a:ext>
            </a:extLst>
          </p:cNvPr>
          <p:cNvSpPr/>
          <p:nvPr/>
        </p:nvSpPr>
        <p:spPr>
          <a:xfrm>
            <a:off x="2024614" y="1287412"/>
            <a:ext cx="9984432" cy="512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2EAC85-4ADF-4F0D-A803-BC0287597F60}"/>
              </a:ext>
            </a:extLst>
          </p:cNvPr>
          <p:cNvSpPr/>
          <p:nvPr/>
        </p:nvSpPr>
        <p:spPr>
          <a:xfrm>
            <a:off x="10632504" y="3803341"/>
            <a:ext cx="963688" cy="4897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7C6849-67C4-47E9-9C35-A1BDB74A689F}"/>
              </a:ext>
            </a:extLst>
          </p:cNvPr>
          <p:cNvSpPr/>
          <p:nvPr/>
        </p:nvSpPr>
        <p:spPr>
          <a:xfrm>
            <a:off x="10618712" y="5872697"/>
            <a:ext cx="963688" cy="4897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AE1C6-CAEC-43B7-88AC-3767005E9689}"/>
              </a:ext>
            </a:extLst>
          </p:cNvPr>
          <p:cNvSpPr/>
          <p:nvPr/>
        </p:nvSpPr>
        <p:spPr>
          <a:xfrm>
            <a:off x="10572036" y="5536323"/>
            <a:ext cx="963688" cy="33637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2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27" y="810409"/>
            <a:ext cx="1842247" cy="6088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13" dirty="0"/>
              <a:t>Contoh</a:t>
            </a:r>
            <a:r>
              <a:rPr spc="-79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7608" y="5607327"/>
            <a:ext cx="6296025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marR="4483" indent="-302575">
              <a:spcBef>
                <a:spcPts val="88"/>
              </a:spcBef>
              <a:buFont typeface="Arial"/>
              <a:buChar char="•"/>
              <a:tabLst>
                <a:tab pos="313221" algn="l"/>
                <a:tab pos="313781" algn="l"/>
              </a:tabLst>
            </a:pPr>
            <a:r>
              <a:rPr sz="2824" spc="-44" dirty="0">
                <a:latin typeface="Calibri"/>
                <a:cs typeface="Calibri"/>
              </a:rPr>
              <a:t>Tentukan </a:t>
            </a:r>
            <a:r>
              <a:rPr sz="2824" i="1" spc="-4" dirty="0">
                <a:latin typeface="Calibri"/>
                <a:cs typeface="Calibri"/>
              </a:rPr>
              <a:t>class </a:t>
            </a:r>
            <a:r>
              <a:rPr sz="2824" spc="-4" dirty="0">
                <a:latin typeface="Calibri"/>
                <a:cs typeface="Calibri"/>
              </a:rPr>
              <a:t>dari </a:t>
            </a:r>
            <a:r>
              <a:rPr sz="2824" spc="-22" dirty="0">
                <a:latin typeface="Calibri"/>
                <a:cs typeface="Calibri"/>
              </a:rPr>
              <a:t>test </a:t>
            </a:r>
            <a:r>
              <a:rPr sz="2824" spc="-18" dirty="0">
                <a:latin typeface="Calibri"/>
                <a:cs typeface="Calibri"/>
              </a:rPr>
              <a:t>data </a:t>
            </a:r>
            <a:r>
              <a:rPr sz="2824" spc="-9" dirty="0">
                <a:latin typeface="Calibri"/>
                <a:cs typeface="Calibri"/>
              </a:rPr>
              <a:t>dengan </a:t>
            </a:r>
            <a:r>
              <a:rPr sz="2824" spc="-4" dirty="0">
                <a:latin typeface="Calibri"/>
                <a:cs typeface="Calibri"/>
              </a:rPr>
              <a:t>nilai  </a:t>
            </a:r>
            <a:r>
              <a:rPr sz="2824" spc="-9" dirty="0">
                <a:latin typeface="Calibri"/>
                <a:cs typeface="Calibri"/>
              </a:rPr>
              <a:t>atribut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(50,3,40)</a:t>
            </a:r>
            <a:endParaRPr sz="2824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3393" y="1791148"/>
            <a:ext cx="11305256" cy="381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 K-Nearest Neighbor?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3538" y="2636912"/>
            <a:ext cx="11364924" cy="2642592"/>
          </a:xfrm>
        </p:spPr>
        <p:txBody>
          <a:bodyPr/>
          <a:lstStyle/>
          <a:p>
            <a:pPr lvl="0" algn="just"/>
            <a:r>
              <a:rPr lang="en-US" sz="3200" dirty="0" err="1"/>
              <a:t>Algoritma</a:t>
            </a:r>
            <a:r>
              <a:rPr lang="en-US" sz="3200" dirty="0"/>
              <a:t> </a:t>
            </a:r>
            <a:r>
              <a:rPr lang="en-US" sz="3200" b="1" i="1" dirty="0"/>
              <a:t>K-Nearest Neighbor</a:t>
            </a:r>
            <a:r>
              <a:rPr lang="en-US" sz="3200" dirty="0"/>
              <a:t> 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algoritma</a:t>
            </a:r>
            <a:r>
              <a:rPr lang="en-US" sz="3200" dirty="0"/>
              <a:t> </a:t>
            </a:r>
            <a:r>
              <a:rPr lang="en-US" sz="3200" i="1" dirty="0"/>
              <a:t>supervised</a:t>
            </a:r>
            <a:br>
              <a:rPr lang="en-US" sz="3200" i="1" dirty="0"/>
            </a:br>
            <a:r>
              <a:rPr lang="en-US" sz="3200" i="1" dirty="0"/>
              <a:t>learning</a:t>
            </a:r>
            <a:r>
              <a:rPr lang="en-US" sz="3200" dirty="0"/>
              <a:t> </a:t>
            </a:r>
            <a:r>
              <a:rPr lang="en-US" sz="3200" dirty="0" err="1"/>
              <a:t>dimana</a:t>
            </a:r>
            <a:r>
              <a:rPr lang="en-US" sz="3200" dirty="0"/>
              <a:t> </a:t>
            </a:r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instance yang </a:t>
            </a:r>
            <a:r>
              <a:rPr lang="en-US" sz="3200" dirty="0" err="1"/>
              <a:t>baru</a:t>
            </a:r>
            <a:r>
              <a:rPr lang="en-US" sz="3200" dirty="0"/>
              <a:t> </a:t>
            </a:r>
            <a:r>
              <a:rPr lang="en-US" sz="3200" dirty="0" err="1"/>
              <a:t>diklasifikasikan</a:t>
            </a:r>
            <a:r>
              <a:rPr lang="en-US" sz="3200" dirty="0"/>
              <a:t> </a:t>
            </a: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mayoritas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kategori</a:t>
            </a:r>
            <a:r>
              <a:rPr lang="en-US" sz="3200" dirty="0"/>
              <a:t> </a:t>
            </a:r>
            <a:r>
              <a:rPr lang="en-US" sz="3200" b="1" dirty="0"/>
              <a:t>k</a:t>
            </a:r>
            <a:r>
              <a:rPr lang="en-US" sz="3200" dirty="0"/>
              <a:t>-</a:t>
            </a:r>
            <a:r>
              <a:rPr lang="en-US" sz="3200" dirty="0" err="1"/>
              <a:t>tetangga</a:t>
            </a:r>
            <a:r>
              <a:rPr lang="en-US" sz="3200" dirty="0"/>
              <a:t> </a:t>
            </a:r>
            <a:r>
              <a:rPr lang="en-US" sz="3200" dirty="0" err="1"/>
              <a:t>terdekat</a:t>
            </a:r>
            <a:r>
              <a:rPr lang="en-US" sz="3200" dirty="0"/>
              <a:t>.</a:t>
            </a:r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9416" y="332656"/>
            <a:ext cx="11352584" cy="626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361" y="476672"/>
            <a:ext cx="11593288" cy="5637818"/>
            <a:chOff x="1243583" y="2171700"/>
            <a:chExt cx="7391400" cy="4758055"/>
          </a:xfrm>
        </p:grpSpPr>
        <p:sp>
          <p:nvSpPr>
            <p:cNvPr id="3" name="object 3"/>
            <p:cNvSpPr/>
            <p:nvPr/>
          </p:nvSpPr>
          <p:spPr>
            <a:xfrm>
              <a:off x="1243583" y="2171700"/>
              <a:ext cx="7391400" cy="2552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1243583" y="4672583"/>
              <a:ext cx="7335011" cy="2257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DBA7-FBE5-4401-B7B9-E2F90936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3" y="0"/>
            <a:ext cx="10128448" cy="1268760"/>
          </a:xfrm>
        </p:spPr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Nya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k=3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Jelek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62B0-8957-4B68-B10C-AFBDC7A1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633F4-CC82-44B5-A2F7-4405EA75DF4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5FED5-AEF5-4EB4-A7CD-0EEEEE85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31" y="1268760"/>
            <a:ext cx="8941758" cy="29241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D5AB81-7114-40E4-9F13-BF9E5991C4EA}"/>
              </a:ext>
            </a:extLst>
          </p:cNvPr>
          <p:cNvSpPr/>
          <p:nvPr/>
        </p:nvSpPr>
        <p:spPr>
          <a:xfrm>
            <a:off x="10618712" y="3184122"/>
            <a:ext cx="963688" cy="4897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65D0C-BAE6-4C1D-9F5B-0CD1EBF46343}"/>
              </a:ext>
            </a:extLst>
          </p:cNvPr>
          <p:cNvSpPr/>
          <p:nvPr/>
        </p:nvSpPr>
        <p:spPr>
          <a:xfrm>
            <a:off x="10590533" y="3856561"/>
            <a:ext cx="963688" cy="33637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DCC3C8-477A-43BF-9DF9-EDACF3A9DC1F}"/>
              </a:ext>
            </a:extLst>
          </p:cNvPr>
          <p:cNvSpPr/>
          <p:nvPr/>
        </p:nvSpPr>
        <p:spPr>
          <a:xfrm>
            <a:off x="10590533" y="2654626"/>
            <a:ext cx="963688" cy="336374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D6FCA-7835-421A-8D51-03D3242B86FF}"/>
              </a:ext>
            </a:extLst>
          </p:cNvPr>
          <p:cNvSpPr/>
          <p:nvPr/>
        </p:nvSpPr>
        <p:spPr>
          <a:xfrm>
            <a:off x="3431704" y="61218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8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Tujuan</a:t>
            </a:r>
            <a:r>
              <a:rPr lang="en-US" altLang="ko-KR" dirty="0"/>
              <a:t> </a:t>
            </a:r>
            <a:r>
              <a:rPr lang="en-US" i="1" dirty="0"/>
              <a:t>K-Nearest Neighbor</a:t>
            </a:r>
            <a:r>
              <a:rPr lang="en-US" dirty="0"/>
              <a:t> 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495600" y="2276872"/>
            <a:ext cx="9577064" cy="201622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mengklasifikasikan</a:t>
            </a:r>
            <a:r>
              <a:rPr lang="en-US" sz="2800" dirty="0"/>
              <a:t> </a:t>
            </a:r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 </a:t>
            </a:r>
            <a:r>
              <a:rPr lang="en-US" sz="2800" i="1" dirty="0"/>
              <a:t>sample-sample</a:t>
            </a:r>
            <a:r>
              <a:rPr lang="en-US" sz="2800" dirty="0"/>
              <a:t> </a:t>
            </a:r>
            <a:r>
              <a:rPr lang="en-US" sz="2800" dirty="0" err="1"/>
              <a:t>dari</a:t>
            </a:r>
            <a:r>
              <a:rPr lang="en-US" sz="2800" dirty="0"/>
              <a:t> </a:t>
            </a:r>
            <a:r>
              <a:rPr lang="en-US" sz="2800" i="1" dirty="0"/>
              <a:t>training data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Algoritma</a:t>
            </a:r>
            <a:r>
              <a:rPr lang="en-US" sz="2800" dirty="0"/>
              <a:t> </a:t>
            </a:r>
            <a:r>
              <a:rPr lang="en-US" sz="2800" i="1" dirty="0"/>
              <a:t>k-Nearest Neighbor</a:t>
            </a:r>
            <a:r>
              <a:rPr lang="en-US" sz="2800" dirty="0"/>
              <a:t> </a:t>
            </a:r>
            <a:r>
              <a:rPr lang="en-US" sz="2800" dirty="0" err="1"/>
              <a:t>menggunakan</a:t>
            </a:r>
            <a:r>
              <a:rPr lang="en-US" sz="2800" dirty="0"/>
              <a:t> </a:t>
            </a:r>
            <a:r>
              <a:rPr lang="en-US" sz="2800" i="1" dirty="0"/>
              <a:t>Neighborhood </a:t>
            </a:r>
          </a:p>
          <a:p>
            <a:pPr algn="just"/>
            <a:r>
              <a:rPr lang="en-US" sz="2800" i="1" dirty="0"/>
              <a:t>Classification</a:t>
            </a:r>
            <a:r>
              <a:rPr lang="en-US" sz="2800" dirty="0"/>
              <a:t> 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prediksi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 </a:t>
            </a:r>
            <a:r>
              <a:rPr lang="en-US" sz="2800" i="1" dirty="0"/>
              <a:t>instance </a:t>
            </a:r>
            <a:r>
              <a:rPr lang="en-US" sz="2800" dirty="0"/>
              <a:t>yang </a:t>
            </a:r>
            <a:r>
              <a:rPr lang="en-US" sz="2800" dirty="0" err="1"/>
              <a:t>baru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C44F-D83F-46DB-90DA-FB402C01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32004-7366-4514-8C0E-1DE7AC6717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63551" y="1069515"/>
            <a:ext cx="10032437" cy="5239806"/>
          </a:xfrm>
        </p:spPr>
        <p:txBody>
          <a:bodyPr anchor="ctr"/>
          <a:lstStyle/>
          <a:p>
            <a:pPr algn="just"/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rumah</a:t>
            </a:r>
            <a:r>
              <a:rPr lang="en-US" sz="2800" dirty="0"/>
              <a:t> yang </a:t>
            </a:r>
            <a:r>
              <a:rPr lang="en-US" sz="2800" b="1" dirty="0" err="1"/>
              <a:t>berada</a:t>
            </a:r>
            <a:r>
              <a:rPr lang="en-US" sz="2800" b="1" dirty="0"/>
              <a:t> </a:t>
            </a:r>
            <a:r>
              <a:rPr lang="en-US" sz="2800" b="1" dirty="0" err="1"/>
              <a:t>tepat</a:t>
            </a:r>
            <a:r>
              <a:rPr lang="en-US" sz="2800" b="1" dirty="0"/>
              <a:t> di </a:t>
            </a:r>
            <a:r>
              <a:rPr lang="en-US" sz="2800" b="1" dirty="0" err="1"/>
              <a:t>tengah</a:t>
            </a:r>
            <a:r>
              <a:rPr lang="en-US" sz="2800" b="1" dirty="0"/>
              <a:t> </a:t>
            </a:r>
            <a:r>
              <a:rPr lang="en-US" sz="2800" b="1" dirty="0" err="1"/>
              <a:t>perbatasan</a:t>
            </a:r>
            <a:r>
              <a:rPr lang="en-US" sz="2800" dirty="0"/>
              <a:t> </a:t>
            </a:r>
            <a:r>
              <a:rPr lang="en-US" sz="2800" dirty="0" err="1"/>
              <a:t>antara</a:t>
            </a:r>
            <a:r>
              <a:rPr lang="en-US" sz="2800" dirty="0"/>
              <a:t> Kota Semarang dan </a:t>
            </a:r>
            <a:r>
              <a:rPr lang="en-US" sz="2800" dirty="0" err="1"/>
              <a:t>Kabupaten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Semarang,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pemerintah</a:t>
            </a:r>
            <a:r>
              <a:rPr lang="en-US" sz="2800" dirty="0"/>
              <a:t> </a:t>
            </a:r>
            <a:r>
              <a:rPr lang="en-US" sz="2800" dirty="0" err="1"/>
              <a:t>kesulitan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 err="1"/>
              <a:t>menentukan</a:t>
            </a:r>
            <a:r>
              <a:rPr lang="en-US" sz="2800" dirty="0"/>
              <a:t> </a:t>
            </a:r>
            <a:r>
              <a:rPr lang="en-US" sz="2800" b="1" dirty="0" err="1"/>
              <a:t>apakah</a:t>
            </a:r>
            <a:r>
              <a:rPr lang="en-US" sz="2800" b="1" dirty="0"/>
              <a:t> </a:t>
            </a:r>
            <a:r>
              <a:rPr lang="en-US" sz="2800" b="1" dirty="0" err="1"/>
              <a:t>rumah</a:t>
            </a:r>
            <a:r>
              <a:rPr lang="en-US" sz="2800" b="1" dirty="0"/>
              <a:t>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termasuk</a:t>
            </a:r>
            <a:r>
              <a:rPr lang="en-US" sz="2800" b="1" dirty="0"/>
              <a:t> </a:t>
            </a:r>
            <a:r>
              <a:rPr lang="en-US" sz="2800" b="1" dirty="0" err="1"/>
              <a:t>kedalam</a:t>
            </a:r>
            <a:r>
              <a:rPr lang="en-US" sz="2800" b="1" dirty="0"/>
              <a:t> wilayah Kota Semarang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Kabupaten</a:t>
            </a:r>
            <a:r>
              <a:rPr lang="en-US" sz="2800" b="1" dirty="0"/>
              <a:t> Semarang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Kita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menentukannya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 </a:t>
            </a:r>
          </a:p>
          <a:p>
            <a:pPr algn="just"/>
            <a:r>
              <a:rPr lang="en-US" sz="2800" b="1" dirty="0" err="1"/>
              <a:t>Algoritma</a:t>
            </a:r>
            <a:r>
              <a:rPr lang="en-US" sz="2800" b="1" dirty="0"/>
              <a:t> K-NN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melibatkan</a:t>
            </a:r>
            <a:r>
              <a:rPr lang="en-US" sz="2800" dirty="0"/>
              <a:t> </a:t>
            </a:r>
            <a:r>
              <a:rPr lang="en-US" sz="2800" dirty="0" err="1"/>
              <a:t>jarak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 err="1"/>
              <a:t>rumah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rumah-rumah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 err="1"/>
              <a:t>disekitarnya</a:t>
            </a:r>
            <a:r>
              <a:rPr lang="en-US" sz="2800" dirty="0"/>
              <a:t> (</a:t>
            </a:r>
            <a:r>
              <a:rPr lang="en-US" sz="2800" dirty="0" err="1"/>
              <a:t>tetangganya</a:t>
            </a:r>
            <a:r>
              <a:rPr lang="en-US" sz="2800" dirty="0"/>
              <a:t>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2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0754E-5F13-489F-8051-77A0BAB61A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351584" y="382352"/>
            <a:ext cx="9649071" cy="6215000"/>
          </a:xfrm>
        </p:spPr>
        <p:txBody>
          <a:bodyPr/>
          <a:lstStyle/>
          <a:p>
            <a:r>
              <a:rPr lang="en-US" sz="2000" b="1" dirty="0" err="1"/>
              <a:t>Pertama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perhitungkan</a:t>
            </a:r>
            <a:r>
              <a:rPr lang="en-US" sz="2000" dirty="0"/>
              <a:t> </a:t>
            </a:r>
          </a:p>
          <a:p>
            <a:r>
              <a:rPr lang="en-US" sz="2000" dirty="0"/>
              <a:t>(k),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tentukan</a:t>
            </a:r>
            <a:r>
              <a:rPr lang="en-US" sz="2000" dirty="0"/>
              <a:t> </a:t>
            </a:r>
            <a:r>
              <a:rPr lang="en-US" sz="2000" b="1" dirty="0"/>
              <a:t>3 </a:t>
            </a:r>
            <a:r>
              <a:rPr lang="en-US" sz="2000" b="1" dirty="0" err="1"/>
              <a:t>tetangga</a:t>
            </a:r>
            <a:r>
              <a:rPr lang="en-US" sz="2000" b="1" dirty="0"/>
              <a:t> </a:t>
            </a:r>
            <a:r>
              <a:rPr lang="en-US" sz="2000" b="1" dirty="0" err="1"/>
              <a:t>terdekat</a:t>
            </a:r>
            <a:r>
              <a:rPr lang="en-US" sz="2000" dirty="0"/>
              <a:t> (</a:t>
            </a:r>
            <a:r>
              <a:rPr lang="en-US" sz="2000" b="1" dirty="0"/>
              <a:t>k = 3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b="1" dirty="0" err="1"/>
              <a:t>Kedua</a:t>
            </a:r>
            <a:r>
              <a:rPr lang="en-US" sz="2000" dirty="0"/>
              <a:t>, </a:t>
            </a:r>
            <a:r>
              <a:rPr lang="en-US" sz="2000" dirty="0" err="1"/>
              <a:t>hitung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urutkan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hasilnya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,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yang </a:t>
            </a:r>
            <a:r>
              <a:rPr lang="en-US" sz="2000" dirty="0" err="1"/>
              <a:t>terkecil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yang </a:t>
            </a:r>
            <a:r>
              <a:rPr lang="en-US" sz="2000" dirty="0" err="1"/>
              <a:t>terbesar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 err="1"/>
              <a:t>Ketiga</a:t>
            </a:r>
            <a:r>
              <a:rPr lang="en-US" sz="2000" dirty="0"/>
              <a:t>, </a:t>
            </a:r>
            <a:r>
              <a:rPr lang="en-US" sz="2000" dirty="0" err="1"/>
              <a:t>ambil</a:t>
            </a:r>
            <a:r>
              <a:rPr lang="en-US" sz="2000" dirty="0"/>
              <a:t> 3 (k)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paling </a:t>
            </a:r>
            <a:r>
              <a:rPr lang="en-US" sz="2000" dirty="0" err="1"/>
              <a:t>dekat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lihat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wilayah Kota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Kabupaten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Ada 2 </a:t>
            </a:r>
            <a:r>
              <a:rPr lang="en-US" sz="2000" dirty="0" err="1"/>
              <a:t>kemungkinan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2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</a:p>
          <a:p>
            <a:r>
              <a:rPr lang="en-US" sz="2000" dirty="0"/>
              <a:t>    wilayah Kota Semarang,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wilayah </a:t>
            </a:r>
          </a:p>
          <a:p>
            <a:r>
              <a:rPr lang="en-US" sz="2000" dirty="0"/>
              <a:t>    Kota Semarang.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Sebaliknya</a:t>
            </a:r>
            <a:r>
              <a:rPr lang="en-US" sz="2000" dirty="0"/>
              <a:t>,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 </a:t>
            </a:r>
            <a:r>
              <a:rPr lang="en-US" sz="2000" dirty="0" err="1"/>
              <a:t>tetangga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2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kedalam</a:t>
            </a:r>
            <a:r>
              <a:rPr lang="en-US" sz="2000" dirty="0"/>
              <a:t> wilayah </a:t>
            </a:r>
            <a:r>
              <a:rPr lang="en-US" sz="2000" dirty="0" err="1"/>
              <a:t>Kabupaten</a:t>
            </a:r>
            <a:r>
              <a:rPr lang="en-US" sz="2000" dirty="0"/>
              <a:t> Semarang,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kedalam</a:t>
            </a:r>
            <a:r>
              <a:rPr lang="en-US" sz="2000" dirty="0"/>
              <a:t> wilayah </a:t>
            </a:r>
            <a:r>
              <a:rPr lang="en-US" sz="2000" dirty="0" err="1"/>
              <a:t>Kabupaten</a:t>
            </a:r>
            <a:r>
              <a:rPr lang="en-US" sz="2000" dirty="0"/>
              <a:t> Semarang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1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D57C-879A-4AC1-9144-A9051953D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600" y="1412776"/>
            <a:ext cx="9361040" cy="3816424"/>
          </a:xfrm>
        </p:spPr>
        <p:txBody>
          <a:bodyPr/>
          <a:lstStyle/>
          <a:p>
            <a:endParaRPr lang="en-US" sz="3200" b="1" dirty="0"/>
          </a:p>
          <a:p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menentukan</a:t>
            </a:r>
            <a:r>
              <a:rPr lang="en-US" sz="3200" b="1" dirty="0"/>
              <a:t> </a:t>
            </a:r>
            <a:r>
              <a:rPr lang="en-US" sz="3200" b="1" dirty="0" err="1"/>
              <a:t>nilai</a:t>
            </a:r>
            <a:r>
              <a:rPr lang="en-US" sz="3200" b="1" dirty="0"/>
              <a:t> k</a:t>
            </a:r>
            <a:r>
              <a:rPr lang="en-US" sz="3200" dirty="0"/>
              <a:t>, </a:t>
            </a:r>
            <a:r>
              <a:rPr lang="en-US" sz="3200" dirty="0" err="1"/>
              <a:t>bila</a:t>
            </a:r>
            <a:r>
              <a:rPr lang="en-US" sz="3200" dirty="0"/>
              <a:t> </a:t>
            </a:r>
            <a:r>
              <a:rPr lang="en-US" sz="3200" b="1" dirty="0" err="1"/>
              <a:t>jumlah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kita</a:t>
            </a:r>
            <a:r>
              <a:rPr lang="en-US" sz="3200" b="1" dirty="0"/>
              <a:t> </a:t>
            </a:r>
            <a:r>
              <a:rPr lang="en-US" sz="3200" b="1" dirty="0" err="1"/>
              <a:t>genap</a:t>
            </a:r>
            <a:r>
              <a:rPr lang="en-US" sz="3200" dirty="0"/>
              <a:t> 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sebaiknya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gunakan</a:t>
            </a:r>
            <a:r>
              <a:rPr lang="en-US" sz="3200" dirty="0"/>
              <a:t> </a:t>
            </a:r>
            <a:r>
              <a:rPr lang="en-US" sz="3200" b="1" dirty="0" err="1"/>
              <a:t>nilai</a:t>
            </a:r>
            <a:r>
              <a:rPr lang="en-US" sz="3200" b="1" dirty="0"/>
              <a:t> k </a:t>
            </a:r>
            <a:r>
              <a:rPr lang="en-US" sz="3200" b="1" dirty="0" err="1"/>
              <a:t>ganjil</a:t>
            </a:r>
            <a:r>
              <a:rPr lang="en-US" sz="3200" dirty="0"/>
              <a:t>, dan </a:t>
            </a:r>
            <a:r>
              <a:rPr lang="en-US" sz="3200" dirty="0" err="1"/>
              <a:t>begitu</a:t>
            </a:r>
            <a:r>
              <a:rPr lang="en-US" sz="3200" dirty="0"/>
              <a:t> pula </a:t>
            </a:r>
            <a:r>
              <a:rPr lang="en-US" sz="3200" dirty="0" err="1"/>
              <a:t>sebaliknya</a:t>
            </a:r>
            <a:r>
              <a:rPr lang="en-US" sz="3200" dirty="0"/>
              <a:t> </a:t>
            </a:r>
            <a:r>
              <a:rPr lang="en-US" sz="3200" dirty="0" err="1"/>
              <a:t>bila</a:t>
            </a:r>
            <a:r>
              <a:rPr lang="en-US" sz="3200" dirty="0"/>
              <a:t> </a:t>
            </a:r>
            <a:r>
              <a:rPr lang="en-US" sz="3200" b="1" dirty="0" err="1"/>
              <a:t>jumlah</a:t>
            </a:r>
            <a:r>
              <a:rPr lang="en-US" sz="3200" b="1" dirty="0"/>
              <a:t> </a:t>
            </a:r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kita</a:t>
            </a:r>
            <a:r>
              <a:rPr lang="en-US" sz="3200" b="1" dirty="0"/>
              <a:t> </a:t>
            </a:r>
            <a:r>
              <a:rPr lang="en-US" sz="3200" b="1" dirty="0" err="1"/>
              <a:t>ganjil</a:t>
            </a:r>
            <a:r>
              <a:rPr lang="en-US" sz="3200" dirty="0"/>
              <a:t> 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sebaiknya</a:t>
            </a:r>
            <a:r>
              <a:rPr lang="en-US" sz="3200" dirty="0"/>
              <a:t> </a:t>
            </a:r>
            <a:r>
              <a:rPr lang="en-US" sz="3200" dirty="0" err="1"/>
              <a:t>gunakan</a:t>
            </a:r>
            <a:r>
              <a:rPr lang="en-US" sz="3200" dirty="0"/>
              <a:t> </a:t>
            </a:r>
            <a:r>
              <a:rPr lang="en-US" sz="3200" b="1" dirty="0" err="1"/>
              <a:t>nilai</a:t>
            </a:r>
            <a:r>
              <a:rPr lang="en-US" sz="3200" b="1" dirty="0"/>
              <a:t> k </a:t>
            </a:r>
            <a:r>
              <a:rPr lang="en-US" sz="3200" b="1" dirty="0" err="1"/>
              <a:t>genap</a:t>
            </a:r>
            <a:r>
              <a:rPr lang="en-US" sz="3200" dirty="0"/>
              <a:t>,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begitu</a:t>
            </a:r>
            <a:r>
              <a:rPr lang="en-US" sz="3200" dirty="0"/>
              <a:t>, </a:t>
            </a:r>
          </a:p>
          <a:p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kemungkinan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 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akan</a:t>
            </a:r>
            <a:r>
              <a:rPr lang="en-US" sz="3200" b="1" dirty="0"/>
              <a:t> </a:t>
            </a:r>
            <a:r>
              <a:rPr lang="en-US" sz="3200" b="1" dirty="0" err="1"/>
              <a:t>mendapatkan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jawaban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17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724C2-23FE-4548-9AFC-C6980A9333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83632" y="3861049"/>
            <a:ext cx="8784976" cy="2622054"/>
          </a:xfrm>
        </p:spPr>
        <p:txBody>
          <a:bodyPr/>
          <a:lstStyle/>
          <a:p>
            <a:r>
              <a:rPr lang="en-US" sz="1600" dirty="0"/>
              <a:t>Dari </a:t>
            </a:r>
            <a:r>
              <a:rPr lang="en-US" sz="1600" i="1" dirty="0"/>
              <a:t>data </a:t>
            </a:r>
            <a:r>
              <a:rPr lang="en-US" sz="1600" dirty="0" err="1"/>
              <a:t>diatas</a:t>
            </a:r>
            <a:r>
              <a:rPr lang="en-US" sz="1600" dirty="0"/>
              <a:t>,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, </a:t>
            </a:r>
            <a:r>
              <a:rPr lang="en-US" sz="1600" dirty="0" err="1"/>
              <a:t>diantaranya</a:t>
            </a:r>
            <a:r>
              <a:rPr lang="en-US" sz="1600" dirty="0"/>
              <a:t>:</a:t>
            </a:r>
          </a:p>
          <a:p>
            <a:r>
              <a:rPr lang="en-US" sz="1600" b="1" i="1" dirty="0"/>
              <a:t>Independent Variables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variable yang </a:t>
            </a:r>
            <a:r>
              <a:rPr lang="en-US" sz="1600" dirty="0" err="1"/>
              <a:t>nilainya</a:t>
            </a:r>
            <a:r>
              <a:rPr lang="en-US" sz="1600" dirty="0"/>
              <a:t> </a:t>
            </a:r>
            <a:r>
              <a:rPr lang="en-US" sz="1600" b="1" dirty="0" err="1"/>
              <a:t>tidak</a:t>
            </a:r>
            <a:r>
              <a:rPr lang="en-US" sz="1600" b="1" dirty="0"/>
              <a:t> </a:t>
            </a:r>
            <a:r>
              <a:rPr lang="en-US" sz="1600" b="1" dirty="0" err="1"/>
              <a:t>dipengaruhi</a:t>
            </a:r>
            <a:r>
              <a:rPr lang="en-US" sz="1600" b="1" dirty="0"/>
              <a:t> </a:t>
            </a:r>
            <a:r>
              <a:rPr lang="en-US" sz="1600" dirty="0"/>
              <a:t>oleh variable lain. Pada </a:t>
            </a:r>
            <a:r>
              <a:rPr lang="en-US" sz="1600" dirty="0" err="1"/>
              <a:t>contoh</a:t>
            </a:r>
            <a:r>
              <a:rPr lang="en-US" sz="1600" dirty="0"/>
              <a:t> </a:t>
            </a:r>
            <a:r>
              <a:rPr lang="en-US" sz="1600" i="1" dirty="0"/>
              <a:t>data </a:t>
            </a:r>
            <a:r>
              <a:rPr lang="en-US" sz="1600" dirty="0" err="1"/>
              <a:t>diatas</a:t>
            </a:r>
            <a:r>
              <a:rPr lang="en-US" sz="1600" dirty="0"/>
              <a:t>, yang </a:t>
            </a:r>
            <a:r>
              <a:rPr lang="en-US" sz="1600" dirty="0" err="1"/>
              <a:t>termasuk</a:t>
            </a:r>
            <a:r>
              <a:rPr lang="en-US" sz="1600" i="1" dirty="0"/>
              <a:t> independent variable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 </a:t>
            </a:r>
            <a:r>
              <a:rPr lang="en-US" sz="1600" b="1" i="1" dirty="0"/>
              <a:t>Lat</a:t>
            </a:r>
            <a:r>
              <a:rPr lang="en-US" sz="1600" dirty="0"/>
              <a:t>, dan </a:t>
            </a:r>
            <a:r>
              <a:rPr lang="en-US" sz="1600" b="1" i="1" dirty="0"/>
              <a:t>Long</a:t>
            </a:r>
            <a:r>
              <a:rPr lang="en-US" sz="1600" dirty="0"/>
              <a:t>.</a:t>
            </a:r>
          </a:p>
          <a:p>
            <a:r>
              <a:rPr lang="en-US" sz="1600" b="1" i="1" dirty="0"/>
              <a:t>Dependent Variables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 </a:t>
            </a:r>
            <a:r>
              <a:rPr lang="en-US" sz="1600" i="1" dirty="0"/>
              <a:t>variable </a:t>
            </a:r>
            <a:r>
              <a:rPr lang="en-US" sz="1600" dirty="0"/>
              <a:t>yang </a:t>
            </a:r>
            <a:r>
              <a:rPr lang="en-US" sz="1600" dirty="0" err="1"/>
              <a:t>nilainya</a:t>
            </a:r>
            <a:r>
              <a:rPr lang="en-US" sz="1600" dirty="0"/>
              <a:t> </a:t>
            </a:r>
            <a:r>
              <a:rPr lang="en-US" sz="1600" b="1" dirty="0" err="1"/>
              <a:t>dipengaruhi</a:t>
            </a:r>
            <a:r>
              <a:rPr lang="en-US" sz="1600" dirty="0"/>
              <a:t> oleh </a:t>
            </a:r>
            <a:r>
              <a:rPr lang="en-US" sz="1600" i="1" dirty="0"/>
              <a:t>variable </a:t>
            </a:r>
            <a:r>
              <a:rPr lang="en-US" sz="1600" dirty="0"/>
              <a:t>lain. </a:t>
            </a:r>
          </a:p>
          <a:p>
            <a:r>
              <a:rPr lang="en-US" sz="1600" dirty="0"/>
              <a:t>Pada </a:t>
            </a:r>
            <a:r>
              <a:rPr lang="en-US" sz="1600" dirty="0" err="1"/>
              <a:t>contoh</a:t>
            </a:r>
            <a:r>
              <a:rPr lang="en-US" sz="1600" dirty="0"/>
              <a:t> </a:t>
            </a:r>
            <a:r>
              <a:rPr lang="en-US" sz="1600" i="1" dirty="0"/>
              <a:t>data </a:t>
            </a:r>
            <a:r>
              <a:rPr lang="en-US" sz="1600" dirty="0" err="1"/>
              <a:t>diatas</a:t>
            </a:r>
            <a:r>
              <a:rPr lang="en-US" sz="1600" dirty="0"/>
              <a:t>, yang </a:t>
            </a:r>
            <a:r>
              <a:rPr lang="en-US" sz="1600" dirty="0" err="1"/>
              <a:t>termasuk</a:t>
            </a:r>
            <a:r>
              <a:rPr lang="en-US" sz="1600" dirty="0"/>
              <a:t> </a:t>
            </a:r>
            <a:r>
              <a:rPr lang="en-US" sz="1600" i="1" dirty="0"/>
              <a:t>dependent variable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 </a:t>
            </a:r>
            <a:r>
              <a:rPr lang="en-US" sz="1600" b="1" dirty="0" err="1"/>
              <a:t>Lokasi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Rumah</a:t>
            </a:r>
            <a:r>
              <a:rPr lang="en-US" sz="1600" b="1" dirty="0"/>
              <a:t> A-E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yang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wilayah </a:t>
            </a:r>
            <a:r>
              <a:rPr lang="en-US" sz="1600" b="1" dirty="0"/>
              <a:t>Kota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Rumah</a:t>
            </a:r>
            <a:r>
              <a:rPr lang="en-US" sz="1600" b="1" dirty="0"/>
              <a:t> F-J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yang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wilayah </a:t>
            </a:r>
            <a:r>
              <a:rPr lang="en-US" sz="1600" b="1" dirty="0" err="1"/>
              <a:t>Kabupaten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Rumah</a:t>
            </a:r>
            <a:r>
              <a:rPr lang="en-US" sz="1600" b="1" dirty="0"/>
              <a:t> X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rumah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kNN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wilayah Kota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Kabupaten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2FE06-28D1-4245-B822-68FF5C41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88640"/>
            <a:ext cx="4162425" cy="34861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150BAF-A3F7-4554-A8CF-0009A2C2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056" y="374897"/>
            <a:ext cx="5472608" cy="2334023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tetangga-tetangganya</a:t>
            </a:r>
            <a:r>
              <a:rPr lang="en-US" dirty="0"/>
              <a:t>, </a:t>
            </a:r>
          </a:p>
          <a:p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</a:p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. 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</a:t>
            </a:r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 </a:t>
            </a:r>
            <a:r>
              <a:rPr lang="en-US" i="1" dirty="0"/>
              <a:t>latitude </a:t>
            </a:r>
            <a:r>
              <a:rPr lang="en-US" dirty="0"/>
              <a:t>dan </a:t>
            </a:r>
            <a:r>
              <a:rPr lang="en-US" i="1" dirty="0"/>
              <a:t>longitude</a:t>
            </a:r>
            <a:r>
              <a:rPr lang="en-US" dirty="0"/>
              <a:t> 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</a:p>
          <a:p>
            <a:r>
              <a:rPr lang="en-US" dirty="0" err="1"/>
              <a:t>lintang</a:t>
            </a:r>
            <a:r>
              <a:rPr lang="en-US" dirty="0"/>
              <a:t> dan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bujur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8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D4C954-4AC3-4681-9C7C-36A798D42F1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431704" y="2132856"/>
            <a:ext cx="7848872" cy="302433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036D8C6-1BC8-477C-B016-8EC0BF7EB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7608" y="370202"/>
            <a:ext cx="936104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Didalam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dunia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Machine Learning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Independent Variables 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sering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disebut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juga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sebagai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Features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Selanjutnya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kita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hitung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jarak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antara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rumah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X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terhadap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rumah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A-J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dengan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menggunakan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rumus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 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pythagoras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A752F-30F5-4496-9DE9-A5AD6D13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5516248"/>
            <a:ext cx="6581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1831-F425-4568-831E-164B931B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2" y="393262"/>
            <a:ext cx="9145016" cy="460648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dihitung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 err="1"/>
              <a:t>urutkan</a:t>
            </a:r>
            <a:r>
              <a:rPr lang="en-US" b="1" dirty="0"/>
              <a:t> </a:t>
            </a:r>
            <a:r>
              <a:rPr lang="en-US" b="1" dirty="0" err="1"/>
              <a:t>jarak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yang paling </a:t>
            </a:r>
            <a:r>
              <a:rPr lang="en-US" b="1" dirty="0" err="1"/>
              <a:t>kecil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yang paling </a:t>
            </a:r>
            <a:r>
              <a:rPr lang="en-US" b="1" dirty="0" err="1"/>
              <a:t>besar</a:t>
            </a:r>
            <a:r>
              <a:rPr lang="en-US" dirty="0"/>
              <a:t>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7615B-E9C5-450C-B2F3-30079C88B73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63552" y="1052736"/>
            <a:ext cx="4848225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239D3-62B9-4EE9-B740-80A41369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81" y="1674490"/>
            <a:ext cx="5078984" cy="21145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38A2F67-28BF-4E4D-BA80-8D31D72A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257" y="4460772"/>
            <a:ext cx="936104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latinLnBrk="0"/>
            <a:r>
              <a:rPr lang="en-US" dirty="0"/>
              <a:t>Dari ke-3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 </a:t>
            </a:r>
            <a:r>
              <a:rPr lang="en-US" b="1" dirty="0"/>
              <a:t>2 </a:t>
            </a:r>
            <a:r>
              <a:rPr lang="en-US" b="1" dirty="0" err="1"/>
              <a:t>rumah</a:t>
            </a:r>
            <a:r>
              <a:rPr lang="en-US" dirty="0"/>
              <a:t> 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wilayah </a:t>
            </a:r>
            <a:r>
              <a:rPr lang="en-US" b="1" dirty="0"/>
              <a:t>Kota</a:t>
            </a:r>
            <a:r>
              <a:rPr lang="en-US" dirty="0"/>
              <a:t> dan </a:t>
            </a:r>
            <a:r>
              <a:rPr lang="en-US" b="1" dirty="0"/>
              <a:t>1 </a:t>
            </a:r>
            <a:r>
              <a:rPr lang="en-US" b="1" dirty="0" err="1"/>
              <a:t>rumah</a:t>
            </a:r>
            <a:r>
              <a:rPr lang="en-US" dirty="0"/>
              <a:t> 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wilayah </a:t>
            </a:r>
            <a:r>
              <a:rPr lang="en-US" b="1" dirty="0" err="1"/>
              <a:t>Kabupaten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 </a:t>
            </a:r>
            <a:r>
              <a:rPr lang="en-US" b="1" dirty="0" err="1"/>
              <a:t>Rumah</a:t>
            </a:r>
            <a:r>
              <a:rPr lang="en-US" b="1" dirty="0"/>
              <a:t> X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rumah</a:t>
            </a:r>
            <a:r>
              <a:rPr lang="en-US" b="1" dirty="0"/>
              <a:t> yang </a:t>
            </a:r>
            <a:r>
              <a:rPr lang="en-US" b="1" dirty="0" err="1"/>
              <a:t>termasuk</a:t>
            </a:r>
            <a:r>
              <a:rPr lang="en-US" b="1" dirty="0"/>
              <a:t> </a:t>
            </a:r>
            <a:r>
              <a:rPr lang="en-US" b="1" dirty="0" err="1"/>
              <a:t>kedalam</a:t>
            </a:r>
            <a:r>
              <a:rPr lang="en-US" b="1" dirty="0"/>
              <a:t> wilayah Kota Semarang.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661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806</Words>
  <Application>Microsoft Office PowerPoint</Application>
  <PresentationFormat>Widescreen</PresentationFormat>
  <Paragraphs>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medium-content-serif-font</vt:lpstr>
      <vt:lpstr>Office Theme</vt:lpstr>
      <vt:lpstr>Custom Design</vt:lpstr>
      <vt:lpstr>PowerPoint Presentation</vt:lpstr>
      <vt:lpstr>Apa itu Algoritma K-Nearest Neighbor?</vt:lpstr>
      <vt:lpstr> Tujuan K-Nearest Neighbor </vt:lpstr>
      <vt:lpstr>Contoh Kasus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Deskripsi KNN</vt:lpstr>
      <vt:lpstr>Ukuran Jarak</vt:lpstr>
      <vt:lpstr>Algoritma</vt:lpstr>
      <vt:lpstr>Contoh 1</vt:lpstr>
      <vt:lpstr>Contoh 1</vt:lpstr>
      <vt:lpstr>PowerPoint Presentation</vt:lpstr>
      <vt:lpstr>PowerPoint Presentation</vt:lpstr>
      <vt:lpstr>Jadi Jawaban Nya dengan menggunakan k=3 adalah Baik</vt:lpstr>
      <vt:lpstr>Contoh 2</vt:lpstr>
      <vt:lpstr>PowerPoint Presentation</vt:lpstr>
      <vt:lpstr>PowerPoint Presentation</vt:lpstr>
      <vt:lpstr>Jadi Jawaban Nya dengan menggunakan k=3 adalah Jelek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51</cp:revision>
  <dcterms:created xsi:type="dcterms:W3CDTF">2014-04-01T16:35:38Z</dcterms:created>
  <dcterms:modified xsi:type="dcterms:W3CDTF">2020-03-10T23:15:29Z</dcterms:modified>
</cp:coreProperties>
</file>