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1" r:id="rId13"/>
    <p:sldId id="273" r:id="rId14"/>
    <p:sldId id="268" r:id="rId15"/>
    <p:sldId id="274" r:id="rId16"/>
    <p:sldId id="275" r:id="rId17"/>
    <p:sldId id="269" r:id="rId18"/>
    <p:sldId id="266" r:id="rId19"/>
    <p:sldId id="276" r:id="rId20"/>
    <p:sldId id="277" r:id="rId21"/>
    <p:sldId id="278" r:id="rId22"/>
    <p:sldId id="279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2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DD337-6DA0-443D-B66A-851E4657E454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66E5B-5AB9-40A0-ACF2-7BF32295F0B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8850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A3FA-A0AA-4211-8CAF-F15B104CC6F9}" type="datetimeFigureOut">
              <a:rPr lang="id-ID" smtClean="0"/>
              <a:t>01/04/2020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8818C-C5E6-444A-A9F7-917A97CA390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1720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693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48818C-C5E6-444A-A9F7-917A97CA3904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83177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1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4/1/2020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2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4/1/2020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894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4/1/2020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3421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4/1/2020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386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4/1/2020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046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4/1/2020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884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85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88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21161-6FF6-461F-BF62-5D2332D657DE}" type="datetime1">
              <a:rPr lang="id-ID" smtClean="0"/>
              <a:t>01/04/2020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1556084"/>
            <a:ext cx="8822577" cy="4122821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703094" y="412469"/>
            <a:ext cx="6304548" cy="8428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1303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nippe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1427747"/>
            <a:ext cx="3521242" cy="4749216"/>
          </a:xfrm>
        </p:spPr>
        <p:txBody>
          <a:bodyPr anchor="ctr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D779D-63D0-4748-95FE-BD40D7737EE8}" type="datetime1">
              <a:rPr lang="id-ID" smtClean="0"/>
              <a:t>01/04/2020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4898" y="1427747"/>
            <a:ext cx="5197228" cy="4749216"/>
          </a:xfrm>
          <a:ln>
            <a:solidFill>
              <a:schemeClr val="tx1"/>
            </a:solidFill>
            <a:prstDash val="lgDash"/>
          </a:ln>
        </p:spPr>
        <p:txBody>
          <a:bodyPr anchor="ctr">
            <a:normAutofit/>
          </a:bodyPr>
          <a:lstStyle>
            <a:lvl1pPr marL="88900" indent="0">
              <a:buNone/>
              <a:defRPr sz="11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3788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33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898" y="1427747"/>
            <a:ext cx="4313284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898" y="2274219"/>
            <a:ext cx="4313284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27747"/>
            <a:ext cx="4378492" cy="84647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274219"/>
            <a:ext cx="4378492" cy="39154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62685-C9C0-42F7-AB65-A82135281E3E}" type="datetime1">
              <a:rPr lang="id-ID" smtClean="0"/>
              <a:t>01/04/2020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‹#›</a:t>
            </a:fld>
            <a:endParaRPr lang="id-ID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652338" y="412469"/>
            <a:ext cx="7355304" cy="842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8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9E90-A574-403F-89D5-6DEAEB9553FA}" type="datetime1">
              <a:rPr lang="id-ID" smtClean="0"/>
              <a:t>01/04/2020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62034" y="6420518"/>
            <a:ext cx="4475746" cy="365125"/>
          </a:xfrm>
        </p:spPr>
        <p:txBody>
          <a:bodyPr/>
          <a:lstStyle/>
          <a:p>
            <a:r>
              <a:rPr lang="id-ID"/>
              <a:t>Support Vector Machine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3243" y="6420519"/>
            <a:ext cx="914400" cy="365125"/>
          </a:xfrm>
        </p:spPr>
        <p:txBody>
          <a:bodyPr/>
          <a:lstStyle>
            <a:lvl1pPr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0E258F-04D6-46E9-8B77-0866F5CD991D}" type="slidenum">
              <a:rPr lang="id-ID" smtClean="0"/>
              <a:pPr/>
              <a:t>‹#›</a:t>
            </a:fld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3" r="7281" b="22399"/>
          <a:stretch/>
        </p:blipFill>
        <p:spPr>
          <a:xfrm>
            <a:off x="508617" y="121182"/>
            <a:ext cx="363863" cy="343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2" y="113994"/>
            <a:ext cx="806818" cy="350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3" y="121182"/>
            <a:ext cx="333345" cy="343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84897" y="585809"/>
            <a:ext cx="8822577" cy="5762353"/>
          </a:xfrm>
        </p:spPr>
        <p:txBody>
          <a:bodyPr/>
          <a:lstStyle/>
          <a:p>
            <a:endParaRPr lang="id-ID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916279" y="45113"/>
            <a:ext cx="50913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9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 Fresh</a:t>
            </a:r>
            <a:r>
              <a:rPr lang="id-ID" sz="900" baseline="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Graduate Academy Digital Talent Scholarship 2019 | Machine Learning</a:t>
            </a:r>
            <a:endParaRPr lang="id-ID" sz="9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64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600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065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74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0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71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89AA8B8B-1B1C-42C4-BE9B-2D151637790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4/1/2020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8A2BCBC-50EF-4175-83E0-F618B60D431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18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  <p:sldLayoutId id="2147483850" r:id="rId18"/>
    <p:sldLayoutId id="2147483673" r:id="rId19"/>
    <p:sldLayoutId id="2147483665" r:id="rId20"/>
    <p:sldLayoutId id="2147483672" r:id="rId2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5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6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/>
              <a:t>Support Vector Machine</a:t>
            </a:r>
            <a:endParaRPr lang="id-ID" sz="4000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Yudi</a:t>
            </a:r>
            <a:r>
              <a:rPr lang="en-US" dirty="0"/>
              <a:t> </a:t>
            </a:r>
            <a:r>
              <a:rPr lang="en-US" dirty="0" err="1"/>
              <a:t>Eko</a:t>
            </a:r>
            <a:r>
              <a:rPr lang="en-US" dirty="0"/>
              <a:t> </a:t>
            </a:r>
            <a:r>
              <a:rPr lang="en-US" dirty="0" err="1"/>
              <a:t>Windarto</a:t>
            </a:r>
            <a:r>
              <a:rPr lang="en-US" dirty="0"/>
              <a:t>, S.T., M. </a:t>
            </a:r>
            <a:r>
              <a:rPr lang="en-US" dirty="0" err="1"/>
              <a:t>Kom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41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Menemukan Hyperplane Terbaik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7307" y="1357349"/>
            <a:ext cx="6188745" cy="417208"/>
          </a:xfrm>
        </p:spPr>
        <p:txBody>
          <a:bodyPr>
            <a:normAutofit/>
          </a:bodyPr>
          <a:lstStyle/>
          <a:p>
            <a:r>
              <a:rPr lang="id-ID" dirty="0"/>
              <a:t>Bagian Dua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10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6684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70594" y="192224"/>
            <a:ext cx="6377940" cy="1293028"/>
          </a:xfrm>
        </p:spPr>
        <p:txBody>
          <a:bodyPr/>
          <a:lstStyle/>
          <a:p>
            <a:r>
              <a:rPr lang="id-ID" dirty="0"/>
              <a:t>Persamaan Hyperplane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F20D-21AD-409E-840A-E1D25CAE754C}" type="datetime1">
              <a:rPr lang="id-ID" smtClean="0"/>
              <a:t>01/04/2020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11</a:t>
            </a:fld>
            <a:endParaRPr lang="id-ID" dirty="0"/>
          </a:p>
        </p:txBody>
      </p:sp>
      <p:pic>
        <p:nvPicPr>
          <p:cNvPr id="8" name="Content Placeholder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9" b="2996"/>
          <a:stretch/>
        </p:blipFill>
        <p:spPr>
          <a:xfrm>
            <a:off x="1238250" y="1678488"/>
            <a:ext cx="6657975" cy="427137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998733" y="2380389"/>
            <a:ext cx="4936141" cy="278366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981200" y="1773486"/>
            <a:ext cx="5531644" cy="339056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rot="1785233">
                <a:off x="4850375" y="3918803"/>
                <a:ext cx="15297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5233">
                <a:off x="4850375" y="3918803"/>
                <a:ext cx="152971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6827" r="-2410" b="-449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785233">
                <a:off x="4792967" y="3555793"/>
                <a:ext cx="22097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5233">
                <a:off x="4792967" y="3555793"/>
                <a:ext cx="220977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59" r="-1739" b="-34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 rot="1785233">
                <a:off x="4450262" y="2980734"/>
                <a:ext cx="2856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5233">
                <a:off x="4450262" y="2980734"/>
                <a:ext cx="285661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57" r="-1370" b="-279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1785233">
                <a:off x="5658407" y="2898918"/>
                <a:ext cx="17684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4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d-ID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d-ID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5233">
                <a:off x="5658407" y="2898918"/>
                <a:ext cx="176843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413" r="-1767" b="-404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16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Optimize Hyperplane dengan Margin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DA7B-7BAA-44DE-87E3-64D156D7D1A8}" type="datetime1">
              <a:rPr lang="id-ID" smtClean="0"/>
              <a:t>01/04/2020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12</a:t>
            </a:fld>
            <a:endParaRPr lang="id-ID" dirty="0"/>
          </a:p>
        </p:txBody>
      </p:sp>
      <p:sp>
        <p:nvSpPr>
          <p:cNvPr id="7" name="Rectangle 6"/>
          <p:cNvSpPr/>
          <p:nvPr/>
        </p:nvSpPr>
        <p:spPr>
          <a:xfrm rot="18341845">
            <a:off x="1944252" y="2415699"/>
            <a:ext cx="1989096" cy="6771627"/>
          </a:xfrm>
          <a:prstGeom prst="rect">
            <a:avLst/>
          </a:prstGeom>
          <a:solidFill>
            <a:srgbClr val="00B0F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 rot="18341845">
            <a:off x="4379007" y="-765983"/>
            <a:ext cx="1688322" cy="6771627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/>
          <p:cNvSpPr/>
          <p:nvPr/>
        </p:nvSpPr>
        <p:spPr>
          <a:xfrm rot="18341845">
            <a:off x="3077767" y="763411"/>
            <a:ext cx="2094734" cy="6771627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93432" y="1322327"/>
            <a:ext cx="17967" cy="4213667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79626" y="5212312"/>
            <a:ext cx="4458711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55350" y="2728058"/>
            <a:ext cx="3997465" cy="28807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0044" y="1552483"/>
            <a:ext cx="4608531" cy="3321127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75887" y="3390299"/>
            <a:ext cx="4361769" cy="314329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2195521">
                <a:off x="2686535" y="3349482"/>
                <a:ext cx="1466234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d-ID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d-ID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95521">
                <a:off x="2686535" y="3349482"/>
                <a:ext cx="1466234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786" r="-1339" b="-378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2153206">
                <a:off x="2862232" y="2281837"/>
                <a:ext cx="1466234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d-ID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d-ID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53206">
                <a:off x="2862232" y="2281837"/>
                <a:ext cx="1466234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770" r="-1327" b="-382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2195521">
                <a:off x="2625307" y="4767312"/>
                <a:ext cx="1658595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id-ID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id-ID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d-ID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d-ID" sz="2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95521">
                <a:off x="2625307" y="4767312"/>
                <a:ext cx="1658595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606" r="-1606" b="-392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130130" y="5498326"/>
            <a:ext cx="2723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dirty="0">
                <a:latin typeface="Product Sans" panose="020B0403030502040203" pitchFamily="34" charset="0"/>
              </a:rPr>
              <a:t>Sebisa mungkin tidak ada poin</a:t>
            </a:r>
          </a:p>
          <a:p>
            <a:pPr algn="ctr"/>
            <a:r>
              <a:rPr lang="id-ID" sz="1400" dirty="0">
                <a:latin typeface="Product Sans" panose="020B0403030502040203" pitchFamily="34" charset="0"/>
              </a:rPr>
              <a:t>di area antara dua hyperplane ini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007017" y="2566946"/>
            <a:ext cx="1651414" cy="866098"/>
            <a:chOff x="5014655" y="2723101"/>
            <a:chExt cx="1651414" cy="866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189442" y="2723101"/>
                  <a:ext cx="13213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d-ID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d-ID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442" y="2723101"/>
                  <a:ext cx="132132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304" t="-4444" r="-4147" b="-1111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5014655" y="3065979"/>
              <a:ext cx="16514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400" dirty="0">
                  <a:latin typeface="Product Sans" panose="020B0403030502040203" pitchFamily="34" charset="0"/>
                </a:rPr>
                <a:t>Untuk seluruh data</a:t>
              </a:r>
            </a:p>
            <a:p>
              <a:pPr algn="ctr"/>
              <a:r>
                <a:rPr lang="id-ID" sz="1400" dirty="0">
                  <a:latin typeface="Product Sans" panose="020B0403030502040203" pitchFamily="34" charset="0"/>
                </a:rPr>
                <a:t>dengan label 1</a:t>
              </a:r>
              <a:endParaRPr lang="id-ID" sz="14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9050" y="4262558"/>
            <a:ext cx="1651414" cy="822633"/>
            <a:chOff x="464884" y="3839171"/>
            <a:chExt cx="1651414" cy="8226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60043" y="3839171"/>
                  <a:ext cx="14944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d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id-ID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id-ID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id-ID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d-ID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043" y="3839171"/>
                  <a:ext cx="149444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041" t="-4444" r="-3265" b="-11111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/>
            <p:cNvSpPr/>
            <p:nvPr/>
          </p:nvSpPr>
          <p:spPr>
            <a:xfrm>
              <a:off x="464884" y="4138584"/>
              <a:ext cx="16514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id-ID" sz="1400" dirty="0">
                  <a:latin typeface="Product Sans" panose="020B0403030502040203" pitchFamily="34" charset="0"/>
                </a:rPr>
                <a:t>Untuk seluruh data</a:t>
              </a:r>
            </a:p>
            <a:p>
              <a:pPr algn="ctr"/>
              <a:r>
                <a:rPr lang="id-ID" sz="1400" dirty="0">
                  <a:latin typeface="Product Sans" panose="020B0403030502040203" pitchFamily="34" charset="0"/>
                </a:rPr>
                <a:t>dengan label -1</a:t>
              </a:r>
              <a:endParaRPr lang="id-ID" sz="1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77573" y="3909797"/>
            <a:ext cx="2376629" cy="1684930"/>
            <a:chOff x="4552729" y="3671803"/>
            <a:chExt cx="2376629" cy="1684930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4552729" y="3774536"/>
              <a:ext cx="1160024" cy="1582197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773592" y="3671803"/>
                  <a:ext cx="1155766" cy="649922"/>
                </a:xfrm>
                <a:prstGeom prst="rect">
                  <a:avLst/>
                </a:prstGeom>
                <a:solidFill>
                  <a:srgbClr val="FFC000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d-ID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d>
                              <m:dPr>
                                <m:begChr m:val="‖"/>
                                <m:endChr m:val="‖"/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id-ID" b="1" i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id-ID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3592" y="3671803"/>
                  <a:ext cx="1155766" cy="64992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293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96804" y="277523"/>
            <a:ext cx="6377940" cy="1293028"/>
          </a:xfrm>
        </p:spPr>
        <p:txBody>
          <a:bodyPr/>
          <a:lstStyle/>
          <a:p>
            <a:r>
              <a:rPr lang="id-ID" dirty="0"/>
              <a:t>Training SVM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3725" y="2324414"/>
            <a:ext cx="3911600" cy="38093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5185774" y="1640889"/>
                <a:ext cx="3821867" cy="51764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d-ID" sz="1800" b="1" u="sng" dirty="0"/>
                  <a:t>Goal:</a:t>
                </a:r>
              </a:p>
              <a:p>
                <a:pPr>
                  <a:spcAft>
                    <a:spcPts val="600"/>
                  </a:spcAft>
                </a:pPr>
                <a:r>
                  <a:rPr lang="id-ID" sz="1800" dirty="0"/>
                  <a:t>Menemukan persamaan garis (elemen-elemen </a:t>
                </a:r>
                <a14:m>
                  <m:oMath xmlns:m="http://schemas.openxmlformats.org/officeDocument/2006/math">
                    <m:r>
                      <a:rPr lang="id-ID" sz="18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id-ID" sz="1800" dirty="0"/>
                  <a:t> dan </a:t>
                </a:r>
                <a14:m>
                  <m:oMath xmlns:m="http://schemas.openxmlformats.org/officeDocument/2006/math"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d-ID" sz="1800" dirty="0"/>
                  <a:t>).</a:t>
                </a:r>
              </a:p>
              <a:p>
                <a:pPr marL="0" indent="0">
                  <a:buNone/>
                </a:pPr>
                <a:r>
                  <a:rPr lang="id-ID" sz="1800" b="1" u="sng" dirty="0"/>
                  <a:t>Dengan cara:</a:t>
                </a:r>
              </a:p>
              <a:p>
                <a:pPr>
                  <a:spcAft>
                    <a:spcPts val="600"/>
                  </a:spcAft>
                </a:pPr>
                <a:r>
                  <a:rPr lang="id-ID" sz="1800" dirty="0"/>
                  <a:t>Memaksimalkan jarak antar margin, </a:t>
                </a:r>
                <a14:m>
                  <m:oMath xmlns:m="http://schemas.openxmlformats.org/officeDocument/2006/math">
                    <m:r>
                      <a:rPr lang="id-ID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id-ID" sz="1800" dirty="0"/>
              </a:p>
              <a:p>
                <a:pPr marL="0" indent="0">
                  <a:buNone/>
                </a:pPr>
                <a:r>
                  <a:rPr lang="id-ID" sz="1800" b="1" u="sng" dirty="0"/>
                  <a:t>Yang juga berarti:</a:t>
                </a:r>
              </a:p>
              <a:p>
                <a:pPr>
                  <a:spcAft>
                    <a:spcPts val="600"/>
                  </a:spcAft>
                </a:pPr>
                <a:r>
                  <a:rPr lang="id-ID" sz="1800" dirty="0"/>
                  <a:t>Meminimalkan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d-ID" sz="1800" b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</m:oMath>
                </a14:m>
                <a:endParaRPr lang="id-ID" sz="1600" dirty="0"/>
              </a:p>
              <a:p>
                <a:pPr marL="0" indent="0">
                  <a:buNone/>
                </a:pPr>
                <a:r>
                  <a:rPr lang="id-ID" sz="1800" b="1" u="sng" dirty="0"/>
                  <a:t>Dengan syarat:</a:t>
                </a:r>
              </a:p>
              <a:p>
                <a:r>
                  <a:rPr lang="id-ID" sz="1800" dirty="0"/>
                  <a:t>Seluruh data berlabel 1 harus memenuhi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d-ID" sz="1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id-ID" sz="1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id-ID" sz="1800" dirty="0"/>
              </a:p>
              <a:p>
                <a:r>
                  <a:rPr lang="id-ID" sz="1800" dirty="0"/>
                  <a:t>Seluruh data berlabel 0 harus memenuhi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1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id-ID" sz="1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id-ID" sz="1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id-ID" sz="18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id-ID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≤−1</m:t>
                    </m:r>
                  </m:oMath>
                </a14:m>
                <a:endParaRPr lang="id-ID" sz="18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85774" y="1640889"/>
                <a:ext cx="3821867" cy="5176419"/>
              </a:xfrm>
              <a:blipFill>
                <a:blip r:embed="rId3"/>
                <a:stretch>
                  <a:fillRect l="-1435" t="-1178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FCCD-BADB-4EC2-B2CD-66ABD339218B}" type="datetime1">
              <a:rPr lang="id-ID" smtClean="0"/>
              <a:t>01/04/2020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76333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Beberapa Contoh Posisi Hyperplane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9642F-DC4C-402D-A8CC-DFD53F39149E}" type="datetime1">
              <a:rPr lang="id-ID" smtClean="0"/>
              <a:t>01/04/2020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14</a:t>
            </a:fld>
            <a:endParaRPr lang="id-ID" dirty="0"/>
          </a:p>
        </p:txBody>
      </p:sp>
      <p:pic>
        <p:nvPicPr>
          <p:cNvPr id="8" name="Content Placeholder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88" y="1999967"/>
            <a:ext cx="6591300" cy="40290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90210" y="1517638"/>
            <a:ext cx="4354077" cy="338554"/>
          </a:xfrm>
          <a:prstGeom prst="rect">
            <a:avLst/>
          </a:prstGeom>
          <a:solidFill>
            <a:srgbClr val="FF9999"/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sz="1600" dirty="0">
                <a:latin typeface="Product Sans" panose="020B0403030502040203" pitchFamily="34" charset="0"/>
              </a:rPr>
              <a:t>Contoh Margin dua Hyperplane yang tidak baik</a:t>
            </a:r>
          </a:p>
        </p:txBody>
      </p:sp>
    </p:spTree>
    <p:extLst>
      <p:ext uri="{BB962C8B-B14F-4D97-AF65-F5344CB8AC3E}">
        <p14:creationId xmlns:p14="http://schemas.microsoft.com/office/powerpoint/2010/main" val="13332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ure 4: Two hyperplanes also satisfying the constra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271" y="1999967"/>
            <a:ext cx="6391297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Beberapa Contoh Posisi Hyperplane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D85CA-7E36-4457-AE73-65A6695C5D38}" type="datetime1">
              <a:rPr lang="id-ID" smtClean="0"/>
              <a:t>01/04/2020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15</a:t>
            </a:fld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2390210" y="1517638"/>
            <a:ext cx="4354077" cy="338554"/>
          </a:xfrm>
          <a:prstGeom prst="rect">
            <a:avLst/>
          </a:prstGeom>
          <a:solidFill>
            <a:srgbClr val="FF9999"/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sz="1600" dirty="0">
                <a:latin typeface="Product Sans" panose="020B0403030502040203" pitchFamily="34" charset="0"/>
              </a:rPr>
              <a:t>Contoh Margin dua Hyperplane yang tidak baik</a:t>
            </a:r>
          </a:p>
        </p:txBody>
      </p:sp>
    </p:spTree>
    <p:extLst>
      <p:ext uri="{BB962C8B-B14F-4D97-AF65-F5344CB8AC3E}">
        <p14:creationId xmlns:p14="http://schemas.microsoft.com/office/powerpoint/2010/main" val="217412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Beberapa Contoh Posisi Hyperplane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68B-8A9E-4275-9E83-6C06A28DFC43}" type="datetime1">
              <a:rPr lang="id-ID" smtClean="0"/>
              <a:t>01/04/2020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16</a:t>
            </a:fld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2390210" y="1517638"/>
            <a:ext cx="4354077" cy="338554"/>
          </a:xfrm>
          <a:prstGeom prst="rect">
            <a:avLst/>
          </a:prstGeom>
          <a:solidFill>
            <a:srgbClr val="FF9999"/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sz="1600" dirty="0">
                <a:latin typeface="Product Sans" panose="020B0403030502040203" pitchFamily="34" charset="0"/>
              </a:rPr>
              <a:t>Contoh Margin dua Hyperplane yang tidak baik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59271" y="1999967"/>
            <a:ext cx="6391297" cy="4029075"/>
            <a:chOff x="1459271" y="1999967"/>
            <a:chExt cx="6391297" cy="4029075"/>
          </a:xfrm>
        </p:grpSpPr>
        <p:pic>
          <p:nvPicPr>
            <p:cNvPr id="1026" name="Picture 2" descr="Figure 4: Two hyperplanes also satisfying the constraint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271" y="1999967"/>
              <a:ext cx="6391297" cy="4029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0" name="Picture 2" descr="Figure 6: The left hyperplane does not satisfy the second constrain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271" y="1999967"/>
              <a:ext cx="6061895" cy="3724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6181725" y="5724395"/>
              <a:ext cx="314325" cy="304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48350" y="5724395"/>
              <a:ext cx="314325" cy="304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25608" y="5724395"/>
              <a:ext cx="314325" cy="30464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174975" y="5705475"/>
              <a:ext cx="0" cy="32356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685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Beberapa Contoh Posisi Hyperplane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9DA9-4446-4051-B4D1-C31C18653536}" type="datetime1">
              <a:rPr lang="id-ID" smtClean="0"/>
              <a:t>01/04/2020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17</a:t>
            </a:fld>
            <a:endParaRPr lang="id-ID"/>
          </a:p>
        </p:txBody>
      </p:sp>
      <p:pic>
        <p:nvPicPr>
          <p:cNvPr id="6" name="Content Placeholder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8" y="2012493"/>
            <a:ext cx="6934200" cy="4029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32263" y="1530164"/>
            <a:ext cx="3869970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id-ID" sz="1600" dirty="0">
                <a:latin typeface="Product Sans" panose="020B0403030502040203" pitchFamily="34" charset="0"/>
              </a:rPr>
              <a:t>Contoh Margin dua Hyperplane yang baik</a:t>
            </a:r>
          </a:p>
        </p:txBody>
      </p:sp>
    </p:spTree>
    <p:extLst>
      <p:ext uri="{BB962C8B-B14F-4D97-AF65-F5344CB8AC3E}">
        <p14:creationId xmlns:p14="http://schemas.microsoft.com/office/powerpoint/2010/main" val="38355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SVM untuk Data Non-Linear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581" y="2404997"/>
            <a:ext cx="6188745" cy="429734"/>
          </a:xfrm>
        </p:spPr>
        <p:txBody>
          <a:bodyPr>
            <a:normAutofit/>
          </a:bodyPr>
          <a:lstStyle/>
          <a:p>
            <a:r>
              <a:rPr lang="id-ID" dirty="0"/>
              <a:t>Bagian Tiga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0A3E0-5A8D-4EB6-8385-C451BE3709C2}" type="datetime1">
              <a:rPr lang="id-ID" smtClean="0"/>
              <a:t>01/04/2020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18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12669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2284" y="476801"/>
            <a:ext cx="7647807" cy="1293028"/>
          </a:xfrm>
        </p:spPr>
        <p:txBody>
          <a:bodyPr/>
          <a:lstStyle/>
          <a:p>
            <a:r>
              <a:rPr lang="id-ID" dirty="0"/>
              <a:t>Data Linear vs. Non-Linear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7556-F12D-4DF8-921E-CD056BC95B8C}" type="datetime1">
              <a:rPr lang="id-ID" smtClean="0"/>
              <a:t>01/04/2020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19</a:t>
            </a:fld>
            <a:endParaRPr lang="id-ID"/>
          </a:p>
        </p:txBody>
      </p:sp>
      <p:grpSp>
        <p:nvGrpSpPr>
          <p:cNvPr id="6" name="Group 5"/>
          <p:cNvGrpSpPr/>
          <p:nvPr/>
        </p:nvGrpSpPr>
        <p:grpSpPr>
          <a:xfrm>
            <a:off x="6268929" y="3019937"/>
            <a:ext cx="845588" cy="964372"/>
            <a:chOff x="5891848" y="2453485"/>
            <a:chExt cx="845588" cy="964372"/>
          </a:xfrm>
        </p:grpSpPr>
        <p:sp>
          <p:nvSpPr>
            <p:cNvPr id="7" name="Oval 6"/>
            <p:cNvSpPr/>
            <p:nvPr/>
          </p:nvSpPr>
          <p:spPr>
            <a:xfrm>
              <a:off x="6192473" y="2501709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6567504" y="2795240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5891848" y="2795240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6277439" y="2880206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5976814" y="3162959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6542902" y="3247925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Oval 12"/>
            <p:cNvSpPr/>
            <p:nvPr/>
          </p:nvSpPr>
          <p:spPr>
            <a:xfrm>
              <a:off x="6567504" y="2453485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Oval 13"/>
            <p:cNvSpPr/>
            <p:nvPr/>
          </p:nvSpPr>
          <p:spPr>
            <a:xfrm>
              <a:off x="6277439" y="3173737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33497" y="2311124"/>
            <a:ext cx="2570587" cy="2561776"/>
            <a:chOff x="5061696" y="1666041"/>
            <a:chExt cx="2570587" cy="2561776"/>
          </a:xfrm>
        </p:grpSpPr>
        <p:sp>
          <p:nvSpPr>
            <p:cNvPr id="16" name="Oval 15"/>
            <p:cNvSpPr/>
            <p:nvPr/>
          </p:nvSpPr>
          <p:spPr>
            <a:xfrm>
              <a:off x="5806554" y="1752124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/>
            <p:nvPr/>
          </p:nvSpPr>
          <p:spPr>
            <a:xfrm>
              <a:off x="5610753" y="2017259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8" name="Oval 17"/>
            <p:cNvSpPr/>
            <p:nvPr/>
          </p:nvSpPr>
          <p:spPr>
            <a:xfrm>
              <a:off x="5232445" y="2102225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Oval 18"/>
            <p:cNvSpPr/>
            <p:nvPr/>
          </p:nvSpPr>
          <p:spPr>
            <a:xfrm>
              <a:off x="5358898" y="247110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Oval 19"/>
            <p:cNvSpPr/>
            <p:nvPr/>
          </p:nvSpPr>
          <p:spPr>
            <a:xfrm>
              <a:off x="5061696" y="2735895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Oval 20"/>
            <p:cNvSpPr/>
            <p:nvPr/>
          </p:nvSpPr>
          <p:spPr>
            <a:xfrm>
              <a:off x="5273932" y="3016900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Oval 21"/>
            <p:cNvSpPr/>
            <p:nvPr/>
          </p:nvSpPr>
          <p:spPr>
            <a:xfrm>
              <a:off x="6216708" y="1666041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Oval 22"/>
            <p:cNvSpPr/>
            <p:nvPr/>
          </p:nvSpPr>
          <p:spPr>
            <a:xfrm>
              <a:off x="6873354" y="1794607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23"/>
            <p:cNvSpPr/>
            <p:nvPr/>
          </p:nvSpPr>
          <p:spPr>
            <a:xfrm>
              <a:off x="7274187" y="2102225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Oval 24"/>
            <p:cNvSpPr/>
            <p:nvPr/>
          </p:nvSpPr>
          <p:spPr>
            <a:xfrm>
              <a:off x="6507621" y="1860422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Oval 25"/>
            <p:cNvSpPr/>
            <p:nvPr/>
          </p:nvSpPr>
          <p:spPr>
            <a:xfrm>
              <a:off x="7355743" y="2587244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Oval 26"/>
            <p:cNvSpPr/>
            <p:nvPr/>
          </p:nvSpPr>
          <p:spPr>
            <a:xfrm>
              <a:off x="7462351" y="3077993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/>
            <p:cNvSpPr/>
            <p:nvPr/>
          </p:nvSpPr>
          <p:spPr>
            <a:xfrm>
              <a:off x="7195980" y="2880775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9" name="Oval 28"/>
            <p:cNvSpPr/>
            <p:nvPr/>
          </p:nvSpPr>
          <p:spPr>
            <a:xfrm>
              <a:off x="7185811" y="3284324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0" name="Oval 29"/>
            <p:cNvSpPr/>
            <p:nvPr/>
          </p:nvSpPr>
          <p:spPr>
            <a:xfrm>
              <a:off x="6958320" y="3736733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1" name="Oval 30"/>
            <p:cNvSpPr/>
            <p:nvPr/>
          </p:nvSpPr>
          <p:spPr>
            <a:xfrm>
              <a:off x="5185556" y="3343669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2" name="Oval 31"/>
            <p:cNvSpPr/>
            <p:nvPr/>
          </p:nvSpPr>
          <p:spPr>
            <a:xfrm>
              <a:off x="5537946" y="3428635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Oval 32"/>
            <p:cNvSpPr/>
            <p:nvPr/>
          </p:nvSpPr>
          <p:spPr>
            <a:xfrm>
              <a:off x="5380540" y="3858098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4" name="Oval 33"/>
            <p:cNvSpPr/>
            <p:nvPr/>
          </p:nvSpPr>
          <p:spPr>
            <a:xfrm>
              <a:off x="5780685" y="3722160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Oval 34"/>
            <p:cNvSpPr/>
            <p:nvPr/>
          </p:nvSpPr>
          <p:spPr>
            <a:xfrm>
              <a:off x="6238350" y="3865094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Oval 35"/>
            <p:cNvSpPr/>
            <p:nvPr/>
          </p:nvSpPr>
          <p:spPr>
            <a:xfrm>
              <a:off x="6627006" y="3652905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7" name="Oval 36"/>
            <p:cNvSpPr/>
            <p:nvPr/>
          </p:nvSpPr>
          <p:spPr>
            <a:xfrm>
              <a:off x="6775000" y="4057885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41136" y="2434814"/>
            <a:ext cx="3467156" cy="1906282"/>
            <a:chOff x="480409" y="1731696"/>
            <a:chExt cx="3467156" cy="1906282"/>
          </a:xfrm>
        </p:grpSpPr>
        <p:sp>
          <p:nvSpPr>
            <p:cNvPr id="39" name="Oval 38"/>
            <p:cNvSpPr/>
            <p:nvPr/>
          </p:nvSpPr>
          <p:spPr>
            <a:xfrm>
              <a:off x="2419519" y="1731696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/>
            <p:cNvSpPr/>
            <p:nvPr/>
          </p:nvSpPr>
          <p:spPr>
            <a:xfrm>
              <a:off x="1899093" y="2102581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Oval 40"/>
            <p:cNvSpPr/>
            <p:nvPr/>
          </p:nvSpPr>
          <p:spPr>
            <a:xfrm>
              <a:off x="3114085" y="2434354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2" name="Oval 41"/>
            <p:cNvSpPr/>
            <p:nvPr/>
          </p:nvSpPr>
          <p:spPr>
            <a:xfrm>
              <a:off x="2668588" y="2847048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3" name="Oval 42"/>
            <p:cNvSpPr/>
            <p:nvPr/>
          </p:nvSpPr>
          <p:spPr>
            <a:xfrm>
              <a:off x="3777633" y="2762082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4" name="Oval 43"/>
            <p:cNvSpPr/>
            <p:nvPr/>
          </p:nvSpPr>
          <p:spPr>
            <a:xfrm>
              <a:off x="1064384" y="2155179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5" name="Oval 44"/>
            <p:cNvSpPr/>
            <p:nvPr/>
          </p:nvSpPr>
          <p:spPr>
            <a:xfrm>
              <a:off x="1064384" y="297112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6" name="Oval 45"/>
            <p:cNvSpPr/>
            <p:nvPr/>
          </p:nvSpPr>
          <p:spPr>
            <a:xfrm>
              <a:off x="480409" y="2519320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7" name="Oval 46"/>
            <p:cNvSpPr/>
            <p:nvPr/>
          </p:nvSpPr>
          <p:spPr>
            <a:xfrm>
              <a:off x="1532373" y="346804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8" name="Oval 47"/>
            <p:cNvSpPr/>
            <p:nvPr/>
          </p:nvSpPr>
          <p:spPr>
            <a:xfrm>
              <a:off x="894452" y="346804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49" name="Straight Connector 48"/>
          <p:cNvCxnSpPr/>
          <p:nvPr/>
        </p:nvCxnSpPr>
        <p:spPr>
          <a:xfrm>
            <a:off x="1550854" y="2220663"/>
            <a:ext cx="1051964" cy="26865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837866" y="2116141"/>
            <a:ext cx="1051964" cy="26865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269300" y="2325185"/>
            <a:ext cx="1051964" cy="26865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255528" y="2455705"/>
            <a:ext cx="105670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3800" dirty="0">
                <a:latin typeface="Product Sans" panose="020B0403030502040203" pitchFamily="34" charset="0"/>
              </a:rPr>
              <a:t>?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30538" y="1462255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>
                <a:latin typeface="Product Sans" panose="020B0403030502040203" pitchFamily="34" charset="0"/>
              </a:rPr>
              <a:t>Linearly Separable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379699" y="1463871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000" dirty="0">
                <a:latin typeface="Product Sans" panose="020B0403030502040203" pitchFamily="34" charset="0"/>
              </a:rPr>
              <a:t>Non-Linearly Separable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427827" y="5301145"/>
            <a:ext cx="4623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d-ID" sz="2000" dirty="0">
                <a:latin typeface="Product Sans" panose="020B0403030502040203" pitchFamily="34" charset="0"/>
              </a:rPr>
              <a:t>Apakah SVM mampu menangani hal ini?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011323" y="5302030"/>
            <a:ext cx="3694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>
                <a:latin typeface="Product Sans" panose="020B0403030502040203" pitchFamily="34" charset="0"/>
              </a:rPr>
              <a:t>Kalau SVM Linear (biasa) tidak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011323" y="5790231"/>
            <a:ext cx="32437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2000" dirty="0">
                <a:latin typeface="Product Sans" panose="020B0403030502040203" pitchFamily="34" charset="0"/>
              </a:rPr>
              <a:t>Kita ubah supaya bisa!</a:t>
            </a:r>
          </a:p>
        </p:txBody>
      </p:sp>
    </p:spTree>
    <p:extLst>
      <p:ext uri="{BB962C8B-B14F-4D97-AF65-F5344CB8AC3E}">
        <p14:creationId xmlns:p14="http://schemas.microsoft.com/office/powerpoint/2010/main" val="299888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dirty="0"/>
              <a:t>Memahami Tujuan Support Vector Machine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7803" y="1564680"/>
            <a:ext cx="6188745" cy="329526"/>
          </a:xfrm>
        </p:spPr>
        <p:txBody>
          <a:bodyPr>
            <a:normAutofit fontScale="92500" lnSpcReduction="20000"/>
          </a:bodyPr>
          <a:lstStyle/>
          <a:p>
            <a:r>
              <a:rPr lang="id-ID" dirty="0"/>
              <a:t>Bagian Satu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943C-C9B3-40E5-9EAC-8BC280CE0ED6}" type="datetime1">
              <a:rPr lang="id-ID" smtClean="0"/>
              <a:t>01/04/2020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7084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57747" y="411336"/>
            <a:ext cx="7191103" cy="1293028"/>
          </a:xfrm>
        </p:spPr>
        <p:txBody>
          <a:bodyPr/>
          <a:lstStyle/>
          <a:p>
            <a:r>
              <a:rPr lang="id-ID" dirty="0"/>
              <a:t>Menciptakan Fitur Baru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3725" y="2290160"/>
            <a:ext cx="3911600" cy="3877879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629150" y="1698759"/>
            <a:ext cx="4378492" cy="4478203"/>
          </a:xfrm>
        </p:spPr>
        <p:txBody>
          <a:bodyPr anchor="t"/>
          <a:lstStyle/>
          <a:p>
            <a:r>
              <a:rPr lang="id-ID" dirty="0"/>
              <a:t>Ada berapa fitur yang kita punya?</a:t>
            </a:r>
          </a:p>
          <a:p>
            <a:pPr lvl="1"/>
            <a:r>
              <a:rPr lang="id-ID" dirty="0"/>
              <a:t>2 Buah (𝑥 dan 𝑦)</a:t>
            </a:r>
          </a:p>
          <a:p>
            <a:endParaRPr lang="id-ID" dirty="0"/>
          </a:p>
          <a:p>
            <a:r>
              <a:rPr lang="id-ID" dirty="0"/>
              <a:t>Kita ciptakan fitur baru dari fitur-fitur yang lama.</a:t>
            </a:r>
          </a:p>
          <a:p>
            <a:endParaRPr lang="id-ID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AD3F-23AD-46C4-9FFC-B721E970EE95}" type="datetime1">
              <a:rPr lang="id-ID" smtClean="0"/>
              <a:t>01/04/2020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20</a:t>
            </a:fld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6223990" y="4163380"/>
            <a:ext cx="989556" cy="1748615"/>
          </a:xfrm>
          <a:prstGeom prst="rect">
            <a:avLst/>
          </a:prstGeom>
          <a:solidFill>
            <a:srgbClr val="33B9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dirty="0">
                <a:latin typeface="Product Sans" panose="020B0403030502040203" pitchFamily="34" charset="0"/>
              </a:rPr>
              <a:t>SVM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041120" y="4214259"/>
            <a:ext cx="1182870" cy="523220"/>
            <a:chOff x="5041120" y="4414675"/>
            <a:chExt cx="1182870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5041120" y="4414675"/>
                  <a:ext cx="46807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1120" y="4414675"/>
                  <a:ext cx="468077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5509197" y="4676285"/>
              <a:ext cx="714793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21414" y="4772823"/>
            <a:ext cx="1202576" cy="523220"/>
            <a:chOff x="5021414" y="4973239"/>
            <a:chExt cx="1202576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5021414" y="4973239"/>
                  <a:ext cx="4729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414" y="4973239"/>
                  <a:ext cx="472950" cy="52322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/>
            <p:cNvCxnSpPr>
              <a:stCxn id="19" idx="3"/>
              <a:endCxn id="14" idx="1"/>
            </p:cNvCxnSpPr>
            <p:nvPr/>
          </p:nvCxnSpPr>
          <p:spPr>
            <a:xfrm flipV="1">
              <a:off x="5494364" y="5200526"/>
              <a:ext cx="729626" cy="34323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125119" y="5364508"/>
            <a:ext cx="2098871" cy="523220"/>
            <a:chOff x="4125119" y="5564924"/>
            <a:chExt cx="2098871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4125119" y="5564924"/>
                  <a:ext cx="145636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id-ID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d-ID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id-ID" sz="28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119" y="5564924"/>
                  <a:ext cx="1456360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22" idx="3"/>
            </p:cNvCxnSpPr>
            <p:nvPr/>
          </p:nvCxnSpPr>
          <p:spPr>
            <a:xfrm>
              <a:off x="5581479" y="5826534"/>
              <a:ext cx="642511" cy="0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213546" y="4803600"/>
            <a:ext cx="1314916" cy="461665"/>
            <a:chOff x="7213546" y="5004016"/>
            <a:chExt cx="1314916" cy="461665"/>
          </a:xfrm>
        </p:grpSpPr>
        <p:cxnSp>
          <p:nvCxnSpPr>
            <p:cNvPr id="25" name="Straight Arrow Connector 24"/>
            <p:cNvCxnSpPr>
              <a:stCxn id="14" idx="3"/>
            </p:cNvCxnSpPr>
            <p:nvPr/>
          </p:nvCxnSpPr>
          <p:spPr>
            <a:xfrm flipV="1">
              <a:off x="7213546" y="5034433"/>
              <a:ext cx="413707" cy="3255"/>
            </a:xfrm>
            <a:prstGeom prst="straightConnector1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7627253" y="5004016"/>
              <a:ext cx="90120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id-ID" sz="2400" dirty="0">
                  <a:latin typeface="Product Sans" panose="020B0403030502040203" pitchFamily="34" charset="0"/>
                </a:rPr>
                <a:t>Label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164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8DC53-1464-475E-B28B-2ACEAB6250DE}" type="datetime1">
              <a:rPr lang="id-ID" smtClean="0"/>
              <a:t>01/04/2020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21</a:t>
            </a:fld>
            <a:endParaRPr lang="id-ID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2" b="4572"/>
          <a:stretch/>
        </p:blipFill>
        <p:spPr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Transformasi Data</a:t>
            </a:r>
          </a:p>
        </p:txBody>
      </p:sp>
    </p:spTree>
    <p:extLst>
      <p:ext uri="{BB962C8B-B14F-4D97-AF65-F5344CB8AC3E}">
        <p14:creationId xmlns:p14="http://schemas.microsoft.com/office/powerpoint/2010/main" val="2072979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Terminologi Kernel dalam SVM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C1338-CCD4-4F3F-9271-654B6A72F729}" type="datetime1">
              <a:rPr lang="id-ID" smtClean="0"/>
              <a:t>01/04/2020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22</a:t>
            </a:fld>
            <a:endParaRPr lang="id-ID"/>
          </a:p>
        </p:txBody>
      </p:sp>
      <p:grpSp>
        <p:nvGrpSpPr>
          <p:cNvPr id="21" name="Group 20"/>
          <p:cNvGrpSpPr/>
          <p:nvPr/>
        </p:nvGrpSpPr>
        <p:grpSpPr>
          <a:xfrm>
            <a:off x="581512" y="3331294"/>
            <a:ext cx="2440092" cy="907822"/>
            <a:chOff x="581512" y="3331294"/>
            <a:chExt cx="2440092" cy="9078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190076" y="3331294"/>
                  <a:ext cx="122296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076" y="3331294"/>
                  <a:ext cx="122296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98" r="-1493" b="-1710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581512" y="3869784"/>
              <a:ext cx="2440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>
                  <a:latin typeface="Product Sans" panose="020B0403030502040203" pitchFamily="34" charset="0"/>
                </a:rPr>
                <a:t>Not Linearly Separable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37769" y="3331294"/>
            <a:ext cx="2564740" cy="907822"/>
            <a:chOff x="6337769" y="3331294"/>
            <a:chExt cx="2564740" cy="9078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6337769" y="3331294"/>
                  <a:ext cx="25647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d-ID" sz="240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d-ID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d-ID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id-ID" sz="24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id-ID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d-ID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d-ID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id-ID" sz="240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id-ID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769" y="3331294"/>
                  <a:ext cx="2564740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6596466" y="3869784"/>
              <a:ext cx="2016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dirty="0">
                  <a:latin typeface="Product Sans" panose="020B0403030502040203" pitchFamily="34" charset="0"/>
                </a:rPr>
                <a:t>Linearly Separable</a:t>
              </a:r>
            </a:p>
          </p:txBody>
        </p:sp>
      </p:grp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2413040" y="3562127"/>
            <a:ext cx="392472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151678" y="3072319"/>
                <a:ext cx="24969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d-ID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d-ID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id-ID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id-ID" dirty="0"/>
                  <a:t> untuk </a:t>
                </a:r>
                <a14:m>
                  <m:oMath xmlns:m="http://schemas.openxmlformats.org/officeDocument/2006/math">
                    <m:r>
                      <a:rPr lang="id-ID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id-ID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1678" y="3072319"/>
                <a:ext cx="249696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390" t="-26667" r="-1220" b="-53333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3633119" y="2307974"/>
            <a:ext cx="1047082" cy="627144"/>
            <a:chOff x="3633119" y="2201818"/>
            <a:chExt cx="1047082" cy="627144"/>
          </a:xfrm>
        </p:grpSpPr>
        <p:sp>
          <p:nvSpPr>
            <p:cNvPr id="17" name="Rectangle 16"/>
            <p:cNvSpPr/>
            <p:nvPr/>
          </p:nvSpPr>
          <p:spPr>
            <a:xfrm>
              <a:off x="3633119" y="2201818"/>
              <a:ext cx="1047082" cy="461665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id-ID" sz="2400" dirty="0">
                  <a:latin typeface="Product Sans" panose="020B0403030502040203" pitchFamily="34" charset="0"/>
                </a:rPr>
                <a:t>Kernel</a:t>
              </a:r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4037663" y="2653308"/>
              <a:ext cx="237995" cy="175654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400"/>
            </a:p>
          </p:txBody>
        </p:sp>
      </p:grpSp>
    </p:spTree>
    <p:extLst>
      <p:ext uri="{BB962C8B-B14F-4D97-AF65-F5344CB8AC3E}">
        <p14:creationId xmlns:p14="http://schemas.microsoft.com/office/powerpoint/2010/main" val="209838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92563" y="310884"/>
            <a:ext cx="6377940" cy="1293028"/>
          </a:xfrm>
        </p:spPr>
        <p:txBody>
          <a:bodyPr/>
          <a:lstStyle/>
          <a:p>
            <a:r>
              <a:rPr lang="id-ID" dirty="0"/>
              <a:t>Contoh Kernel Trick Lainnya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09303" y="1603912"/>
            <a:ext cx="4049647" cy="3384779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842" r="1745"/>
          <a:stretch/>
        </p:blipFill>
        <p:spPr>
          <a:xfrm>
            <a:off x="4630714" y="1603912"/>
            <a:ext cx="4379418" cy="361968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179C-0403-4A29-A83D-3FEB40E282B5}" type="datetime1">
              <a:rPr lang="id-ID" smtClean="0"/>
              <a:t>01/04/2020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23</a:t>
            </a:fld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36367" y="5511975"/>
                <a:ext cx="22451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id-ID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d-ID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d-ID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d-ID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d-ID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d-ID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d-ID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d-ID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367" y="5511975"/>
                <a:ext cx="224516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72" b="-1842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4"/>
          <p:cNvSpPr/>
          <p:nvPr/>
        </p:nvSpPr>
        <p:spPr>
          <a:xfrm>
            <a:off x="2171654" y="5227307"/>
            <a:ext cx="1064713" cy="569335"/>
          </a:xfrm>
          <a:custGeom>
            <a:avLst/>
            <a:gdLst>
              <a:gd name="connsiteX0" fmla="*/ 0 w 1064713"/>
              <a:gd name="connsiteY0" fmla="*/ 0 h 569335"/>
              <a:gd name="connsiteX1" fmla="*/ 388307 w 1064713"/>
              <a:gd name="connsiteY1" fmla="*/ 488515 h 569335"/>
              <a:gd name="connsiteX2" fmla="*/ 1064713 w 1064713"/>
              <a:gd name="connsiteY2" fmla="*/ 563671 h 56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4713" h="569335">
                <a:moveTo>
                  <a:pt x="0" y="0"/>
                </a:moveTo>
                <a:cubicBezTo>
                  <a:pt x="105427" y="197285"/>
                  <a:pt x="210855" y="394570"/>
                  <a:pt x="388307" y="488515"/>
                </a:cubicBezTo>
                <a:cubicBezTo>
                  <a:pt x="565759" y="582460"/>
                  <a:pt x="815236" y="573065"/>
                  <a:pt x="1064713" y="563671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Freeform 15"/>
          <p:cNvSpPr/>
          <p:nvPr/>
        </p:nvSpPr>
        <p:spPr>
          <a:xfrm rot="17372150">
            <a:off x="5539340" y="5058415"/>
            <a:ext cx="949796" cy="827977"/>
          </a:xfrm>
          <a:custGeom>
            <a:avLst/>
            <a:gdLst>
              <a:gd name="connsiteX0" fmla="*/ 0 w 1064713"/>
              <a:gd name="connsiteY0" fmla="*/ 0 h 569335"/>
              <a:gd name="connsiteX1" fmla="*/ 388307 w 1064713"/>
              <a:gd name="connsiteY1" fmla="*/ 488515 h 569335"/>
              <a:gd name="connsiteX2" fmla="*/ 1064713 w 1064713"/>
              <a:gd name="connsiteY2" fmla="*/ 563671 h 569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4713" h="569335">
                <a:moveTo>
                  <a:pt x="0" y="0"/>
                </a:moveTo>
                <a:cubicBezTo>
                  <a:pt x="105427" y="197285"/>
                  <a:pt x="210855" y="394570"/>
                  <a:pt x="388307" y="488515"/>
                </a:cubicBezTo>
                <a:cubicBezTo>
                  <a:pt x="565759" y="582460"/>
                  <a:pt x="815236" y="573065"/>
                  <a:pt x="1064713" y="563671"/>
                </a:cubicBezTo>
              </a:path>
            </a:pathLst>
          </a:custGeom>
          <a:noFill/>
          <a:ln w="28575"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455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Apa itu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d-ID" dirty="0"/>
              <a:t>Support Vector Machine</a:t>
            </a:r>
          </a:p>
          <a:p>
            <a:pPr marL="0" indent="0">
              <a:buNone/>
            </a:pPr>
            <a:endParaRPr lang="id-ID" dirty="0"/>
          </a:p>
          <a:p>
            <a:r>
              <a:rPr lang="id-ID" dirty="0"/>
              <a:t>Salah satu algoritma </a:t>
            </a:r>
            <a:r>
              <a:rPr lang="id-ID" i="1" dirty="0"/>
              <a:t>Machine Learning</a:t>
            </a:r>
            <a:r>
              <a:rPr lang="id-ID" dirty="0"/>
              <a:t>.</a:t>
            </a:r>
            <a:endParaRPr lang="id-ID" i="1" dirty="0"/>
          </a:p>
          <a:p>
            <a:endParaRPr lang="id-ID" dirty="0"/>
          </a:p>
          <a:p>
            <a:r>
              <a:rPr lang="id-ID" dirty="0"/>
              <a:t>Termasuk dalam kategori </a:t>
            </a:r>
            <a:r>
              <a:rPr lang="id-ID" i="1" dirty="0"/>
              <a:t>Supervised Learning</a:t>
            </a:r>
            <a:r>
              <a:rPr lang="id-ID" dirty="0"/>
              <a:t>.</a:t>
            </a:r>
          </a:p>
          <a:p>
            <a:endParaRPr lang="id-ID" dirty="0"/>
          </a:p>
          <a:p>
            <a:r>
              <a:rPr lang="id-ID" dirty="0"/>
              <a:t>Termasuk dalam algoritma klasifikasi.</a:t>
            </a:r>
          </a:p>
          <a:p>
            <a:endParaRPr lang="id-ID" i="1" dirty="0"/>
          </a:p>
          <a:p>
            <a:r>
              <a:rPr lang="id-ID" dirty="0"/>
              <a:t>Ini berarti, SVM membutuhkan data </a:t>
            </a:r>
            <a:r>
              <a:rPr lang="id-ID" i="1" dirty="0"/>
              <a:t>traning</a:t>
            </a:r>
            <a:r>
              <a:rPr lang="id-ID" dirty="0"/>
              <a:t>.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2D0C6-AB8B-4FA6-8A05-FE16C97296C7}" type="datetime1">
              <a:rPr lang="id-ID" smtClean="0"/>
              <a:t>01/04/2020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3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9838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Utama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id-ID" dirty="0"/>
              <a:t>Menemukan sebuah </a:t>
            </a:r>
            <a:r>
              <a:rPr lang="id-ID" b="1" dirty="0">
                <a:solidFill>
                  <a:srgbClr val="33B995"/>
                </a:solidFill>
              </a:rPr>
              <a:t>hyperplane</a:t>
            </a:r>
            <a:r>
              <a:rPr lang="id-ID" dirty="0"/>
              <a:t> pemisah yang optimal,</a:t>
            </a:r>
          </a:p>
          <a:p>
            <a:pPr marL="0" indent="0" algn="ctr">
              <a:buNone/>
            </a:pPr>
            <a:r>
              <a:rPr lang="id-ID" dirty="0"/>
              <a:t>yang </a:t>
            </a:r>
            <a:r>
              <a:rPr lang="id-ID" b="1" dirty="0">
                <a:solidFill>
                  <a:srgbClr val="33B995"/>
                </a:solidFill>
              </a:rPr>
              <a:t>memaksimalkan margin</a:t>
            </a:r>
            <a:r>
              <a:rPr lang="id-ID" dirty="0"/>
              <a:t> training data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5CD0-A4F6-446A-8C38-EE9E1BC1EB44}" type="datetime1">
              <a:rPr lang="id-ID" smtClean="0"/>
              <a:t>01/04/2020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4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0429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1647836" y="242121"/>
            <a:ext cx="6377940" cy="1293028"/>
          </a:xfrm>
        </p:spPr>
        <p:txBody>
          <a:bodyPr/>
          <a:lstStyle/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Apa itu Hyperplane?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half" idx="1"/>
          </p:nvPr>
        </p:nvSpPr>
        <p:spPr>
          <a:xfrm>
            <a:off x="5376570" y="1427747"/>
            <a:ext cx="3631072" cy="4749216"/>
          </a:xfrm>
        </p:spPr>
        <p:txBody>
          <a:bodyPr>
            <a:normAutofit/>
          </a:bodyPr>
          <a:lstStyle/>
          <a:p>
            <a:r>
              <a:rPr lang="id-ID" dirty="0"/>
              <a:t>Terdapat beberapa buah data, tersebar dalam ruang 2D.</a:t>
            </a:r>
          </a:p>
          <a:p>
            <a:r>
              <a:rPr lang="id-ID" dirty="0"/>
              <a:t>Data tinggi dan berat badan untuk dua gender (Pria dan Wanita)</a:t>
            </a:r>
          </a:p>
          <a:p>
            <a:r>
              <a:rPr lang="id-ID" dirty="0"/>
              <a:t>Data tersebut terkelompok menjadi dua bagian dan sebuah garis dapat memisahkan keduanya.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76554-557C-4C47-90FA-A547BB9E9D70}" type="datetime1">
              <a:rPr lang="id-ID" smtClean="0"/>
              <a:t>01/04/2020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5</a:t>
            </a:fld>
            <a:endParaRPr lang="id-ID" dirty="0"/>
          </a:p>
        </p:txBody>
      </p:sp>
      <p:pic>
        <p:nvPicPr>
          <p:cNvPr id="13" name="Content Placeholder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63" y="1880523"/>
            <a:ext cx="5139586" cy="3919027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771007" y="2804148"/>
            <a:ext cx="4065799" cy="2292844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53474" y="2460309"/>
            <a:ext cx="4270124" cy="26173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491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465" y="385005"/>
            <a:ext cx="6377940" cy="1293028"/>
          </a:xfrm>
        </p:spPr>
        <p:txBody>
          <a:bodyPr/>
          <a:lstStyle/>
          <a:p>
            <a:r>
              <a:rPr lang="id-ID" dirty="0">
                <a:latin typeface="Berlin Sans FB" panose="020E0602020502020306" pitchFamily="34" charset="0"/>
              </a:rPr>
              <a:t>Apa itu Hyperplane</a:t>
            </a:r>
            <a:r>
              <a:rPr lang="en-US" dirty="0">
                <a:latin typeface="Berlin Sans FB" panose="020E0602020502020306" pitchFamily="34" charset="0"/>
              </a:rPr>
              <a:t>?</a:t>
            </a:r>
            <a:endParaRPr lang="id-ID" dirty="0">
              <a:latin typeface="Berlin Sans FB" panose="020E0602020502020306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id-ID" dirty="0"/>
              <a:t>Mungkin terbesit beberapa pertanyaan dari pengamatan tersebut.</a:t>
            </a:r>
          </a:p>
          <a:p>
            <a:endParaRPr lang="id-ID" dirty="0"/>
          </a:p>
          <a:p>
            <a:pPr marL="0" indent="0">
              <a:buNone/>
            </a:pPr>
            <a:endParaRPr lang="id-ID" dirty="0"/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Apa bedanya dengan Regression?</a:t>
            </a:r>
          </a:p>
          <a:p>
            <a:pPr marL="457200" indent="-457200">
              <a:buFont typeface="+mj-lt"/>
              <a:buAutoNum type="arabicPeriod"/>
            </a:pPr>
            <a:r>
              <a:rPr lang="id-ID" dirty="0"/>
              <a:t>Kalau hanya garis, mengapa dinamakan hyper-plane?</a:t>
            </a:r>
          </a:p>
          <a:p>
            <a:pPr marL="457200" indent="-457200">
              <a:buFont typeface="+mj-lt"/>
              <a:buAutoNum type="arabicPeriod"/>
            </a:pPr>
            <a:endParaRPr lang="id-ID" dirty="0"/>
          </a:p>
          <a:p>
            <a:pPr marL="457200" indent="-457200">
              <a:buFont typeface="+mj-lt"/>
              <a:buAutoNum type="arabicPeriod"/>
            </a:pPr>
            <a:endParaRPr lang="id-ID" dirty="0"/>
          </a:p>
          <a:p>
            <a:r>
              <a:rPr lang="id-ID" dirty="0"/>
              <a:t>Bisakah kalian menjawab pertanyaan tersebut?</a:t>
            </a:r>
          </a:p>
          <a:p>
            <a:endParaRPr lang="id-ID" dirty="0"/>
          </a:p>
          <a:p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DA6C-386D-44F1-B16C-6795895B5F0C}" type="datetime1">
              <a:rPr lang="id-ID" smtClean="0"/>
              <a:t>01/04/2020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671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71700" y="240160"/>
            <a:ext cx="6377940" cy="1293028"/>
          </a:xfrm>
        </p:spPr>
        <p:txBody>
          <a:bodyPr/>
          <a:lstStyle/>
          <a:p>
            <a:r>
              <a:rPr lang="id-ID" dirty="0">
                <a:latin typeface="Courier New" panose="02070309020205020404" pitchFamily="49" charset="0"/>
                <a:cs typeface="Courier New" panose="02070309020205020404" pitchFamily="49" charset="0"/>
              </a:rPr>
              <a:t>Apa itu Hyperplane?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DE5B-96BA-40F6-8C8D-F486B4EEF38B}" type="datetime1">
              <a:rPr lang="id-ID" smtClean="0"/>
              <a:t>01/04/2020</a:t>
            </a:fld>
            <a:endParaRPr lang="id-ID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pPr/>
              <a:t>7</a:t>
            </a:fld>
            <a:endParaRPr lang="id-ID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31495" y="1453178"/>
            <a:ext cx="8300494" cy="6978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d-ID" dirty="0"/>
              <a:t>Meksipun di contoh sederhana pada slide sebelumnya, poin-poin berada pada ruang 2D, SVM dapat bekerja di multidimensi.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31495" y="3392257"/>
            <a:ext cx="2371725" cy="2655955"/>
            <a:chOff x="531495" y="3392257"/>
            <a:chExt cx="2371725" cy="265595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50111" r="61072" b="12334"/>
            <a:stretch/>
          </p:blipFill>
          <p:spPr>
            <a:xfrm>
              <a:off x="531495" y="3392257"/>
              <a:ext cx="2371725" cy="202356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68031" y="5524992"/>
                  <a:ext cx="20986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d-ID" sz="1400" dirty="0">
                      <a:latin typeface="Product Sans" panose="020B0403030502040203" pitchFamily="34" charset="0"/>
                    </a:rPr>
                    <a:t>Hyperplane di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id-ID" sz="1400" dirty="0">
                    <a:latin typeface="Product Sans" panose="020B0403030502040203" pitchFamily="34" charset="0"/>
                  </a:endParaRPr>
                </a:p>
                <a:p>
                  <a:pPr algn="ctr"/>
                  <a:r>
                    <a:rPr lang="id-ID" sz="1400" dirty="0">
                      <a:latin typeface="Product Sans" panose="020B0403030502040203" pitchFamily="34" charset="0"/>
                    </a:rPr>
                    <a:t>merupakan sebuah garis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031" y="5524992"/>
                  <a:ext cx="209865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1" t="-1163" r="-291" b="-1162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3110345" y="3391562"/>
            <a:ext cx="2783134" cy="2656650"/>
            <a:chOff x="3110345" y="3391562"/>
            <a:chExt cx="2783134" cy="2656650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87" t="50111" r="12917" b="12334"/>
            <a:stretch/>
          </p:blipFill>
          <p:spPr>
            <a:xfrm>
              <a:off x="3122684" y="3391562"/>
              <a:ext cx="2758440" cy="202356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110345" y="5524992"/>
                  <a:ext cx="278313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d-ID" sz="1400" dirty="0">
                      <a:latin typeface="Product Sans" panose="020B0403030502040203" pitchFamily="34" charset="0"/>
                    </a:rPr>
                    <a:t>Hyperplane di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a14:m>
                  <a:endParaRPr lang="id-ID" sz="1400" dirty="0">
                    <a:latin typeface="Product Sans" panose="020B0403030502040203" pitchFamily="34" charset="0"/>
                  </a:endParaRPr>
                </a:p>
                <a:p>
                  <a:pPr algn="ctr"/>
                  <a:r>
                    <a:rPr lang="id-ID" sz="1400" dirty="0">
                      <a:latin typeface="Product Sans" panose="020B0403030502040203" pitchFamily="34" charset="0"/>
                    </a:rPr>
                    <a:t>merupakan sebuah bidang planar</a:t>
                  </a: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345" y="5524992"/>
                  <a:ext cx="2783134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38" t="-1163" b="-1162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026413" y="3399480"/>
            <a:ext cx="2805576" cy="2667135"/>
            <a:chOff x="6026413" y="3399480"/>
            <a:chExt cx="2805576" cy="26671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026413" y="5524992"/>
                  <a:ext cx="2805576" cy="5416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id-ID" sz="1400" dirty="0">
                      <a:latin typeface="Product Sans" panose="020B0403030502040203" pitchFamily="34" charset="0"/>
                    </a:rPr>
                    <a:t>Hyperplane di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a14:m>
                  <a:endParaRPr lang="id-ID" sz="1400" dirty="0">
                    <a:latin typeface="Product Sans" panose="020B0403030502040203" pitchFamily="34" charset="0"/>
                  </a:endParaRPr>
                </a:p>
                <a:p>
                  <a:pPr algn="ctr"/>
                  <a:r>
                    <a:rPr lang="id-ID" sz="1400" dirty="0">
                      <a:latin typeface="Product Sans" panose="020B0403030502040203" pitchFamily="34" charset="0"/>
                    </a:rPr>
                    <a:t>merupakan sebuah bangun ruang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6413" y="5524992"/>
                  <a:ext cx="2805576" cy="5416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35" t="-1124" r="-217" b="-7865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/>
            <p:cNvSpPr/>
            <p:nvPr/>
          </p:nvSpPr>
          <p:spPr>
            <a:xfrm>
              <a:off x="6332173" y="3399480"/>
              <a:ext cx="2197647" cy="20156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oduct Sans" panose="020B0403030502040203" pitchFamily="34" charset="0"/>
                </a:rPr>
                <a:t>Sulit untuk diilustrasikan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31495" y="2457881"/>
            <a:ext cx="8300494" cy="627554"/>
            <a:chOff x="531495" y="2457881"/>
            <a:chExt cx="8300494" cy="627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5442535" y="2630079"/>
                  <a:ext cx="338945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id-ID" sz="1400" dirty="0">
                      <a:latin typeface="Product Sans" panose="020B0403030502040203" pitchFamily="34" charset="0"/>
                    </a:rPr>
                    <a:t>Hyperplane di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id-ID" sz="1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id-ID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r>
                    <a:rPr lang="id-ID" sz="1400" dirty="0">
                      <a:latin typeface="Product Sans" panose="020B0403030502040203" pitchFamily="34" charset="0"/>
                    </a:rPr>
                    <a:t> merupakan sebuah titik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2535" y="2630079"/>
                  <a:ext cx="3389454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40" t="-1961" b="-19608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/>
            <p:cNvGrpSpPr/>
            <p:nvPr/>
          </p:nvGrpSpPr>
          <p:grpSpPr>
            <a:xfrm>
              <a:off x="531495" y="2457881"/>
              <a:ext cx="4772025" cy="627554"/>
              <a:chOff x="531495" y="2457881"/>
              <a:chExt cx="4772025" cy="627554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1495" y="2457881"/>
                <a:ext cx="4772025" cy="627554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3094506" y="2749439"/>
                <a:ext cx="2003749" cy="69056"/>
                <a:chOff x="3094506" y="2749439"/>
                <a:chExt cx="2003749" cy="69056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3800474" y="2749439"/>
                  <a:ext cx="69056" cy="690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4088606" y="2749439"/>
                  <a:ext cx="69056" cy="690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4279105" y="2749439"/>
                  <a:ext cx="69056" cy="690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516190" y="2749439"/>
                  <a:ext cx="69056" cy="690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5029199" y="2749439"/>
                  <a:ext cx="69056" cy="69056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3094506" y="2749439"/>
                  <a:ext cx="69056" cy="6905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5153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744" y="381001"/>
            <a:ext cx="6377940" cy="1293028"/>
          </a:xfrm>
        </p:spPr>
        <p:txBody>
          <a:bodyPr/>
          <a:lstStyle/>
          <a:p>
            <a:r>
              <a:rPr lang="id-ID" dirty="0"/>
              <a:t>Mencari Hyperplane Terbaik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7310-A9B7-437A-BDA3-094CAB0C593C}" type="datetime1">
              <a:rPr lang="id-ID" smtClean="0"/>
              <a:t>01/04/2020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8</a:t>
            </a:fld>
            <a:endParaRPr lang="id-ID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2295" b="2508"/>
          <a:stretch/>
        </p:blipFill>
        <p:spPr>
          <a:xfrm>
            <a:off x="1243295" y="1677155"/>
            <a:ext cx="6657409" cy="43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1047" y="167892"/>
            <a:ext cx="6377940" cy="1293028"/>
          </a:xfrm>
        </p:spPr>
        <p:txBody>
          <a:bodyPr>
            <a:normAutofit/>
          </a:bodyPr>
          <a:lstStyle/>
          <a:p>
            <a:r>
              <a:rPr lang="id-ID" dirty="0"/>
              <a:t>Hyperplane Mana yang Terbaik?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A2A0-C785-40DF-A80B-20EA9AF5E566}" type="datetime1">
              <a:rPr lang="id-ID" smtClean="0"/>
              <a:t>01/04/2020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Support Vector Machine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E258F-04D6-46E9-8B77-0866F5CD991D}" type="slidenum">
              <a:rPr lang="id-ID" smtClean="0"/>
              <a:t>9</a:t>
            </a:fld>
            <a:endParaRPr lang="id-ID"/>
          </a:p>
        </p:txBody>
      </p:sp>
      <p:sp>
        <p:nvSpPr>
          <p:cNvPr id="6" name="Content Placeholder 55"/>
          <p:cNvSpPr txBox="1">
            <a:spLocks/>
          </p:cNvSpPr>
          <p:nvPr/>
        </p:nvSpPr>
        <p:spPr>
          <a:xfrm>
            <a:off x="163735" y="1427967"/>
            <a:ext cx="8807270" cy="4812194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id-ID" dirty="0"/>
          </a:p>
        </p:txBody>
      </p:sp>
      <p:grpSp>
        <p:nvGrpSpPr>
          <p:cNvPr id="7" name="Group 6"/>
          <p:cNvGrpSpPr/>
          <p:nvPr/>
        </p:nvGrpSpPr>
        <p:grpSpPr>
          <a:xfrm>
            <a:off x="395346" y="1935409"/>
            <a:ext cx="3467156" cy="1906282"/>
            <a:chOff x="480409" y="1731696"/>
            <a:chExt cx="3467156" cy="1906282"/>
          </a:xfrm>
        </p:grpSpPr>
        <p:sp>
          <p:nvSpPr>
            <p:cNvPr id="8" name="Oval 7"/>
            <p:cNvSpPr/>
            <p:nvPr/>
          </p:nvSpPr>
          <p:spPr>
            <a:xfrm>
              <a:off x="2419519" y="1731696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1899093" y="2102581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3114085" y="2434354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Oval 10"/>
            <p:cNvSpPr/>
            <p:nvPr/>
          </p:nvSpPr>
          <p:spPr>
            <a:xfrm>
              <a:off x="2668588" y="2847048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Oval 11"/>
            <p:cNvSpPr/>
            <p:nvPr/>
          </p:nvSpPr>
          <p:spPr>
            <a:xfrm>
              <a:off x="3777633" y="2762082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3" name="Oval 12"/>
            <p:cNvSpPr/>
            <p:nvPr/>
          </p:nvSpPr>
          <p:spPr>
            <a:xfrm>
              <a:off x="1064384" y="2155179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4" name="Oval 13"/>
            <p:cNvSpPr/>
            <p:nvPr/>
          </p:nvSpPr>
          <p:spPr>
            <a:xfrm>
              <a:off x="1064384" y="297112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Oval 14"/>
            <p:cNvSpPr/>
            <p:nvPr/>
          </p:nvSpPr>
          <p:spPr>
            <a:xfrm>
              <a:off x="480409" y="2519320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Oval 15"/>
            <p:cNvSpPr/>
            <p:nvPr/>
          </p:nvSpPr>
          <p:spPr>
            <a:xfrm>
              <a:off x="1532373" y="346804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7" name="Oval 16"/>
            <p:cNvSpPr/>
            <p:nvPr/>
          </p:nvSpPr>
          <p:spPr>
            <a:xfrm>
              <a:off x="894452" y="346804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152115" y="1929628"/>
            <a:ext cx="3467156" cy="1906282"/>
            <a:chOff x="480409" y="1731696"/>
            <a:chExt cx="3467156" cy="1906282"/>
          </a:xfrm>
        </p:grpSpPr>
        <p:sp>
          <p:nvSpPr>
            <p:cNvPr id="19" name="Oval 18"/>
            <p:cNvSpPr/>
            <p:nvPr/>
          </p:nvSpPr>
          <p:spPr>
            <a:xfrm>
              <a:off x="2419519" y="1731696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0" name="Oval 19"/>
            <p:cNvSpPr/>
            <p:nvPr/>
          </p:nvSpPr>
          <p:spPr>
            <a:xfrm>
              <a:off x="1899093" y="2102581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1" name="Oval 20"/>
            <p:cNvSpPr/>
            <p:nvPr/>
          </p:nvSpPr>
          <p:spPr>
            <a:xfrm>
              <a:off x="3114085" y="2434354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Oval 21"/>
            <p:cNvSpPr/>
            <p:nvPr/>
          </p:nvSpPr>
          <p:spPr>
            <a:xfrm>
              <a:off x="2668588" y="2847048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3" name="Oval 22"/>
            <p:cNvSpPr/>
            <p:nvPr/>
          </p:nvSpPr>
          <p:spPr>
            <a:xfrm>
              <a:off x="3777633" y="2762082"/>
              <a:ext cx="169932" cy="169932"/>
            </a:xfrm>
            <a:prstGeom prst="ellipse">
              <a:avLst/>
            </a:prstGeom>
            <a:solidFill>
              <a:srgbClr val="FF9999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Oval 23"/>
            <p:cNvSpPr/>
            <p:nvPr/>
          </p:nvSpPr>
          <p:spPr>
            <a:xfrm>
              <a:off x="1064384" y="2155179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Oval 24"/>
            <p:cNvSpPr/>
            <p:nvPr/>
          </p:nvSpPr>
          <p:spPr>
            <a:xfrm>
              <a:off x="1064384" y="297112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6" name="Oval 25"/>
            <p:cNvSpPr/>
            <p:nvPr/>
          </p:nvSpPr>
          <p:spPr>
            <a:xfrm>
              <a:off x="480409" y="2519320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7" name="Oval 26"/>
            <p:cNvSpPr/>
            <p:nvPr/>
          </p:nvSpPr>
          <p:spPr>
            <a:xfrm>
              <a:off x="1532373" y="346804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Oval 27"/>
            <p:cNvSpPr/>
            <p:nvPr/>
          </p:nvSpPr>
          <p:spPr>
            <a:xfrm>
              <a:off x="894452" y="3468046"/>
              <a:ext cx="169932" cy="16993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cxnSp>
        <p:nvCxnSpPr>
          <p:cNvPr id="29" name="Straight Connector 28"/>
          <p:cNvCxnSpPr/>
          <p:nvPr/>
        </p:nvCxnSpPr>
        <p:spPr>
          <a:xfrm>
            <a:off x="1205064" y="1721258"/>
            <a:ext cx="1051964" cy="26865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193115" y="1721258"/>
            <a:ext cx="2904490" cy="21795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492076" y="1616736"/>
            <a:ext cx="1051964" cy="26865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23510" y="1825780"/>
            <a:ext cx="1051964" cy="26865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152115" y="1825780"/>
            <a:ext cx="2878229" cy="21574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279172" y="1650067"/>
            <a:ext cx="2878229" cy="21574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9" t="11681" r="13776" b="16342"/>
          <a:stretch/>
        </p:blipFill>
        <p:spPr>
          <a:xfrm>
            <a:off x="245294" y="4763496"/>
            <a:ext cx="805044" cy="80372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514" y="4766169"/>
            <a:ext cx="801053" cy="801053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 rot="20297454">
            <a:off x="2019047" y="4507652"/>
            <a:ext cx="630308" cy="184398"/>
            <a:chOff x="219075" y="5203577"/>
            <a:chExt cx="457200" cy="184398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22250" y="5203577"/>
              <a:ext cx="0" cy="18439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19075" y="5302250"/>
              <a:ext cx="45402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76275" y="5203577"/>
              <a:ext cx="0" cy="18439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 rot="18210904">
            <a:off x="8156571" y="3921487"/>
            <a:ext cx="220546" cy="184398"/>
            <a:chOff x="219075" y="5203577"/>
            <a:chExt cx="457200" cy="184398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222250" y="5203577"/>
              <a:ext cx="0" cy="18439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19075" y="5302250"/>
              <a:ext cx="45402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76275" y="5203577"/>
              <a:ext cx="0" cy="184398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2188436" y="466184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>
                <a:latin typeface="Product Sans" panose="020B0403030502040203" pitchFamily="34" charset="0"/>
              </a:rPr>
              <a:t>Lebar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849682" y="4266217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1400" dirty="0">
                <a:latin typeface="Product Sans" panose="020B0403030502040203" pitchFamily="34" charset="0"/>
              </a:rPr>
              <a:t>Sempit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334456" y="5106127"/>
            <a:ext cx="4572000" cy="738664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400" dirty="0">
                <a:latin typeface="Product Sans" panose="020B0403030502040203" pitchFamily="34" charset="0"/>
              </a:rPr>
              <a:t>Menemukan sebuah </a:t>
            </a:r>
            <a:r>
              <a:rPr lang="id-ID" sz="1400" b="1" dirty="0">
                <a:solidFill>
                  <a:srgbClr val="33B995"/>
                </a:solidFill>
                <a:latin typeface="Product Sans" panose="020B0403030502040203" pitchFamily="34" charset="0"/>
              </a:rPr>
              <a:t>hyperplane</a:t>
            </a:r>
            <a:r>
              <a:rPr lang="id-ID" sz="1400" dirty="0">
                <a:latin typeface="Product Sans" panose="020B0403030502040203" pitchFamily="34" charset="0"/>
              </a:rPr>
              <a:t> pemisah yang optimal yang </a:t>
            </a:r>
            <a:r>
              <a:rPr lang="id-ID" sz="1400" b="1" dirty="0">
                <a:solidFill>
                  <a:srgbClr val="33B995"/>
                </a:solidFill>
                <a:latin typeface="Product Sans" panose="020B0403030502040203" pitchFamily="34" charset="0"/>
              </a:rPr>
              <a:t>memaksimalkan margin</a:t>
            </a:r>
            <a:r>
              <a:rPr lang="id-ID" sz="1400" dirty="0">
                <a:latin typeface="Product Sans" panose="020B0403030502040203" pitchFamily="34" charset="0"/>
              </a:rPr>
              <a:t> training data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881136" y="2485631"/>
            <a:ext cx="1484044" cy="2435206"/>
            <a:chOff x="5881136" y="2786255"/>
            <a:chExt cx="1484044" cy="2435206"/>
          </a:xfrm>
        </p:grpSpPr>
        <p:sp>
          <p:nvSpPr>
            <p:cNvPr id="49" name="TextBox 48"/>
            <p:cNvSpPr txBox="1"/>
            <p:nvPr/>
          </p:nvSpPr>
          <p:spPr>
            <a:xfrm>
              <a:off x="6133976" y="4698241"/>
              <a:ext cx="817852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dirty="0">
                  <a:latin typeface="Product Sans" panose="020B0403030502040203" pitchFamily="34" charset="0"/>
                </a:rPr>
                <a:t>Support</a:t>
              </a:r>
            </a:p>
            <a:p>
              <a:pPr algn="ctr"/>
              <a:r>
                <a:rPr lang="id-ID" sz="1400" dirty="0">
                  <a:latin typeface="Product Sans" panose="020B0403030502040203" pitchFamily="34" charset="0"/>
                </a:rPr>
                <a:t>Vector</a:t>
              </a:r>
            </a:p>
          </p:txBody>
        </p:sp>
        <p:cxnSp>
          <p:nvCxnSpPr>
            <p:cNvPr id="50" name="Straight Arrow Connector 49"/>
            <p:cNvCxnSpPr>
              <a:stCxn id="49" idx="0"/>
              <a:endCxn id="24" idx="5"/>
            </p:cNvCxnSpPr>
            <p:nvPr/>
          </p:nvCxnSpPr>
          <p:spPr>
            <a:xfrm flipH="1" flipV="1">
              <a:off x="5881136" y="2786255"/>
              <a:ext cx="661766" cy="1911986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49" idx="0"/>
              <a:endCxn id="22" idx="3"/>
            </p:cNvCxnSpPr>
            <p:nvPr/>
          </p:nvCxnSpPr>
          <p:spPr>
            <a:xfrm flipV="1">
              <a:off x="6542902" y="3478124"/>
              <a:ext cx="822278" cy="1220117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124367" y="2438814"/>
            <a:ext cx="2750296" cy="2484587"/>
            <a:chOff x="1124367" y="2739438"/>
            <a:chExt cx="2750296" cy="2484587"/>
          </a:xfrm>
        </p:grpSpPr>
        <p:sp>
          <p:nvSpPr>
            <p:cNvPr id="53" name="TextBox 52"/>
            <p:cNvSpPr txBox="1"/>
            <p:nvPr/>
          </p:nvSpPr>
          <p:spPr>
            <a:xfrm>
              <a:off x="3056811" y="4700805"/>
              <a:ext cx="817852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id-ID" sz="1400" dirty="0">
                  <a:latin typeface="Product Sans" panose="020B0403030502040203" pitchFamily="34" charset="0"/>
                </a:rPr>
                <a:t>Support</a:t>
              </a:r>
            </a:p>
            <a:p>
              <a:pPr algn="ctr"/>
              <a:r>
                <a:rPr lang="id-ID" sz="1400" dirty="0">
                  <a:latin typeface="Product Sans" panose="020B0403030502040203" pitchFamily="34" charset="0"/>
                </a:rPr>
                <a:t>Vector</a:t>
              </a:r>
            </a:p>
          </p:txBody>
        </p:sp>
        <p:cxnSp>
          <p:nvCxnSpPr>
            <p:cNvPr id="54" name="Straight Arrow Connector 53"/>
            <p:cNvCxnSpPr>
              <a:stCxn id="53" idx="0"/>
              <a:endCxn id="9" idx="5"/>
            </p:cNvCxnSpPr>
            <p:nvPr/>
          </p:nvCxnSpPr>
          <p:spPr>
            <a:xfrm flipH="1" flipV="1">
              <a:off x="1959076" y="2739438"/>
              <a:ext cx="1506661" cy="1961367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53" idx="0"/>
              <a:endCxn id="13" idx="5"/>
            </p:cNvCxnSpPr>
            <p:nvPr/>
          </p:nvCxnSpPr>
          <p:spPr>
            <a:xfrm flipH="1" flipV="1">
              <a:off x="1124367" y="2792036"/>
              <a:ext cx="2341370" cy="1908769"/>
            </a:xfrm>
            <a:prstGeom prst="straightConnector1">
              <a:avLst/>
            </a:prstGeom>
            <a:ln w="127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631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1062</TotalTime>
  <Words>521</Words>
  <Application>Microsoft Office PowerPoint</Application>
  <PresentationFormat>On-screen Show (4:3)</PresentationFormat>
  <Paragraphs>183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Berlin Sans FB</vt:lpstr>
      <vt:lpstr>Calibri</vt:lpstr>
      <vt:lpstr>Cambria Math</vt:lpstr>
      <vt:lpstr>Century Gothic</vt:lpstr>
      <vt:lpstr>Courier New</vt:lpstr>
      <vt:lpstr>Product Sans</vt:lpstr>
      <vt:lpstr>Segoe UI Light</vt:lpstr>
      <vt:lpstr>Vapor Trail</vt:lpstr>
      <vt:lpstr>Support Vector Machine</vt:lpstr>
      <vt:lpstr>Memahami Tujuan Support Vector Machine</vt:lpstr>
      <vt:lpstr>Apa itu SVM</vt:lpstr>
      <vt:lpstr>Tujuan Utama SVM</vt:lpstr>
      <vt:lpstr>Apa itu Hyperplane?</vt:lpstr>
      <vt:lpstr>Apa itu Hyperplane?</vt:lpstr>
      <vt:lpstr>Apa itu Hyperplane?</vt:lpstr>
      <vt:lpstr>Mencari Hyperplane Terbaik</vt:lpstr>
      <vt:lpstr>Hyperplane Mana yang Terbaik?</vt:lpstr>
      <vt:lpstr>Menemukan Hyperplane Terbaik</vt:lpstr>
      <vt:lpstr>Persamaan Hyperplane</vt:lpstr>
      <vt:lpstr>Optimize Hyperplane dengan Margin</vt:lpstr>
      <vt:lpstr>Training SVM</vt:lpstr>
      <vt:lpstr>Beberapa Contoh Posisi Hyperplane</vt:lpstr>
      <vt:lpstr>Beberapa Contoh Posisi Hyperplane</vt:lpstr>
      <vt:lpstr>Beberapa Contoh Posisi Hyperplane</vt:lpstr>
      <vt:lpstr>Beberapa Contoh Posisi Hyperplane</vt:lpstr>
      <vt:lpstr>SVM untuk Data Non-Linear</vt:lpstr>
      <vt:lpstr>Data Linear vs. Non-Linear</vt:lpstr>
      <vt:lpstr>Menciptakan Fitur Baru</vt:lpstr>
      <vt:lpstr>Transformasi Data</vt:lpstr>
      <vt:lpstr>Terminologi Kernel dalam SVM</vt:lpstr>
      <vt:lpstr>Contoh Kernel Trick Lainnya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user</cp:lastModifiedBy>
  <cp:revision>162</cp:revision>
  <dcterms:created xsi:type="dcterms:W3CDTF">2019-04-17T03:34:48Z</dcterms:created>
  <dcterms:modified xsi:type="dcterms:W3CDTF">2020-04-01T04:04:23Z</dcterms:modified>
</cp:coreProperties>
</file>