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70" r:id="rId2"/>
    <p:sldId id="259" r:id="rId3"/>
    <p:sldId id="260" r:id="rId4"/>
    <p:sldId id="261" r:id="rId5"/>
    <p:sldId id="262" r:id="rId6"/>
    <p:sldId id="263" r:id="rId7"/>
    <p:sldId id="264" r:id="rId8"/>
    <p:sldId id="265" r:id="rId9"/>
    <p:sldId id="269"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E6DD01-D3BB-498C-8FD6-5FED04F5DE77}"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353574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E6DD01-D3BB-498C-8FD6-5FED04F5DE77}"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136861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E6DD01-D3BB-498C-8FD6-5FED04F5DE77}"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396039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E6DD01-D3BB-498C-8FD6-5FED04F5DE77}"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181250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E6DD01-D3BB-498C-8FD6-5FED04F5DE77}"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39250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E6DD01-D3BB-498C-8FD6-5FED04F5DE77}"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281107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E6DD01-D3BB-498C-8FD6-5FED04F5DE77}" type="datetimeFigureOut">
              <a:rPr lang="en-US" smtClean="0"/>
              <a:pPr/>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283060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E6DD01-D3BB-498C-8FD6-5FED04F5DE77}" type="datetimeFigureOut">
              <a:rPr lang="en-US" smtClean="0"/>
              <a:pPr/>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103011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6DD01-D3BB-498C-8FD6-5FED04F5DE77}" type="datetimeFigureOut">
              <a:rPr lang="en-US" smtClean="0"/>
              <a:pPr/>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2790255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E6DD01-D3BB-498C-8FD6-5FED04F5DE77}"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372185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E6DD01-D3BB-498C-8FD6-5FED04F5DE77}"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D4414-CD30-4CF2-99FF-C366DA37E732}" type="slidenum">
              <a:rPr lang="en-US" smtClean="0"/>
              <a:pPr/>
              <a:t>‹#›</a:t>
            </a:fld>
            <a:endParaRPr lang="en-US"/>
          </a:p>
        </p:txBody>
      </p:sp>
    </p:spTree>
    <p:extLst>
      <p:ext uri="{BB962C8B-B14F-4D97-AF65-F5344CB8AC3E}">
        <p14:creationId xmlns:p14="http://schemas.microsoft.com/office/powerpoint/2010/main" val="183078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DD01-D3BB-498C-8FD6-5FED04F5DE77}" type="datetimeFigureOut">
              <a:rPr lang="en-US" smtClean="0"/>
              <a:pPr/>
              <a:t>3/27/2018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FD4414-CD30-4CF2-99FF-C366DA37E732}" type="slidenum">
              <a:rPr lang="en-US" smtClean="0"/>
              <a:pPr/>
              <a:t>‹#›</a:t>
            </a:fld>
            <a:endParaRPr lang="en-US"/>
          </a:p>
        </p:txBody>
      </p:sp>
    </p:spTree>
    <p:extLst>
      <p:ext uri="{BB962C8B-B14F-4D97-AF65-F5344CB8AC3E}">
        <p14:creationId xmlns:p14="http://schemas.microsoft.com/office/powerpoint/2010/main" val="2984983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ata_modeling" TargetMode="External"/><Relationship Id="rId2" Type="http://schemas.openxmlformats.org/officeDocument/2006/relationships/hyperlink" Target="https://en.wikipedia.org/wiki/Software_engineering" TargetMode="External"/><Relationship Id="rId1" Type="http://schemas.openxmlformats.org/officeDocument/2006/relationships/slideLayout" Target="../slideLayouts/slideLayout7.xml"/><Relationship Id="rId5" Type="http://schemas.openxmlformats.org/officeDocument/2006/relationships/hyperlink" Target="https://en.wikipedia.org/wiki/Relational_database" TargetMode="External"/><Relationship Id="rId4" Type="http://schemas.openxmlformats.org/officeDocument/2006/relationships/hyperlink" Target="https://en.wikipedia.org/wiki/Databas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ata_visualization" TargetMode="External"/><Relationship Id="rId2" Type="http://schemas.openxmlformats.org/officeDocument/2006/relationships/hyperlink" Target="https://en.wikipedia.org/wiki/Information_system" TargetMode="External"/><Relationship Id="rId1" Type="http://schemas.openxmlformats.org/officeDocument/2006/relationships/slideLayout" Target="../slideLayouts/slideLayout7.xml"/><Relationship Id="rId4" Type="http://schemas.openxmlformats.org/officeDocument/2006/relationships/hyperlink" Target="https://en.wikipedia.org/wiki/Data_processin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4084" y="195932"/>
            <a:ext cx="10090484" cy="1199732"/>
          </a:xfrm>
        </p:spPr>
        <p:txBody>
          <a:bodyPr>
            <a:normAutofit/>
          </a:bodyPr>
          <a:lstStyle/>
          <a:p>
            <a:r>
              <a:rPr lang="en-US" b="1" u="sng" dirty="0" smtClean="0">
                <a:solidFill>
                  <a:srgbClr val="FF0000"/>
                </a:solidFill>
                <a:latin typeface="Times New Roman" panose="02020603050405020304" pitchFamily="18" charset="0"/>
                <a:cs typeface="Times New Roman" panose="02020603050405020304" pitchFamily="18" charset="0"/>
              </a:rPr>
              <a:t>PRESENTATION  ON</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67326" y="3060616"/>
            <a:ext cx="9144000" cy="1655762"/>
          </a:xfrm>
        </p:spPr>
        <p:txBody>
          <a:bodyPr>
            <a:normAutofit/>
          </a:bodyPr>
          <a:lstStyle/>
          <a:p>
            <a:r>
              <a:rPr lang="en-US" sz="4000" b="1" dirty="0" smtClean="0">
                <a:latin typeface="Times New Roman" panose="02020603050405020304" pitchFamily="18" charset="0"/>
                <a:cs typeface="Times New Roman" panose="02020603050405020304" pitchFamily="18" charset="0"/>
              </a:rPr>
              <a:t>RESTAURANT MANAGEMENT </a:t>
            </a:r>
          </a:p>
          <a:p>
            <a:r>
              <a:rPr lang="en-US" sz="4000" b="1" dirty="0" smtClean="0">
                <a:latin typeface="Times New Roman" panose="02020603050405020304" pitchFamily="18" charset="0"/>
                <a:cs typeface="Times New Roman" panose="02020603050405020304" pitchFamily="18" charset="0"/>
              </a:rPr>
              <a:t>SYSTEM</a:t>
            </a:r>
            <a:endParaRPr lang="en-US"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279105" y="5053263"/>
            <a:ext cx="4559968" cy="1292662"/>
          </a:xfrm>
          <a:prstGeom prst="rect">
            <a:avLst/>
          </a:prstGeom>
          <a:noFill/>
        </p:spPr>
        <p:txBody>
          <a:bodyPr wrap="square" rtlCol="0">
            <a:spAutoFit/>
          </a:bodyPr>
          <a:lstStyle/>
          <a:p>
            <a:r>
              <a:rPr lang="en-US" sz="3200" b="1" u="sng" dirty="0" smtClean="0">
                <a:solidFill>
                  <a:srgbClr val="FF0000"/>
                </a:solidFill>
                <a:latin typeface="Times New Roman" panose="02020603050405020304" pitchFamily="18" charset="0"/>
                <a:cs typeface="Times New Roman" panose="02020603050405020304" pitchFamily="18" charset="0"/>
              </a:rPr>
              <a:t>Presented By </a:t>
            </a:r>
            <a:r>
              <a:rPr lang="en-US" b="1" dirty="0" smtClean="0"/>
              <a:t>:- </a:t>
            </a:r>
          </a:p>
          <a:p>
            <a:r>
              <a:rPr lang="en-US" b="1" dirty="0"/>
              <a:t> </a:t>
            </a:r>
            <a:r>
              <a:rPr lang="en-US" b="1" dirty="0" smtClean="0"/>
              <a:t>              </a:t>
            </a:r>
          </a:p>
          <a:p>
            <a:r>
              <a:rPr lang="en-US" sz="2800" b="1" dirty="0" smtClean="0">
                <a:latin typeface="Times New Roman" panose="02020603050405020304" pitchFamily="18" charset="0"/>
                <a:cs typeface="Times New Roman" panose="02020603050405020304" pitchFamily="18" charset="0"/>
              </a:rPr>
              <a:t>VISHAL SRIVASTAVA</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703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2515" y="352698"/>
            <a:ext cx="4454434"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u="sng" dirty="0" smtClean="0">
                <a:latin typeface="Times New Roman" pitchFamily="18" charset="0"/>
                <a:cs typeface="Times New Roman" pitchFamily="18" charset="0"/>
              </a:rPr>
              <a:t>Activity Diagram-</a:t>
            </a:r>
            <a:endParaRPr lang="en-US" sz="2400" b="1" u="sng" dirty="0">
              <a:latin typeface="Times New Roman" pitchFamily="18" charset="0"/>
              <a:cs typeface="Times New Roman" pitchFamily="18" charset="0"/>
            </a:endParaRPr>
          </a:p>
        </p:txBody>
      </p:sp>
      <p:pic>
        <p:nvPicPr>
          <p:cNvPr id="1026" name="Picture 2" descr="C:\Users\HP\Desktop\restaurant\ense621-image004.gif"/>
          <p:cNvPicPr>
            <a:picLocks noChangeAspect="1" noChangeArrowheads="1"/>
          </p:cNvPicPr>
          <p:nvPr/>
        </p:nvPicPr>
        <p:blipFill>
          <a:blip r:embed="rId2"/>
          <a:srcRect/>
          <a:stretch>
            <a:fillRect/>
          </a:stretch>
        </p:blipFill>
        <p:spPr bwMode="auto">
          <a:xfrm>
            <a:off x="2233749" y="992777"/>
            <a:ext cx="8033657" cy="5695406"/>
          </a:xfrm>
          <a:prstGeom prst="rect">
            <a:avLst/>
          </a:prstGeom>
          <a:noFill/>
        </p:spPr>
      </p:pic>
    </p:spTree>
    <p:extLst>
      <p:ext uri="{BB962C8B-B14F-4D97-AF65-F5344CB8AC3E}">
        <p14:creationId xmlns:p14="http://schemas.microsoft.com/office/powerpoint/2010/main" val="752939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95943"/>
            <a:ext cx="5799909"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u="sng" dirty="0" smtClean="0">
                <a:latin typeface="Times New Roman" pitchFamily="18" charset="0"/>
                <a:cs typeface="Times New Roman" pitchFamily="18" charset="0"/>
              </a:rPr>
              <a:t>User Interface -</a:t>
            </a:r>
            <a:endParaRPr lang="en-US" sz="2400" b="1" u="sng" dirty="0">
              <a:latin typeface="Times New Roman" pitchFamily="18" charset="0"/>
              <a:cs typeface="Times New Roman" pitchFamily="18" charset="0"/>
            </a:endParaRPr>
          </a:p>
        </p:txBody>
      </p:sp>
      <p:pic>
        <p:nvPicPr>
          <p:cNvPr id="2051" name="Picture 3" descr="C:\Users\HP\Desktop\restaurant\nav2.png"/>
          <p:cNvPicPr>
            <a:picLocks noChangeAspect="1" noChangeArrowheads="1"/>
          </p:cNvPicPr>
          <p:nvPr/>
        </p:nvPicPr>
        <p:blipFill>
          <a:blip r:embed="rId2"/>
          <a:srcRect/>
          <a:stretch>
            <a:fillRect/>
          </a:stretch>
        </p:blipFill>
        <p:spPr bwMode="auto">
          <a:xfrm>
            <a:off x="718455" y="821268"/>
            <a:ext cx="10725003" cy="582772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9269" y="1071154"/>
            <a:ext cx="3852401" cy="461665"/>
          </a:xfrm>
          <a:prstGeom prst="rect">
            <a:avLst/>
          </a:prstGeom>
          <a:noFill/>
        </p:spPr>
        <p:txBody>
          <a:bodyPr wrap="none" rtlCol="0">
            <a:spAutoFit/>
          </a:bodyPr>
          <a:lstStyle/>
          <a:p>
            <a:pPr marL="342900" indent="-342900">
              <a:buFont typeface="Wingdings" panose="05000000000000000000" pitchFamily="2" charset="2"/>
              <a:buChar char="v"/>
            </a:pPr>
            <a:r>
              <a:rPr lang="en-US" sz="2400" b="1" u="sng" dirty="0" smtClean="0">
                <a:latin typeface="Times New Roman" pitchFamily="18" charset="0"/>
                <a:cs typeface="Times New Roman" pitchFamily="18" charset="0"/>
              </a:rPr>
              <a:t>Hardware Requirement -</a:t>
            </a:r>
            <a:endParaRPr lang="en-US" sz="2400" b="1" u="sng" dirty="0">
              <a:latin typeface="Times New Roman" pitchFamily="18" charset="0"/>
              <a:cs typeface="Times New Roman" pitchFamily="18" charset="0"/>
            </a:endParaRPr>
          </a:p>
        </p:txBody>
      </p:sp>
      <p:sp>
        <p:nvSpPr>
          <p:cNvPr id="3" name="TextBox 2"/>
          <p:cNvSpPr txBox="1"/>
          <p:nvPr/>
        </p:nvSpPr>
        <p:spPr>
          <a:xfrm>
            <a:off x="561703" y="2063930"/>
            <a:ext cx="6648994" cy="3108543"/>
          </a:xfrm>
          <a:prstGeom prst="rect">
            <a:avLst/>
          </a:prstGeom>
          <a:noFill/>
        </p:spPr>
        <p:txBody>
          <a:bodyPr wrap="square" rtlCol="0">
            <a:spAutoFit/>
          </a:bodyPr>
          <a:lstStyle/>
          <a:p>
            <a:r>
              <a:rPr lang="en-US" sz="2800" dirty="0" smtClean="0"/>
              <a:t>Hardware requirement are as follow:-</a:t>
            </a:r>
          </a:p>
          <a:p>
            <a:endParaRPr lang="en-US" sz="2800" dirty="0" smtClean="0"/>
          </a:p>
          <a:p>
            <a:pPr>
              <a:buFont typeface="Wingdings" pitchFamily="2" charset="2"/>
              <a:buChar char="Ø"/>
            </a:pPr>
            <a:r>
              <a:rPr lang="en-US" sz="2800" dirty="0" smtClean="0"/>
              <a:t>Processor : Dual-Core CPU.</a:t>
            </a:r>
          </a:p>
          <a:p>
            <a:pPr>
              <a:buFont typeface="Wingdings" pitchFamily="2" charset="2"/>
              <a:buChar char="Ø"/>
            </a:pPr>
            <a:r>
              <a:rPr lang="en-US" sz="2800" dirty="0" smtClean="0"/>
              <a:t>Installed Memory (RAM): At least 350 MB.</a:t>
            </a:r>
          </a:p>
          <a:p>
            <a:pPr>
              <a:buFont typeface="Wingdings" pitchFamily="2" charset="2"/>
              <a:buChar char="Ø"/>
            </a:pPr>
            <a:r>
              <a:rPr lang="en-US" sz="2800" dirty="0" smtClean="0"/>
              <a:t>System Type: 32 bit operating system.</a:t>
            </a:r>
          </a:p>
          <a:p>
            <a:pPr>
              <a:buFont typeface="Wingdings" pitchFamily="2" charset="2"/>
              <a:buChar char="Ø"/>
            </a:pPr>
            <a:r>
              <a:rPr lang="en-US" sz="2800" dirty="0" smtClean="0"/>
              <a:t>Model: Presario CQ57.</a:t>
            </a:r>
          </a:p>
          <a:p>
            <a:pPr>
              <a:buFont typeface="Wingdings" pitchFamily="2" charset="2"/>
              <a:buChar char="Ø"/>
            </a:pPr>
            <a:r>
              <a:rPr lang="en-US" sz="2800" dirty="0" smtClean="0"/>
              <a:t>Resolution: 1366/76</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116" y="262230"/>
            <a:ext cx="11522241" cy="6154313"/>
          </a:xfrm>
          <a:prstGeom prst="rect">
            <a:avLst/>
          </a:prstGeom>
        </p:spPr>
        <p:txBody>
          <a:bodyPr wrap="square">
            <a:spAutoFit/>
          </a:bodyPr>
          <a:lstStyle/>
          <a:p>
            <a:pPr algn="ctr">
              <a:lnSpc>
                <a:spcPct val="107000"/>
              </a:lnSpc>
              <a:spcAft>
                <a:spcPts val="800"/>
              </a:spcAft>
            </a:pPr>
            <a:r>
              <a:rPr lang="en-US" sz="2400" b="1" u="sng" dirty="0" smtClean="0">
                <a:effectLst/>
                <a:latin typeface="Open Sans"/>
                <a:ea typeface="Times New Roman" panose="02020603050405020304" pitchFamily="18" charset="0"/>
                <a:cs typeface="Times New Roman" panose="02020603050405020304" pitchFamily="18" charset="0"/>
              </a:rPr>
              <a:t>RESTAURANT MANAGEMENT SYSTEM</a:t>
            </a:r>
            <a:endParaRPr lang="en-US" sz="2400" b="1" u="sng"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Wingdings" panose="05000000000000000000" pitchFamily="2" charset="2"/>
              <a:buChar char="v"/>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Purpose –</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restaurant management software is capable of storing all the data that relates to the employees. It stores the employee’s payslips, leave reports and all other information relating to them which eliminates too much paperwork. The system is also capable of handling the work schedules, shift reports which assist in ensuring communication and scheduling are in order.</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 Scope –</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ts val="1200"/>
              </a:lnSpc>
            </a:pPr>
            <a:r>
              <a:rPr lang="en-US" i="0" dirty="0" smtClean="0">
                <a:effectLst/>
                <a:latin typeface="Times New Roman" pitchFamily="18" charset="0"/>
                <a:ea typeface="Arial Unicode MS" panose="020B0604020202020204" pitchFamily="34" charset="-128"/>
                <a:cs typeface="Times New Roman" pitchFamily="18" charset="0"/>
              </a:rPr>
              <a:t>The scope of restaurant management system is the online system including the management of </a:t>
            </a:r>
            <a:r>
              <a:rPr lang="en-US" dirty="0" smtClean="0">
                <a:latin typeface="Times New Roman" pitchFamily="18" charset="0"/>
                <a:ea typeface="Arial Unicode MS" panose="020B0604020202020204" pitchFamily="34" charset="-128"/>
                <a:cs typeface="Times New Roman" pitchFamily="18" charset="0"/>
              </a:rPr>
              <a:t>finances, management</a:t>
            </a:r>
            <a:endParaRPr lang="en-US" i="0" dirty="0" smtClean="0">
              <a:effectLst/>
              <a:latin typeface="Times New Roman" pitchFamily="18" charset="0"/>
              <a:ea typeface="Arial Unicode MS" panose="020B0604020202020204" pitchFamily="34" charset="-128"/>
              <a:cs typeface="Times New Roman" pitchFamily="18" charset="0"/>
            </a:endParaRPr>
          </a:p>
          <a:p>
            <a:pPr>
              <a:lnSpc>
                <a:spcPts val="1200"/>
              </a:lnSpc>
            </a:pPr>
            <a:endParaRPr lang="en-US" dirty="0" smtClean="0">
              <a:latin typeface="Times New Roman" pitchFamily="18" charset="0"/>
              <a:ea typeface="Arial Unicode MS" panose="020B0604020202020204" pitchFamily="34" charset="-128"/>
              <a:cs typeface="Times New Roman" pitchFamily="18" charset="0"/>
            </a:endParaRPr>
          </a:p>
          <a:p>
            <a:pPr>
              <a:lnSpc>
                <a:spcPts val="1200"/>
              </a:lnSpc>
            </a:pPr>
            <a:r>
              <a:rPr lang="en-US" i="0" dirty="0" smtClean="0">
                <a:effectLst/>
                <a:latin typeface="Times New Roman" pitchFamily="18" charset="0"/>
                <a:ea typeface="Arial Unicode MS" panose="020B0604020202020204" pitchFamily="34" charset="-128"/>
                <a:cs typeface="Times New Roman" pitchFamily="18" charset="0"/>
              </a:rPr>
              <a:t>of employee scheduling, and the customer online ordering system.  The scope does not include the internal operations of </a:t>
            </a:r>
          </a:p>
          <a:p>
            <a:pPr>
              <a:lnSpc>
                <a:spcPts val="1200"/>
              </a:lnSpc>
            </a:pPr>
            <a:endParaRPr lang="en-US" dirty="0" smtClean="0">
              <a:latin typeface="Times New Roman" pitchFamily="18" charset="0"/>
              <a:ea typeface="Arial Unicode MS" panose="020B0604020202020204" pitchFamily="34" charset="-128"/>
              <a:cs typeface="Times New Roman" pitchFamily="18" charset="0"/>
            </a:endParaRPr>
          </a:p>
          <a:p>
            <a:pPr>
              <a:lnSpc>
                <a:spcPts val="1200"/>
              </a:lnSpc>
            </a:pPr>
            <a:r>
              <a:rPr lang="en-US" i="0" dirty="0" smtClean="0">
                <a:effectLst/>
                <a:latin typeface="Times New Roman" pitchFamily="18" charset="0"/>
                <a:ea typeface="Arial Unicode MS" panose="020B0604020202020204" pitchFamily="34" charset="-128"/>
                <a:cs typeface="Times New Roman" pitchFamily="18" charset="0"/>
              </a:rPr>
              <a:t>the restaurant</a:t>
            </a:r>
            <a:r>
              <a:rPr lang="en-US" i="1" dirty="0" smtClean="0">
                <a:effectLst/>
                <a:latin typeface="Times New Roman" pitchFamily="18" charset="0"/>
                <a:ea typeface="Arial Unicode MS" panose="020B0604020202020204" pitchFamily="34" charset="-128"/>
                <a:cs typeface="Times New Roman" pitchFamily="18" charset="0"/>
              </a:rPr>
              <a:t>.</a:t>
            </a:r>
            <a:endParaRPr lang="en-US" sz="1050" i="1" dirty="0" smtClean="0">
              <a:effectLst/>
              <a:latin typeface="Times New Roman" pitchFamily="18" charset="0"/>
              <a:ea typeface="Arial Unicode MS" panose="020B0604020202020204" pitchFamily="34" charset="-128"/>
              <a:cs typeface="Times New Roman" pitchFamily="18" charset="0"/>
            </a:endParaRPr>
          </a:p>
          <a:p>
            <a:pPr>
              <a:lnSpc>
                <a:spcPct val="107000"/>
              </a:lnSpc>
              <a:spcAft>
                <a:spcPts val="800"/>
              </a:spcAft>
            </a:pPr>
            <a:r>
              <a:rPr lang="en-US" dirty="0" smtClean="0">
                <a:effectLst/>
                <a:latin typeface="Times" panose="02020603050405020304" pitchFamily="18" charset="0"/>
                <a:ea typeface="Calibri" panose="020F0502020204030204" pitchFamily="34" charset="0"/>
                <a:cs typeface="Times" panose="02020603050405020304" pitchFamily="18" charset="0"/>
              </a:rPr>
              <a:t> </a:t>
            </a:r>
            <a:endParaRPr lang="en-US" sz="1200" dirty="0" smtClean="0">
              <a:effectLst/>
              <a:latin typeface="Times" panose="02020603050405020304" pitchFamily="18" charset="0"/>
              <a:ea typeface="Calibri" panose="020F0502020204030204" pitchFamily="34" charset="0"/>
              <a:cs typeface="Times" panose="02020603050405020304" pitchFamily="18" charset="0"/>
            </a:endParaRPr>
          </a:p>
          <a:p>
            <a:pPr marL="342900" indent="-342900">
              <a:lnSpc>
                <a:spcPct val="107000"/>
              </a:lnSpc>
              <a:spcAft>
                <a:spcPts val="800"/>
              </a:spcAft>
              <a:buFont typeface="Wingdings" panose="05000000000000000000" pitchFamily="2" charset="2"/>
              <a:buChar char="v"/>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Definition- </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00"/>
              </a:lnSpc>
              <a:spcBef>
                <a:spcPts val="600"/>
              </a:spcBef>
              <a:spcAft>
                <a:spcPts val="300"/>
              </a:spcAft>
              <a:buFont typeface="+mj-lt"/>
              <a:buAutoNum type="arabicPeriod"/>
            </a:pPr>
            <a:r>
              <a:rPr lang="en-US" b="1" dirty="0" smtClean="0">
                <a:effectLst/>
                <a:latin typeface="Times New Roman" panose="02020603050405020304" pitchFamily="18" charset="0"/>
                <a:ea typeface="Arial Unicode MS" panose="020B0604020202020204" pitchFamily="34" charset="-128"/>
                <a:cs typeface="Times New Roman" panose="02020603050405020304" pitchFamily="18" charset="0"/>
              </a:rPr>
              <a:t>Menu Maintenance</a:t>
            </a:r>
            <a:r>
              <a:rPr lang="en-US" sz="1400" b="1" dirty="0" smtClean="0">
                <a:effectLst/>
                <a:latin typeface="Arial" panose="020B0604020202020204" pitchFamily="34" charset="0"/>
                <a:ea typeface="Arial Unicode MS" panose="020B0604020202020204" pitchFamily="34" charset="-128"/>
                <a:cs typeface="Times New Roman" panose="02020603050405020304" pitchFamily="18" charset="0"/>
              </a:rPr>
              <a:t>-</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marL="285750" marR="0" lvl="0" indent="-285750">
              <a:lnSpc>
                <a:spcPts val="1200"/>
              </a:lnSpc>
              <a:spcBef>
                <a:spcPts val="600"/>
              </a:spcBef>
              <a:spcAft>
                <a:spcPts val="300"/>
              </a:spcAft>
              <a:buFont typeface="Wingdings" panose="05000000000000000000" pitchFamily="2" charset="2"/>
              <a:buChar char="Ø"/>
            </a:pPr>
            <a:r>
              <a:rPr lang="en-US" sz="1600" b="1" u="sng" dirty="0" smtClean="0">
                <a:effectLst/>
                <a:latin typeface="Times New Roman" panose="02020603050405020304" pitchFamily="18" charset="0"/>
                <a:ea typeface="Arial Unicode MS" panose="020B0604020202020204" pitchFamily="34" charset="-128"/>
                <a:cs typeface="Times New Roman" panose="02020603050405020304" pitchFamily="18" charset="0"/>
              </a:rPr>
              <a:t>Online Menu access </a:t>
            </a:r>
          </a:p>
          <a:p>
            <a:pPr marL="457200" marR="0" indent="-457200">
              <a:lnSpc>
                <a:spcPts val="1200"/>
              </a:lnSpc>
              <a:spcBef>
                <a:spcPts val="600"/>
              </a:spcBef>
              <a:spcAft>
                <a:spcPts val="300"/>
              </a:spcAft>
            </a:pPr>
            <a:r>
              <a:rPr lang="en-US" sz="1050" b="1" dirty="0">
                <a:latin typeface="Arial" panose="020B0604020202020204" pitchFamily="34" charset="0"/>
                <a:ea typeface="Arial Unicode MS" panose="020B0604020202020204" pitchFamily="34" charset="-128"/>
                <a:cs typeface="Times New Roman" panose="02020603050405020304" pitchFamily="18" charset="0"/>
              </a:rPr>
              <a:t> </a:t>
            </a:r>
            <a:r>
              <a:rPr lang="en-US" sz="1050" b="1" dirty="0" smtClean="0">
                <a:latin typeface="Arial" panose="020B0604020202020204" pitchFamily="34" charset="0"/>
                <a:ea typeface="Arial Unicode MS" panose="020B0604020202020204" pitchFamily="34" charset="-128"/>
                <a:cs typeface="Times New Roman" panose="02020603050405020304" pitchFamily="18" charset="0"/>
              </a:rPr>
              <a:t>        </a:t>
            </a:r>
            <a:r>
              <a:rPr lang="en-US" b="0" dirty="0" smtClean="0">
                <a:effectLst/>
                <a:latin typeface="Times New Roman" panose="02020603050405020304" pitchFamily="18" charset="0"/>
                <a:ea typeface="Arial Unicode MS" panose="020B0604020202020204" pitchFamily="34" charset="-128"/>
                <a:cs typeface="Times New Roman" panose="02020603050405020304" pitchFamily="18" charset="0"/>
              </a:rPr>
              <a:t>The customers shall be given access to the menus for restaurant online.</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a:t>
            </a:r>
            <a:endParaRPr lang="en-US" sz="1050" dirty="0">
              <a:latin typeface="Times New Roman" panose="02020603050405020304" pitchFamily="18" charset="0"/>
              <a:ea typeface="Arial Unicode MS" panose="020B0604020202020204" pitchFamily="34" charset="-128"/>
            </a:endParaRPr>
          </a:p>
          <a:p>
            <a:pPr marL="285750" indent="-285750">
              <a:lnSpc>
                <a:spcPts val="1200"/>
              </a:lnSpc>
              <a:spcAft>
                <a:spcPts val="600"/>
              </a:spcAft>
              <a:buFont typeface="Wingdings" panose="05000000000000000000" pitchFamily="2" charset="2"/>
              <a:buChar char="Ø"/>
            </a:pPr>
            <a:r>
              <a:rPr lang="en-US" sz="1600" b="1" u="sng" dirty="0" smtClean="0">
                <a:effectLst/>
                <a:latin typeface="Times New Roman" panose="02020603050405020304" pitchFamily="18" charset="0"/>
                <a:ea typeface="Arial Unicode MS" panose="020B0604020202020204" pitchFamily="34" charset="-128"/>
                <a:cs typeface="Times New Roman" panose="02020603050405020304" pitchFamily="18" charset="0"/>
              </a:rPr>
              <a:t>Page Number on the menu</a:t>
            </a:r>
          </a:p>
          <a:p>
            <a:pPr>
              <a:lnSpc>
                <a:spcPts val="1200"/>
              </a:lnSpc>
            </a:pPr>
            <a:r>
              <a:rPr lang="en-US" sz="1050" b="1" dirty="0">
                <a:latin typeface="Arial" panose="020B0604020202020204" pitchFamily="34" charset="0"/>
                <a:ea typeface="Arial Unicode MS" panose="020B0604020202020204" pitchFamily="34" charset="-128"/>
                <a:cs typeface="Times New Roman" panose="02020603050405020304" pitchFamily="18" charset="0"/>
              </a:rPr>
              <a:t> </a:t>
            </a:r>
            <a:r>
              <a:rPr lang="en-US" sz="1050" b="1" dirty="0" smtClean="0">
                <a:latin typeface="Arial" panose="020B0604020202020204" pitchFamily="34" charset="0"/>
                <a:ea typeface="Arial Unicode MS" panose="020B0604020202020204" pitchFamily="34" charset="-128"/>
                <a:cs typeface="Times New Roman" panose="02020603050405020304" pitchFamily="18" charset="0"/>
              </a:rPr>
              <a:t>       </a:t>
            </a:r>
            <a:r>
              <a:rPr lang="en-US" i="0" dirty="0" smtClean="0">
                <a:effectLst/>
                <a:latin typeface="Times New Roman" panose="02020603050405020304" pitchFamily="18" charset="0"/>
                <a:ea typeface="Arial Unicode MS" panose="020B0604020202020204" pitchFamily="34" charset="-128"/>
                <a:cs typeface="Times New Roman" panose="02020603050405020304" pitchFamily="18" charset="0"/>
              </a:rPr>
              <a:t>The menu must all have pages numbered in the lower right hand corner</a:t>
            </a:r>
            <a:r>
              <a:rPr lang="en-US" sz="1050" i="1" dirty="0" smtClean="0">
                <a:effectLst/>
                <a:latin typeface="Times" panose="02020603050405020304" pitchFamily="18" charset="0"/>
                <a:ea typeface="Arial Unicode MS" panose="020B0604020202020204" pitchFamily="34" charset="-128"/>
                <a:cs typeface="Times New Roman" panose="02020603050405020304" pitchFamily="18" charset="0"/>
              </a:rPr>
              <a:t>.</a:t>
            </a: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a:t>
            </a:r>
            <a:endParaRPr lang="en-US" sz="1050" dirty="0" smtClean="0">
              <a:effectLst/>
              <a:latin typeface="Times New Roman" panose="02020603050405020304" pitchFamily="18" charset="0"/>
              <a:ea typeface="Arial Unicode MS" panose="020B0604020202020204" pitchFamily="34" charset="-128"/>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a:t>
            </a:r>
            <a:endParaRPr lang="en-US" sz="10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2047431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819" y="71527"/>
            <a:ext cx="11550315" cy="6786473"/>
          </a:xfrm>
          <a:prstGeom prst="rect">
            <a:avLst/>
          </a:prstGeom>
        </p:spPr>
        <p:txBody>
          <a:bodyPr wrap="square">
            <a:spAutoFit/>
          </a:bodyPr>
          <a:lstStyle/>
          <a:p>
            <a:pPr marR="0" lvl="0">
              <a:lnSpc>
                <a:spcPts val="1200"/>
              </a:lnSpc>
              <a:spcBef>
                <a:spcPts val="0"/>
              </a:spcBef>
              <a:spcAft>
                <a:spcPts val="600"/>
              </a:spcAft>
            </a:pPr>
            <a:r>
              <a:rPr lang="en-US" b="1" dirty="0" smtClean="0">
                <a:effectLst/>
                <a:latin typeface="Times New Roman" panose="02020603050405020304" pitchFamily="18" charset="0"/>
                <a:ea typeface="Arial Unicode MS" panose="020B0604020202020204" pitchFamily="34" charset="-128"/>
              </a:rPr>
              <a:t>2.  Accounts-</a:t>
            </a:r>
            <a:endParaRPr lang="en-US" sz="1050" dirty="0" smtClean="0">
              <a:effectLst/>
              <a:latin typeface="Times New Roman" panose="02020603050405020304" pitchFamily="18" charset="0"/>
              <a:ea typeface="Arial Unicode MS" panose="020B0604020202020204" pitchFamily="34" charset="-128"/>
            </a:endParaRPr>
          </a:p>
          <a:p>
            <a:pPr marL="285750" marR="0" lvl="0" indent="-285750">
              <a:lnSpc>
                <a:spcPts val="1200"/>
              </a:lnSpc>
              <a:spcBef>
                <a:spcPts val="600"/>
              </a:spcBef>
              <a:spcAft>
                <a:spcPts val="300"/>
              </a:spcAft>
              <a:buFont typeface="Wingdings" panose="05000000000000000000" pitchFamily="2" charset="2"/>
              <a:buChar char="Ø"/>
            </a:pPr>
            <a:r>
              <a:rPr lang="en-US" sz="1600" b="1" u="sng" dirty="0" smtClean="0">
                <a:effectLst/>
                <a:latin typeface="Times New Roman" panose="02020603050405020304" pitchFamily="18" charset="0"/>
                <a:ea typeface="Arial Unicode MS" panose="020B0604020202020204" pitchFamily="34" charset="-128"/>
                <a:cs typeface="Times New Roman" panose="02020603050405020304" pitchFamily="18" charset="0"/>
              </a:rPr>
              <a:t>Accounting</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The section describes business rules that apply to handling of accounts payable, accounts receivable, payroll, taxes,        </a:t>
            </a:r>
          </a:p>
          <a:p>
            <a:pPr>
              <a:lnSpc>
                <a:spcPts val="1200"/>
              </a:lnSpc>
              <a:spcAft>
                <a:spcPts val="600"/>
              </a:spcAft>
            </a:pPr>
            <a:r>
              <a:rPr lang="en-US" dirty="0">
                <a:latin typeface="Times New Roman" panose="02020603050405020304" pitchFamily="18" charset="0"/>
                <a:ea typeface="Arial Unicode MS" panose="020B0604020202020204" pitchFamily="34" charset="-128"/>
              </a:rPr>
              <a:t> </a:t>
            </a:r>
            <a:r>
              <a:rPr lang="en-US" dirty="0" smtClean="0">
                <a:latin typeface="Times New Roman" panose="02020603050405020304" pitchFamily="18" charset="0"/>
                <a:ea typeface="Arial Unicode MS" panose="020B0604020202020204" pitchFamily="34" charset="-128"/>
              </a:rPr>
              <a:t>     </a:t>
            </a:r>
            <a:r>
              <a:rPr lang="en-US" dirty="0" smtClean="0">
                <a:effectLst/>
                <a:latin typeface="Times New Roman" panose="02020603050405020304" pitchFamily="18" charset="0"/>
                <a:ea typeface="Arial Unicode MS" panose="020B0604020202020204" pitchFamily="34" charset="-128"/>
              </a:rPr>
              <a:t>utilities, and other expenses.</a:t>
            </a:r>
          </a:p>
          <a:p>
            <a:pPr>
              <a:lnSpc>
                <a:spcPts val="1200"/>
              </a:lnSpc>
              <a:spcAft>
                <a:spcPts val="600"/>
              </a:spcAft>
            </a:pPr>
            <a:endParaRPr lang="en-US" sz="1050" dirty="0" smtClean="0">
              <a:effectLst/>
              <a:latin typeface="Times New Roman" panose="02020603050405020304" pitchFamily="18" charset="0"/>
              <a:ea typeface="Arial Unicode MS" panose="020B0604020202020204" pitchFamily="34" charset="-128"/>
            </a:endParaRPr>
          </a:p>
          <a:p>
            <a:pPr marL="285750" marR="0" lvl="0" indent="-285750">
              <a:lnSpc>
                <a:spcPts val="1200"/>
              </a:lnSpc>
              <a:spcBef>
                <a:spcPts val="600"/>
              </a:spcBef>
              <a:spcAft>
                <a:spcPts val="300"/>
              </a:spcAft>
              <a:buFont typeface="Wingdings" panose="05000000000000000000" pitchFamily="2" charset="2"/>
              <a:buChar char="Ø"/>
            </a:pPr>
            <a:r>
              <a:rPr lang="en-US" sz="1600" b="1" u="sng" dirty="0" smtClean="0">
                <a:effectLst/>
                <a:latin typeface="Times New Roman" panose="02020603050405020304" pitchFamily="18" charset="0"/>
                <a:ea typeface="Arial Unicode MS" panose="020B0604020202020204" pitchFamily="34" charset="-128"/>
                <a:cs typeface="Times New Roman" panose="02020603050405020304" pitchFamily="18" charset="0"/>
              </a:rPr>
              <a:t>Maintain Accounts Payable</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The accounts payable shall be broken out and grouped into sections by vendor.</a:t>
            </a:r>
          </a:p>
          <a:p>
            <a:pPr>
              <a:lnSpc>
                <a:spcPts val="1200"/>
              </a:lnSpc>
              <a:spcAft>
                <a:spcPts val="600"/>
              </a:spcAft>
            </a:pPr>
            <a:endParaRPr lang="en-US" sz="1050" dirty="0" smtClean="0">
              <a:effectLst/>
              <a:latin typeface="Times New Roman" panose="02020603050405020304" pitchFamily="18" charset="0"/>
              <a:ea typeface="Arial Unicode MS" panose="020B0604020202020204" pitchFamily="34" charset="-128"/>
            </a:endParaRPr>
          </a:p>
          <a:p>
            <a:pPr marL="285750" marR="0" lvl="0" indent="-285750">
              <a:lnSpc>
                <a:spcPts val="1200"/>
              </a:lnSpc>
              <a:spcBef>
                <a:spcPts val="600"/>
              </a:spcBef>
              <a:spcAft>
                <a:spcPts val="300"/>
              </a:spcAft>
              <a:buFont typeface="Wingdings" panose="05000000000000000000" pitchFamily="2" charset="2"/>
              <a:buChar char="Ø"/>
            </a:pPr>
            <a:r>
              <a:rPr lang="en-US" sz="1600" b="1" u="sng" dirty="0" smtClean="0">
                <a:effectLst/>
                <a:latin typeface="Times New Roman" panose="02020603050405020304" pitchFamily="18" charset="0"/>
                <a:ea typeface="Arial Unicode MS" panose="020B0604020202020204" pitchFamily="34" charset="-128"/>
                <a:cs typeface="Times New Roman" panose="02020603050405020304" pitchFamily="18" charset="0"/>
              </a:rPr>
              <a:t>Maintain Accounts Receivable</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The accounts receivables shall be maintained and grouped nightly, weekly, monthly, and yearly.</a:t>
            </a:r>
            <a:endParaRPr lang="en-US" sz="1050" dirty="0" smtClean="0">
              <a:effectLst/>
              <a:latin typeface="Times New Roman" panose="02020603050405020304" pitchFamily="18" charset="0"/>
              <a:ea typeface="Arial Unicode MS" panose="020B0604020202020204" pitchFamily="34" charset="-128"/>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a:t>
            </a:r>
            <a:endParaRPr lang="en-US" sz="1050" dirty="0" smtClean="0">
              <a:effectLst/>
              <a:latin typeface="Times New Roman" panose="02020603050405020304" pitchFamily="18" charset="0"/>
              <a:ea typeface="Arial Unicode MS" panose="020B0604020202020204" pitchFamily="34" charset="-128"/>
            </a:endParaRPr>
          </a:p>
          <a:p>
            <a:pPr marL="342900" marR="0" lvl="0" indent="-342900">
              <a:lnSpc>
                <a:spcPts val="1200"/>
              </a:lnSpc>
              <a:spcBef>
                <a:spcPts val="600"/>
              </a:spcBef>
              <a:spcAft>
                <a:spcPts val="300"/>
              </a:spcAft>
              <a:buAutoNum type="arabicPeriod" startAt="3"/>
            </a:pPr>
            <a:r>
              <a:rPr lang="en-US" sz="1600" b="1" dirty="0" smtClean="0">
                <a:effectLst/>
                <a:latin typeface="Times New Roman" panose="02020603050405020304" pitchFamily="18" charset="0"/>
                <a:ea typeface="Arial Unicode MS" panose="020B0604020202020204" pitchFamily="34" charset="-128"/>
                <a:cs typeface="Times New Roman" panose="02020603050405020304" pitchFamily="18" charset="0"/>
              </a:rPr>
              <a:t>Online Orde</a:t>
            </a:r>
            <a:r>
              <a:rPr lang="en-US" b="1" dirty="0" smtClean="0">
                <a:effectLst/>
                <a:latin typeface="Times New Roman" panose="02020603050405020304" pitchFamily="18" charset="0"/>
                <a:ea typeface="Arial Unicode MS" panose="020B0604020202020204" pitchFamily="34" charset="-128"/>
                <a:cs typeface="Times New Roman" panose="02020603050405020304" pitchFamily="18" charset="0"/>
              </a:rPr>
              <a:t>ring-</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This section describes business rules that apply when customers place an online order.</a:t>
            </a:r>
          </a:p>
          <a:p>
            <a:pPr>
              <a:lnSpc>
                <a:spcPts val="1200"/>
              </a:lnSpc>
              <a:spcAft>
                <a:spcPts val="600"/>
              </a:spcAft>
            </a:pPr>
            <a:endParaRPr lang="en-US" sz="1050" dirty="0" smtClean="0">
              <a:effectLst/>
              <a:latin typeface="Times New Roman" panose="02020603050405020304" pitchFamily="18" charset="0"/>
              <a:ea typeface="Arial Unicode MS" panose="020B0604020202020204" pitchFamily="34" charset="-128"/>
            </a:endParaRPr>
          </a:p>
          <a:p>
            <a:pPr marL="285750" marR="0" lvl="0" indent="-285750">
              <a:lnSpc>
                <a:spcPts val="1200"/>
              </a:lnSpc>
              <a:spcBef>
                <a:spcPts val="600"/>
              </a:spcBef>
              <a:spcAft>
                <a:spcPts val="300"/>
              </a:spcAft>
              <a:buFont typeface="Wingdings" panose="05000000000000000000" pitchFamily="2" charset="2"/>
              <a:buChar char="Ø"/>
            </a:pPr>
            <a:r>
              <a:rPr lang="en-US" sz="1600" b="1" u="sng" dirty="0" smtClean="0">
                <a:effectLst/>
                <a:latin typeface="Times New Roman" panose="02020603050405020304" pitchFamily="18" charset="0"/>
                <a:ea typeface="Arial Unicode MS" panose="020B0604020202020204" pitchFamily="34" charset="-128"/>
                <a:cs typeface="Times New Roman" panose="02020603050405020304" pitchFamily="18" charset="0"/>
              </a:rPr>
              <a:t>Local phone number</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a:lnSpc>
                <a:spcPts val="1200"/>
              </a:lnSpc>
            </a:pPr>
            <a:r>
              <a:rPr lang="en-US" i="0" dirty="0" smtClean="0">
                <a:effectLst/>
                <a:latin typeface="Times New Roman" panose="02020603050405020304" pitchFamily="18" charset="0"/>
                <a:ea typeface="Arial Unicode MS" panose="020B0604020202020204" pitchFamily="34" charset="-128"/>
                <a:cs typeface="Times New Roman" panose="02020603050405020304" pitchFamily="18" charset="0"/>
              </a:rPr>
              <a:t>     All online orders must supply a local telephone number to facilitate confirmation of the order.</a:t>
            </a:r>
          </a:p>
          <a:p>
            <a:pPr>
              <a:lnSpc>
                <a:spcPts val="1200"/>
              </a:lnSpc>
            </a:pPr>
            <a:endParaRPr lang="en-US" sz="1050" i="1" dirty="0" smtClean="0">
              <a:effectLst/>
              <a:latin typeface="Times" panose="02020603050405020304" pitchFamily="18" charset="0"/>
              <a:ea typeface="Arial Unicode MS" panose="020B0604020202020204" pitchFamily="34" charset="-128"/>
              <a:cs typeface="Times New Roman" panose="02020603050405020304" pitchFamily="18" charset="0"/>
            </a:endParaRPr>
          </a:p>
          <a:p>
            <a:pPr marL="285750" marR="0" lvl="0" indent="-285750">
              <a:lnSpc>
                <a:spcPts val="1200"/>
              </a:lnSpc>
              <a:spcBef>
                <a:spcPts val="600"/>
              </a:spcBef>
              <a:spcAft>
                <a:spcPts val="300"/>
              </a:spcAft>
              <a:buFont typeface="Wingdings" panose="05000000000000000000" pitchFamily="2" charset="2"/>
              <a:buChar char="Ø"/>
            </a:pPr>
            <a:r>
              <a:rPr lang="en-US" sz="1600" b="1" u="sng" dirty="0" smtClean="0">
                <a:effectLst/>
                <a:latin typeface="Times New Roman" panose="02020603050405020304" pitchFamily="18" charset="0"/>
                <a:ea typeface="Arial Unicode MS" panose="020B0604020202020204" pitchFamily="34" charset="-128"/>
                <a:cs typeface="Times New Roman" panose="02020603050405020304" pitchFamily="18" charset="0"/>
              </a:rPr>
              <a:t>Order time frame</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Orders may be placed no more than five days in advance.</a:t>
            </a:r>
            <a:endParaRPr lang="en-US" sz="1050" dirty="0" smtClean="0">
              <a:effectLst/>
              <a:latin typeface="Times New Roman" panose="02020603050405020304" pitchFamily="18" charset="0"/>
              <a:ea typeface="Arial Unicode MS" panose="020B0604020202020204" pitchFamily="34" charset="-128"/>
            </a:endParaRPr>
          </a:p>
          <a:p>
            <a:pPr>
              <a:lnSpc>
                <a:spcPts val="1200"/>
              </a:lnSpc>
              <a:spcAft>
                <a:spcPts val="600"/>
              </a:spcAft>
            </a:pPr>
            <a:endParaRPr lang="en-US" dirty="0" smtClean="0">
              <a:effectLst/>
              <a:latin typeface="Times New Roman" panose="02020603050405020304" pitchFamily="18" charset="0"/>
              <a:ea typeface="Arial Unicode MS" panose="020B0604020202020204" pitchFamily="34" charset="-128"/>
            </a:endParaRPr>
          </a:p>
          <a:p>
            <a:pPr>
              <a:lnSpc>
                <a:spcPts val="1200"/>
              </a:lnSpc>
              <a:spcAft>
                <a:spcPts val="600"/>
              </a:spcAft>
            </a:pPr>
            <a:r>
              <a:rPr lang="en-US" dirty="0" smtClean="0">
                <a:effectLst/>
                <a:latin typeface="Times New Roman" panose="02020603050405020304" pitchFamily="18" charset="0"/>
                <a:ea typeface="Arial Unicode MS" panose="020B0604020202020204" pitchFamily="34" charset="-128"/>
              </a:rPr>
              <a:t> </a:t>
            </a:r>
            <a:r>
              <a:rPr lang="en-US" sz="2000" b="1" dirty="0" smtClean="0">
                <a:effectLst/>
                <a:latin typeface="Times New Roman" panose="02020603050405020304" pitchFamily="18" charset="0"/>
                <a:ea typeface="Arial Unicode MS" panose="020B0604020202020204" pitchFamily="34" charset="-128"/>
              </a:rPr>
              <a:t> </a:t>
            </a:r>
            <a:endParaRPr lang="en-US" sz="1050" u="sng" dirty="0" smtClean="0">
              <a:effectLst/>
              <a:latin typeface="Times New Roman" panose="02020603050405020304" pitchFamily="18" charset="0"/>
              <a:ea typeface="Arial Unicode MS" panose="020B0604020202020204" pitchFamily="34" charset="-128"/>
            </a:endParaRPr>
          </a:p>
          <a:p>
            <a:pPr marL="342900" indent="-342900">
              <a:lnSpc>
                <a:spcPts val="1200"/>
              </a:lnSpc>
              <a:spcAft>
                <a:spcPts val="600"/>
              </a:spcAft>
              <a:buFont typeface="Wingdings" panose="05000000000000000000" pitchFamily="2" charset="2"/>
              <a:buChar char="v"/>
            </a:pPr>
            <a:r>
              <a:rPr lang="en-US" sz="2000" b="1" u="sng" dirty="0" smtClean="0">
                <a:effectLst/>
                <a:latin typeface="Times New Roman" panose="02020603050405020304" pitchFamily="18" charset="0"/>
                <a:ea typeface="Arial Unicode MS" panose="020B0604020202020204" pitchFamily="34" charset="-128"/>
              </a:rPr>
              <a:t> Abbreviation-</a:t>
            </a:r>
            <a:endParaRPr lang="en-US" sz="1050" u="sng" dirty="0" smtClean="0">
              <a:effectLst/>
              <a:latin typeface="Times New Roman" panose="02020603050405020304" pitchFamily="18" charset="0"/>
              <a:ea typeface="Arial Unicode MS" panose="020B0604020202020204" pitchFamily="34" charset="-128"/>
            </a:endParaRPr>
          </a:p>
          <a:p>
            <a:pPr marL="285750" marR="0" lvl="0" indent="-285750">
              <a:lnSpc>
                <a:spcPts val="1200"/>
              </a:lnSpc>
              <a:spcBef>
                <a:spcPts val="0"/>
              </a:spcBef>
              <a:spcAft>
                <a:spcPts val="600"/>
              </a:spcAft>
              <a:buFont typeface="Wingdings" panose="05000000000000000000" pitchFamily="2" charset="2"/>
              <a:buChar char="Ø"/>
            </a:pPr>
            <a:r>
              <a:rPr lang="en-US" dirty="0" smtClean="0">
                <a:effectLst/>
                <a:latin typeface="Times New Roman" panose="02020603050405020304" pitchFamily="18" charset="0"/>
                <a:ea typeface="Arial Unicode MS" panose="020B0604020202020204" pitchFamily="34" charset="-128"/>
              </a:rPr>
              <a:t>RMS </a:t>
            </a:r>
            <a:r>
              <a:rPr lang="en-US" sz="2000" b="1" dirty="0" smtClean="0">
                <a:effectLst/>
                <a:latin typeface="Times New Roman" panose="02020603050405020304" pitchFamily="18" charset="0"/>
                <a:ea typeface="Arial Unicode MS" panose="020B0604020202020204" pitchFamily="34" charset="-128"/>
              </a:rPr>
              <a:t>– </a:t>
            </a:r>
            <a:r>
              <a:rPr lang="en-US" dirty="0" smtClean="0">
                <a:effectLst/>
                <a:latin typeface="Times New Roman" panose="02020603050405020304" pitchFamily="18" charset="0"/>
                <a:ea typeface="Arial Unicode MS" panose="020B0604020202020204" pitchFamily="34" charset="-128"/>
              </a:rPr>
              <a:t>Restaurant management system.</a:t>
            </a:r>
          </a:p>
          <a:p>
            <a:pPr marL="171450" marR="0" lvl="0" indent="-171450">
              <a:lnSpc>
                <a:spcPts val="1200"/>
              </a:lnSpc>
              <a:spcBef>
                <a:spcPts val="0"/>
              </a:spcBef>
              <a:spcAft>
                <a:spcPts val="600"/>
              </a:spcAft>
              <a:buFont typeface="Wingdings" panose="05000000000000000000" pitchFamily="2" charset="2"/>
              <a:buChar char="Ø"/>
            </a:pPr>
            <a:r>
              <a:rPr lang="en-US" dirty="0" smtClean="0">
                <a:latin typeface="Times New Roman" panose="02020603050405020304" pitchFamily="18" charset="0"/>
                <a:ea typeface="Arial Unicode MS" panose="020B0604020202020204" pitchFamily="34" charset="-128"/>
              </a:rPr>
              <a:t>POS-Point Of Scale.</a:t>
            </a:r>
            <a:endParaRPr lang="en-US" dirty="0" smtClean="0">
              <a:effectLst/>
              <a:latin typeface="Times New Roman" panose="02020603050405020304" pitchFamily="18" charset="0"/>
              <a:ea typeface="Arial Unicode MS" panose="020B0604020202020204" pitchFamily="34" charset="-128"/>
            </a:endParaRPr>
          </a:p>
          <a:p>
            <a:pPr>
              <a:lnSpc>
                <a:spcPts val="1200"/>
              </a:lnSpc>
              <a:spcAft>
                <a:spcPts val="600"/>
              </a:spcAft>
            </a:pPr>
            <a:r>
              <a:rPr lang="en-US" sz="2000" b="1" u="sng" dirty="0" smtClean="0">
                <a:effectLst/>
                <a:latin typeface="Times New Roman" panose="02020603050405020304" pitchFamily="18" charset="0"/>
                <a:ea typeface="Arial Unicode MS" panose="020B0604020202020204" pitchFamily="34" charset="-128"/>
              </a:rPr>
              <a:t> </a:t>
            </a:r>
            <a:endParaRPr lang="en-US" sz="1050" u="sng" dirty="0" smtClean="0">
              <a:effectLst/>
              <a:latin typeface="Times New Roman" panose="02020603050405020304" pitchFamily="18" charset="0"/>
              <a:ea typeface="Arial Unicode MS" panose="020B0604020202020204" pitchFamily="34" charset="-128"/>
            </a:endParaRPr>
          </a:p>
          <a:p>
            <a:pPr marL="342900" indent="-342900">
              <a:lnSpc>
                <a:spcPts val="1200"/>
              </a:lnSpc>
              <a:spcAft>
                <a:spcPts val="600"/>
              </a:spcAft>
              <a:buFont typeface="Wingdings" panose="05000000000000000000" pitchFamily="2" charset="2"/>
              <a:buChar char="v"/>
            </a:pPr>
            <a:r>
              <a:rPr lang="en-US" sz="2000" b="1" u="sng" dirty="0" smtClean="0">
                <a:effectLst/>
                <a:latin typeface="Times New Roman" panose="02020603050405020304" pitchFamily="18" charset="0"/>
                <a:ea typeface="Arial Unicode MS" panose="020B0604020202020204" pitchFamily="34" charset="-128"/>
              </a:rPr>
              <a:t> References-</a:t>
            </a:r>
            <a:endParaRPr lang="en-US" sz="1050" u="sng" dirty="0" smtClean="0">
              <a:effectLst/>
              <a:latin typeface="Times New Roman" panose="02020603050405020304" pitchFamily="18" charset="0"/>
              <a:ea typeface="Arial Unicode MS" panose="020B0604020202020204" pitchFamily="34" charset="-128"/>
            </a:endParaRPr>
          </a:p>
          <a:p>
            <a:pPr marL="285750" marR="0" lvl="0" indent="-285750">
              <a:lnSpc>
                <a:spcPts val="1200"/>
              </a:lnSpc>
              <a:spcBef>
                <a:spcPts val="0"/>
              </a:spcBef>
              <a:spcAft>
                <a:spcPts val="600"/>
              </a:spcAft>
              <a:buFont typeface="Wingdings" panose="05000000000000000000" pitchFamily="2" charset="2"/>
              <a:buChar char="Ø"/>
            </a:pPr>
            <a:r>
              <a:rPr lang="en-US" dirty="0" smtClean="0">
                <a:effectLst/>
                <a:latin typeface="Times New Roman" panose="02020603050405020304" pitchFamily="18" charset="0"/>
                <a:ea typeface="Arial Unicode MS" panose="020B0604020202020204" pitchFamily="34" charset="-128"/>
              </a:rPr>
              <a:t>Wikipedia.</a:t>
            </a:r>
            <a:endParaRPr lang="en-US" sz="1050" dirty="0" smtClean="0">
              <a:effectLst/>
              <a:latin typeface="Times New Roman" panose="02020603050405020304" pitchFamily="18" charset="0"/>
              <a:ea typeface="Arial Unicode MS" panose="020B0604020202020204" pitchFamily="34" charset="-128"/>
            </a:endParaRPr>
          </a:p>
          <a:p>
            <a:pPr marL="285750" marR="0" lvl="0" indent="-285750">
              <a:lnSpc>
                <a:spcPts val="1200"/>
              </a:lnSpc>
              <a:spcBef>
                <a:spcPts val="0"/>
              </a:spcBef>
              <a:spcAft>
                <a:spcPts val="600"/>
              </a:spcAft>
              <a:buFont typeface="Wingdings" panose="05000000000000000000" pitchFamily="2" charset="2"/>
              <a:buChar char="Ø"/>
            </a:pPr>
            <a:r>
              <a:rPr lang="en-US" dirty="0" smtClean="0">
                <a:effectLst/>
                <a:latin typeface="Times New Roman" panose="02020603050405020304" pitchFamily="18" charset="0"/>
                <a:ea typeface="Arial Unicode MS" panose="020B0604020202020204" pitchFamily="34" charset="-128"/>
              </a:rPr>
              <a:t>Rasoi restaurant.</a:t>
            </a:r>
            <a:endParaRPr lang="en-US" sz="1050" dirty="0" smtClean="0">
              <a:effectLst/>
              <a:latin typeface="Times New Roman" panose="02020603050405020304" pitchFamily="18" charset="0"/>
              <a:ea typeface="Arial Unicode MS" panose="020B0604020202020204" pitchFamily="34" charset="-128"/>
            </a:endParaRPr>
          </a:p>
          <a:p>
            <a:pPr marL="285750" marR="0" lvl="0" indent="-285750">
              <a:lnSpc>
                <a:spcPts val="1200"/>
              </a:lnSpc>
              <a:spcBef>
                <a:spcPts val="0"/>
              </a:spcBef>
              <a:spcAft>
                <a:spcPts val="600"/>
              </a:spcAft>
              <a:buFont typeface="Wingdings" panose="05000000000000000000" pitchFamily="2" charset="2"/>
              <a:buChar char="Ø"/>
            </a:pPr>
            <a:r>
              <a:rPr lang="en-US" sz="1600" dirty="0" smtClean="0">
                <a:effectLst/>
                <a:latin typeface="Times New Roman" panose="02020603050405020304" pitchFamily="18" charset="0"/>
                <a:ea typeface="Arial Unicode MS" panose="020B0604020202020204" pitchFamily="34" charset="-128"/>
              </a:rPr>
              <a:t>Capterra.</a:t>
            </a:r>
            <a:endParaRPr lang="en-US" sz="10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329568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268" y="940527"/>
            <a:ext cx="10905079" cy="4800545"/>
          </a:xfrm>
          <a:prstGeom prst="rect">
            <a:avLst/>
          </a:prstGeom>
          <a:ln>
            <a:solidFill>
              <a:schemeClr val="bg1"/>
            </a:solidFill>
          </a:ln>
        </p:spPr>
        <p:txBody>
          <a:bodyPr wrap="square">
            <a:spAutoFit/>
          </a:bodyPr>
          <a:lstStyle/>
          <a:p>
            <a:pPr marL="342900" indent="-342900">
              <a:lnSpc>
                <a:spcPts val="1200"/>
              </a:lnSpc>
              <a:spcAft>
                <a:spcPts val="600"/>
              </a:spcAft>
              <a:buFont typeface="Wingdings" panose="05000000000000000000" pitchFamily="2" charset="2"/>
              <a:buChar char="v"/>
            </a:pPr>
            <a:r>
              <a:rPr lang="en-US" sz="2000" b="1" u="sng" dirty="0" smtClean="0">
                <a:effectLst/>
                <a:latin typeface="Times New Roman" panose="02020603050405020304" pitchFamily="18" charset="0"/>
                <a:ea typeface="Arial Unicode MS" panose="020B0604020202020204" pitchFamily="34" charset="-128"/>
              </a:rPr>
              <a:t>Overview-</a:t>
            </a:r>
            <a:endParaRPr lang="en-US" sz="1050" u="sng" dirty="0" smtClean="0">
              <a:effectLst/>
              <a:latin typeface="Times New Roman" panose="02020603050405020304" pitchFamily="18" charset="0"/>
              <a:ea typeface="Arial Unicode MS" panose="020B0604020202020204" pitchFamily="34" charset="-128"/>
            </a:endParaRPr>
          </a:p>
          <a:p>
            <a:pPr>
              <a:spcAft>
                <a:spcPts val="600"/>
              </a:spcAft>
            </a:pPr>
            <a:r>
              <a:rPr lang="en-US" sz="2000" b="1" dirty="0" smtClean="0">
                <a:effectLst/>
                <a:latin typeface="Times New Roman" panose="02020603050405020304" pitchFamily="18" charset="0"/>
                <a:ea typeface="Arial Unicode MS" panose="020B0604020202020204" pitchFamily="34" charset="-128"/>
              </a:rPr>
              <a:t> </a:t>
            </a:r>
            <a:r>
              <a:rPr lang="en-US" dirty="0" smtClean="0">
                <a:effectLst/>
                <a:latin typeface="Times New Roman" panose="02020603050405020304" pitchFamily="18" charset="0"/>
                <a:ea typeface="Arial Unicode MS" panose="020B0604020202020204" pitchFamily="34" charset="-128"/>
              </a:rPr>
              <a:t>The </a:t>
            </a:r>
            <a:r>
              <a:rPr lang="en-US" dirty="0" smtClean="0">
                <a:latin typeface="Times New Roman" panose="02020603050405020304" pitchFamily="18" charset="0"/>
                <a:ea typeface="Arial Unicode MS" panose="020B0604020202020204" pitchFamily="34" charset="-128"/>
              </a:rPr>
              <a:t>Zaika</a:t>
            </a:r>
            <a:r>
              <a:rPr lang="en-US" dirty="0" smtClean="0">
                <a:effectLst/>
                <a:latin typeface="Times New Roman" panose="02020603050405020304" pitchFamily="18" charset="0"/>
                <a:ea typeface="Arial Unicode MS" panose="020B0604020202020204" pitchFamily="34" charset="-128"/>
              </a:rPr>
              <a:t> Restaurant Management System (RMS) represents the most comprehensive restaurant point of sale (POS)</a:t>
            </a:r>
            <a:r>
              <a:rPr lang="en-US" dirty="0">
                <a:latin typeface="Times New Roman" panose="02020603050405020304" pitchFamily="18" charset="0"/>
                <a:ea typeface="Arial Unicode MS" panose="020B0604020202020204" pitchFamily="34" charset="-128"/>
              </a:rPr>
              <a:t> </a:t>
            </a:r>
            <a:r>
              <a:rPr lang="en-US" dirty="0" smtClean="0">
                <a:effectLst/>
                <a:latin typeface="Times New Roman" panose="02020603050405020304" pitchFamily="18" charset="0"/>
                <a:ea typeface="Arial Unicode MS" panose="020B0604020202020204" pitchFamily="34" charset="-128"/>
              </a:rPr>
              <a:t>tool in our arsenal.</a:t>
            </a:r>
            <a:endParaRPr lang="en-US" sz="1050" dirty="0" smtClean="0">
              <a:effectLst/>
              <a:latin typeface="Times New Roman" panose="02020603050405020304" pitchFamily="18" charset="0"/>
              <a:ea typeface="Arial Unicode MS" panose="020B0604020202020204" pitchFamily="34" charset="-128"/>
            </a:endParaRPr>
          </a:p>
          <a:p>
            <a:pPr marL="457200" marR="0" indent="-457200">
              <a:spcBef>
                <a:spcPts val="0"/>
              </a:spcBef>
              <a:spcAft>
                <a:spcPts val="0"/>
              </a:spcAft>
            </a:pPr>
            <a:r>
              <a:rPr lang="en-US" b="0" dirty="0" smtClean="0">
                <a:effectLst/>
                <a:latin typeface="Times New Roman" panose="02020603050405020304" pitchFamily="18" charset="0"/>
                <a:ea typeface="Arial Unicode MS" panose="020B0604020202020204" pitchFamily="34" charset="-128"/>
                <a:cs typeface="Times New Roman" panose="02020603050405020304" pitchFamily="18" charset="0"/>
              </a:rPr>
              <a:t> Our solution is not only focused on your in-store operations, but</a:t>
            </a:r>
            <a:r>
              <a:rPr lang="en-US" sz="1050" b="1" dirty="0">
                <a:latin typeface="Arial" panose="020B0604020202020204" pitchFamily="34" charset="0"/>
                <a:ea typeface="Arial Unicode MS" panose="020B0604020202020204" pitchFamily="34" charset="-128"/>
                <a:cs typeface="Times New Roman" panose="02020603050405020304" pitchFamily="18" charset="0"/>
              </a:rPr>
              <a:t> </a:t>
            </a:r>
            <a:r>
              <a:rPr lang="en-US" b="0" dirty="0" smtClean="0">
                <a:effectLst/>
                <a:latin typeface="Times New Roman" panose="02020603050405020304" pitchFamily="18" charset="0"/>
                <a:ea typeface="Arial Unicode MS" panose="020B0604020202020204" pitchFamily="34" charset="-128"/>
                <a:cs typeface="Times New Roman" panose="02020603050405020304" pitchFamily="18" charset="0"/>
              </a:rPr>
              <a:t>strategic cost reduction, revenue channel growth </a:t>
            </a:r>
          </a:p>
          <a:p>
            <a:pPr marL="457200" marR="0" indent="-457200">
              <a:spcBef>
                <a:spcPts val="0"/>
              </a:spcBef>
              <a:spcAft>
                <a:spcPts val="0"/>
              </a:spcAft>
            </a:pPr>
            <a:r>
              <a:rPr lang="en-US" dirty="0">
                <a:latin typeface="Times New Roman" panose="02020603050405020304" pitchFamily="18" charset="0"/>
                <a:ea typeface="Arial Unicode MS" panose="020B0604020202020204" pitchFamily="34" charset="-128"/>
                <a:cs typeface="Times New Roman" panose="02020603050405020304" pitchFamily="18" charset="0"/>
              </a:rPr>
              <a:t> </a:t>
            </a:r>
            <a:r>
              <a:rPr lang="en-US" b="0" dirty="0" smtClean="0">
                <a:effectLst/>
                <a:latin typeface="Times New Roman" panose="02020603050405020304" pitchFamily="18" charset="0"/>
                <a:ea typeface="Arial Unicode MS" panose="020B0604020202020204" pitchFamily="34" charset="-128"/>
                <a:cs typeface="Times New Roman" panose="02020603050405020304" pitchFamily="18" charset="0"/>
              </a:rPr>
              <a:t>and process</a:t>
            </a:r>
            <a:r>
              <a:rPr lang="en-US" sz="1050" b="1" dirty="0">
                <a:latin typeface="Arial" panose="020B0604020202020204" pitchFamily="34" charset="0"/>
                <a:ea typeface="Arial Unicode MS" panose="020B0604020202020204" pitchFamily="34" charset="-128"/>
                <a:cs typeface="Times New Roman" panose="02020603050405020304" pitchFamily="18" charset="0"/>
              </a:rPr>
              <a:t> </a:t>
            </a:r>
            <a:r>
              <a:rPr lang="en-US" b="0" dirty="0" smtClean="0">
                <a:effectLst/>
                <a:latin typeface="Times New Roman" panose="02020603050405020304" pitchFamily="18" charset="0"/>
                <a:ea typeface="Arial Unicode MS" panose="020B0604020202020204" pitchFamily="34" charset="-128"/>
                <a:cs typeface="Times New Roman" panose="02020603050405020304" pitchFamily="18" charset="0"/>
              </a:rPr>
              <a:t>optimization.</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sz="2000" b="1" dirty="0" smtClean="0">
                <a:effectLst/>
                <a:latin typeface="Times New Roman" panose="02020603050405020304" pitchFamily="18" charset="0"/>
                <a:ea typeface="Arial Unicode MS" panose="020B0604020202020204" pitchFamily="34" charset="-128"/>
                <a:cs typeface="Times New Roman" panose="02020603050405020304" pitchFamily="18" charset="0"/>
              </a:rPr>
              <a:t> </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sz="2000" b="1" dirty="0" smtClean="0">
                <a:effectLst/>
                <a:latin typeface="Times New Roman" panose="02020603050405020304" pitchFamily="18" charset="0"/>
                <a:ea typeface="Arial Unicode MS" panose="020B0604020202020204" pitchFamily="34" charset="-128"/>
                <a:cs typeface="Times New Roman" panose="02020603050405020304" pitchFamily="18" charset="0"/>
              </a:rPr>
              <a:t> </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sz="2000" b="1" u="sng" dirty="0" smtClean="0">
                <a:effectLst/>
                <a:latin typeface="Times New Roman" panose="02020603050405020304" pitchFamily="18" charset="0"/>
                <a:ea typeface="Arial Unicode MS" panose="020B0604020202020204" pitchFamily="34" charset="-128"/>
                <a:cs typeface="Times New Roman" panose="02020603050405020304" pitchFamily="18" charset="0"/>
              </a:rPr>
              <a:t> </a:t>
            </a:r>
            <a:endParaRPr lang="en-US" sz="1050" b="1" u="sng"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buFont typeface="Wingdings" panose="05000000000000000000" pitchFamily="2" charset="2"/>
              <a:buChar char="v"/>
            </a:pPr>
            <a:r>
              <a:rPr lang="en-US" sz="2000" b="1" u="sng" dirty="0" smtClean="0">
                <a:effectLst/>
                <a:latin typeface="Times New Roman" panose="02020603050405020304" pitchFamily="18" charset="0"/>
                <a:ea typeface="Arial Unicode MS" panose="020B0604020202020204" pitchFamily="34" charset="-128"/>
                <a:cs typeface="Times New Roman" panose="02020603050405020304" pitchFamily="18" charset="0"/>
              </a:rPr>
              <a:t>ER Diagram-</a:t>
            </a:r>
            <a:endParaRPr lang="en-US" sz="1050" b="1" u="sng"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sz="2000" b="1" dirty="0" smtClean="0">
                <a:effectLst/>
                <a:latin typeface="Times New Roman" panose="02020603050405020304" pitchFamily="18" charset="0"/>
                <a:ea typeface="Arial Unicode MS" panose="020B0604020202020204" pitchFamily="34" charset="-128"/>
                <a:cs typeface="Times New Roman" panose="02020603050405020304" pitchFamily="18" charset="0"/>
              </a:rPr>
              <a:t> </a:t>
            </a:r>
            <a:endParaRPr lang="en-US" sz="1050" b="1" dirty="0" smtClean="0">
              <a:effectLst/>
              <a:latin typeface="Arial" panose="020B0604020202020204" pitchFamily="34" charset="0"/>
              <a:ea typeface="Arial Unicode MS" panose="020B0604020202020204" pitchFamily="34" charset="-128"/>
              <a:cs typeface="Times New Roman" panose="02020603050405020304" pitchFamily="18" charset="0"/>
            </a:endParaRPr>
          </a:p>
          <a:p>
            <a:pPr>
              <a:lnSpc>
                <a:spcPct val="107000"/>
              </a:lnSpc>
              <a:spcBef>
                <a:spcPts val="600"/>
              </a:spcBef>
              <a:spcAft>
                <a:spcPts val="600"/>
              </a:spcAft>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An entity–relationship model (ER model for short) describes interrelated things of interest in a specific domain of knowledge. A basic ER model is composed of entity types (which classify the things of interest) and specifies relationships that can exist between instances of those entity types.</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2000" strike="noStrike" dirty="0" smtClean="0">
                <a:effectLst/>
                <a:latin typeface="Times New Roman" panose="02020603050405020304" pitchFamily="18" charset="0"/>
                <a:ea typeface="Times New Roman" panose="02020603050405020304" pitchFamily="18" charset="0"/>
                <a:cs typeface="Times New Roman" panose="02020603050405020304" pitchFamily="18" charset="0"/>
                <a:hlinkClick r:id="rId2" tooltip="Software engineering"/>
              </a:rPr>
              <a:t>software engineering</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an ER model is commonly formed to represent things that a business needs to remember in order to perform business processes. Consequently, the ER model becomes an abstract </a:t>
            </a:r>
            <a:r>
              <a:rPr lang="en-US" u="none" strike="noStrike" dirty="0" smtClean="0">
                <a:effectLst/>
                <a:latin typeface="Times New Roman" panose="02020603050405020304" pitchFamily="18" charset="0"/>
                <a:ea typeface="Times New Roman" panose="02020603050405020304" pitchFamily="18" charset="0"/>
                <a:cs typeface="Times New Roman" panose="02020603050405020304" pitchFamily="18" charset="0"/>
                <a:hlinkClick r:id="rId3" tooltip="Data modeling"/>
              </a:rPr>
              <a:t>data model</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that defines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 </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data or information structure which can be implemented in a </a:t>
            </a:r>
            <a:r>
              <a:rPr lang="en-US" u="none" strike="noStrike" dirty="0" smtClean="0">
                <a:effectLst/>
                <a:latin typeface="Times New Roman" panose="02020603050405020304" pitchFamily="18" charset="0"/>
                <a:ea typeface="Times New Roman" panose="02020603050405020304" pitchFamily="18" charset="0"/>
                <a:cs typeface="Times New Roman" panose="02020603050405020304" pitchFamily="18" charset="0"/>
                <a:hlinkClick r:id="rId4" tooltip="Database"/>
              </a:rPr>
              <a:t>database</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typically a </a:t>
            </a:r>
            <a:r>
              <a:rPr lang="en-US" u="none" strike="noStrike" dirty="0" smtClean="0">
                <a:effectLst/>
                <a:latin typeface="Times New Roman" panose="02020603050405020304" pitchFamily="18" charset="0"/>
                <a:ea typeface="Times New Roman" panose="02020603050405020304" pitchFamily="18" charset="0"/>
                <a:cs typeface="Times New Roman" panose="02020603050405020304" pitchFamily="18" charset="0"/>
                <a:hlinkClick r:id="rId5" tooltip="Relational database"/>
              </a:rPr>
              <a:t>relational database</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8753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portyy\Desktop\resturant\ER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1190256" y="282758"/>
            <a:ext cx="9071811" cy="6382447"/>
          </a:xfrm>
          <a:prstGeom prst="rect">
            <a:avLst/>
          </a:prstGeom>
          <a:noFill/>
          <a:ln>
            <a:noFill/>
          </a:ln>
        </p:spPr>
      </p:pic>
    </p:spTree>
    <p:extLst>
      <p:ext uri="{BB962C8B-B14F-4D97-AF65-F5344CB8AC3E}">
        <p14:creationId xmlns:p14="http://schemas.microsoft.com/office/powerpoint/2010/main" val="3196071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8251" y="430632"/>
            <a:ext cx="8767011" cy="1323439"/>
          </a:xfrm>
          <a:prstGeom prst="rect">
            <a:avLst/>
          </a:prstGeom>
        </p:spPr>
        <p:txBody>
          <a:bodyPr wrap="square">
            <a:spAutoFit/>
          </a:bodyPr>
          <a:lstStyle/>
          <a:p>
            <a:pPr marL="457200" marR="0" indent="-457200">
              <a:lnSpc>
                <a:spcPts val="1200"/>
              </a:lnSpc>
              <a:spcBef>
                <a:spcPts val="0"/>
              </a:spcBef>
              <a:spcAft>
                <a:spcPts val="0"/>
              </a:spcAft>
              <a:buFont typeface="Wingdings" panose="05000000000000000000" pitchFamily="2" charset="2"/>
              <a:buChar char="v"/>
            </a:pPr>
            <a:r>
              <a:rPr lang="en-US" sz="2400" b="1" u="sng" dirty="0" smtClean="0">
                <a:effectLst/>
                <a:latin typeface="Times New Roman" pitchFamily="18" charset="0"/>
                <a:ea typeface="Arial Unicode MS" panose="020B0604020202020204" pitchFamily="34" charset="-128"/>
                <a:cs typeface="Times New Roman" pitchFamily="18" charset="0"/>
              </a:rPr>
              <a:t>Use Case-</a:t>
            </a:r>
          </a:p>
          <a:p>
            <a:pPr marL="457200" marR="0" indent="-457200">
              <a:lnSpc>
                <a:spcPts val="1200"/>
              </a:lnSpc>
              <a:spcBef>
                <a:spcPts val="0"/>
              </a:spcBef>
              <a:spcAft>
                <a:spcPts val="0"/>
              </a:spcAft>
            </a:pPr>
            <a:endParaRPr lang="en-US" b="0"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b="0"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A</a:t>
            </a:r>
            <a:r>
              <a:rPr lang="en-US" b="1"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US" b="0"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use case diagram</a:t>
            </a:r>
            <a:r>
              <a:rPr lang="en-US" b="1"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US" b="0"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at its simplest is a representation of a user's</a:t>
            </a:r>
            <a:r>
              <a:rPr lang="en-US" b="1"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a:t>
            </a:r>
            <a:r>
              <a:rPr lang="en-US" b="0"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interaction with the system </a:t>
            </a:r>
          </a:p>
          <a:p>
            <a:pPr marL="457200" marR="0" indent="-457200">
              <a:lnSpc>
                <a:spcPts val="1200"/>
              </a:lnSpc>
              <a:spcBef>
                <a:spcPts val="0"/>
              </a:spcBef>
              <a:spcAft>
                <a:spcPts val="0"/>
              </a:spcAft>
            </a:pPr>
            <a:endParaRPr lang="en-US"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b="0"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that shows the relationship between the user and the different use cases in which the user is</a:t>
            </a:r>
          </a:p>
          <a:p>
            <a:pPr marL="457200" marR="0" indent="-457200">
              <a:lnSpc>
                <a:spcPts val="1200"/>
              </a:lnSpc>
              <a:spcBef>
                <a:spcPts val="0"/>
              </a:spcBef>
              <a:spcAft>
                <a:spcPts val="0"/>
              </a:spcAft>
            </a:pPr>
            <a:endParaRPr lang="en-US"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b="0"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involved.</a:t>
            </a:r>
            <a:endParaRPr lang="en-US" b="1"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p>
            <a:pPr marL="457200" marR="0" indent="-457200">
              <a:lnSpc>
                <a:spcPts val="1200"/>
              </a:lnSpc>
              <a:spcBef>
                <a:spcPts val="0"/>
              </a:spcBef>
              <a:spcAft>
                <a:spcPts val="0"/>
              </a:spcAft>
            </a:pPr>
            <a:r>
              <a:rPr lang="en-US" b="1" dirty="0" smtClean="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rPr>
              <a:t> </a:t>
            </a:r>
            <a:endParaRPr lang="en-US" b="1"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p:txBody>
      </p:sp>
      <p:pic>
        <p:nvPicPr>
          <p:cNvPr id="6" name="Picture 5" descr="C:\Users\sportyy\Desktop\resturant\use case.jpg"/>
          <p:cNvPicPr/>
          <p:nvPr/>
        </p:nvPicPr>
        <p:blipFill>
          <a:blip r:embed="rId2">
            <a:extLst>
              <a:ext uri="{28A0092B-C50C-407E-A947-70E740481C1C}">
                <a14:useLocalDpi xmlns:a14="http://schemas.microsoft.com/office/drawing/2010/main" val="0"/>
              </a:ext>
            </a:extLst>
          </a:blip>
          <a:srcRect/>
          <a:stretch>
            <a:fillRect/>
          </a:stretch>
        </p:blipFill>
        <p:spPr bwMode="auto">
          <a:xfrm>
            <a:off x="4164696" y="1922513"/>
            <a:ext cx="3246756" cy="4598602"/>
          </a:xfrm>
          <a:prstGeom prst="rect">
            <a:avLst/>
          </a:prstGeom>
          <a:noFill/>
          <a:ln>
            <a:noFill/>
          </a:ln>
        </p:spPr>
      </p:pic>
    </p:spTree>
    <p:extLst>
      <p:ext uri="{BB962C8B-B14F-4D97-AF65-F5344CB8AC3E}">
        <p14:creationId xmlns:p14="http://schemas.microsoft.com/office/powerpoint/2010/main" val="528847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626" y="2666000"/>
            <a:ext cx="10174706" cy="2802690"/>
          </a:xfrm>
          <a:prstGeom prst="rect">
            <a:avLst/>
          </a:prstGeom>
        </p:spPr>
        <p:txBody>
          <a:bodyPr wrap="square">
            <a:spAutoFit/>
          </a:bodyPr>
          <a:lstStyle/>
          <a:p>
            <a:pPr>
              <a:lnSpc>
                <a:spcPct val="150000"/>
              </a:lnSpc>
            </a:pPr>
            <a:r>
              <a:rPr lang="en-US" sz="2400" b="0" i="0" dirty="0" smtClean="0">
                <a:solidFill>
                  <a:srgbClr val="222222"/>
                </a:solidFill>
                <a:effectLst/>
                <a:latin typeface="Arial" panose="020B0604020202020204" pitchFamily="34" charset="0"/>
              </a:rPr>
              <a:t>A </a:t>
            </a:r>
            <a:r>
              <a:rPr lang="en-US" sz="2400" i="0" dirty="0" smtClean="0">
                <a:solidFill>
                  <a:srgbClr val="222222"/>
                </a:solidFill>
                <a:effectLst/>
                <a:latin typeface="Arial" panose="020B0604020202020204" pitchFamily="34" charset="0"/>
              </a:rPr>
              <a:t>data flow diagram (DFD) </a:t>
            </a:r>
            <a:r>
              <a:rPr lang="en-US" sz="2400" b="0" i="0" dirty="0" smtClean="0">
                <a:solidFill>
                  <a:srgbClr val="222222"/>
                </a:solidFill>
                <a:effectLst/>
                <a:latin typeface="Arial" panose="020B0604020202020204" pitchFamily="34" charset="0"/>
              </a:rPr>
              <a:t>is a graphical representation of the "flow" of data through an </a:t>
            </a:r>
            <a:r>
              <a:rPr lang="en-US" sz="2400" b="0" i="0" u="none" strike="noStrike" dirty="0" smtClean="0">
                <a:effectLst/>
                <a:latin typeface="Arial" panose="020B0604020202020204" pitchFamily="34" charset="0"/>
                <a:hlinkClick r:id="rId2" tooltip="Information system"/>
              </a:rPr>
              <a:t>information system</a:t>
            </a:r>
            <a:r>
              <a:rPr lang="en-US" sz="2400" b="0" i="0" dirty="0" smtClean="0">
                <a:solidFill>
                  <a:srgbClr val="222222"/>
                </a:solidFill>
                <a:effectLst/>
                <a:latin typeface="Arial" panose="020B0604020202020204" pitchFamily="34" charset="0"/>
              </a:rPr>
              <a:t>, modelling its </a:t>
            </a:r>
            <a:r>
              <a:rPr lang="en-US" sz="2400" b="0" i="1" dirty="0" smtClean="0">
                <a:solidFill>
                  <a:srgbClr val="222222"/>
                </a:solidFill>
                <a:effectLst/>
                <a:latin typeface="Arial" panose="020B0604020202020204" pitchFamily="34" charset="0"/>
              </a:rPr>
              <a:t>process</a:t>
            </a:r>
            <a:r>
              <a:rPr lang="en-US" sz="2400" b="0" i="0" dirty="0" smtClean="0">
                <a:solidFill>
                  <a:srgbClr val="222222"/>
                </a:solidFill>
                <a:effectLst/>
                <a:latin typeface="Arial" panose="020B0604020202020204" pitchFamily="34" charset="0"/>
              </a:rPr>
              <a:t> aspects. A DFD is often used as a preliminary step to create an overview of the system without going into great detail, which can later be elaborated.DFDs can also be used for the </a:t>
            </a:r>
            <a:r>
              <a:rPr lang="en-US" sz="2400" b="0" i="0" u="none" strike="noStrike" dirty="0" smtClean="0">
                <a:solidFill>
                  <a:srgbClr val="0B0080"/>
                </a:solidFill>
                <a:effectLst/>
                <a:latin typeface="Arial" panose="020B0604020202020204" pitchFamily="34" charset="0"/>
                <a:hlinkClick r:id="rId3" tooltip="Data visualization"/>
              </a:rPr>
              <a:t>visualization</a:t>
            </a:r>
            <a:r>
              <a:rPr lang="en-US" sz="2400" b="0" i="0" dirty="0" smtClean="0">
                <a:solidFill>
                  <a:srgbClr val="222222"/>
                </a:solidFill>
                <a:effectLst/>
                <a:latin typeface="Arial" panose="020B0604020202020204" pitchFamily="34" charset="0"/>
              </a:rPr>
              <a:t> of </a:t>
            </a:r>
            <a:r>
              <a:rPr lang="en-US" sz="2400" b="0" i="0" u="none" strike="noStrike" dirty="0" smtClean="0">
                <a:solidFill>
                  <a:srgbClr val="0B0080"/>
                </a:solidFill>
                <a:effectLst/>
                <a:latin typeface="Arial" panose="020B0604020202020204" pitchFamily="34" charset="0"/>
                <a:hlinkClick r:id="rId4" tooltip="Data processing"/>
              </a:rPr>
              <a:t>data processing</a:t>
            </a:r>
            <a:r>
              <a:rPr lang="en-US" sz="2400" b="0" i="0" dirty="0" smtClean="0">
                <a:solidFill>
                  <a:srgbClr val="222222"/>
                </a:solidFill>
                <a:effectLst/>
                <a:latin typeface="Arial" panose="020B0604020202020204" pitchFamily="34" charset="0"/>
              </a:rPr>
              <a:t>(structured design)</a:t>
            </a:r>
            <a:endParaRPr lang="en-US" sz="2400" dirty="0"/>
          </a:p>
        </p:txBody>
      </p:sp>
      <p:sp>
        <p:nvSpPr>
          <p:cNvPr id="4" name="TextBox 3"/>
          <p:cNvSpPr txBox="1"/>
          <p:nvPr/>
        </p:nvSpPr>
        <p:spPr>
          <a:xfrm>
            <a:off x="3092116" y="866274"/>
            <a:ext cx="5991726" cy="646331"/>
          </a:xfrm>
          <a:prstGeom prst="rect">
            <a:avLst/>
          </a:prstGeom>
          <a:noFill/>
        </p:spPr>
        <p:txBody>
          <a:bodyPr wrap="square" rtlCol="0">
            <a:spAutoFit/>
          </a:bodyPr>
          <a:lstStyle/>
          <a:p>
            <a:r>
              <a:rPr lang="en-US" sz="3600" b="1" u="sng" dirty="0" smtClean="0"/>
              <a:t>DATA FLOW DIAGRAM </a:t>
            </a:r>
            <a:r>
              <a:rPr lang="en-US" sz="3600" b="1" dirty="0" smtClean="0"/>
              <a:t>(DFD)</a:t>
            </a:r>
            <a:endParaRPr lang="en-US" sz="3600" b="1" dirty="0"/>
          </a:p>
        </p:txBody>
      </p:sp>
    </p:spTree>
    <p:extLst>
      <p:ext uri="{BB962C8B-B14F-4D97-AF65-F5344CB8AC3E}">
        <p14:creationId xmlns:p14="http://schemas.microsoft.com/office/powerpoint/2010/main" val="859688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6063" y="409074"/>
            <a:ext cx="4596063"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O LEVEL DFD</a:t>
            </a:r>
            <a:endParaRPr lang="en-US" sz="2400"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0" y="1426243"/>
            <a:ext cx="3724525" cy="5200280"/>
          </a:xfrm>
          <a:prstGeom prst="rect">
            <a:avLst/>
          </a:prstGeom>
        </p:spPr>
      </p:pic>
    </p:spTree>
    <p:extLst>
      <p:ext uri="{BB962C8B-B14F-4D97-AF65-F5344CB8AC3E}">
        <p14:creationId xmlns:p14="http://schemas.microsoft.com/office/powerpoint/2010/main" val="1266184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97543" y="517357"/>
            <a:ext cx="3019926"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1 LEVEL DFD</a:t>
            </a:r>
            <a:endParaRPr lang="en-US" sz="2400"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194" t="2106" r="11980" b="27542"/>
          <a:stretch/>
        </p:blipFill>
        <p:spPr>
          <a:xfrm>
            <a:off x="1227222" y="1588169"/>
            <a:ext cx="9360568" cy="4824663"/>
          </a:xfrm>
          <a:prstGeom prst="rect">
            <a:avLst/>
          </a:prstGeom>
        </p:spPr>
      </p:pic>
    </p:spTree>
    <p:extLst>
      <p:ext uri="{BB962C8B-B14F-4D97-AF65-F5344CB8AC3E}">
        <p14:creationId xmlns:p14="http://schemas.microsoft.com/office/powerpoint/2010/main" val="654218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145</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 Unicode MS</vt:lpstr>
      <vt:lpstr>Arial</vt:lpstr>
      <vt:lpstr>Calibri</vt:lpstr>
      <vt:lpstr>Calibri Light</vt:lpstr>
      <vt:lpstr>Open Sans</vt:lpstr>
      <vt:lpstr>Times</vt:lpstr>
      <vt:lpstr>Times New Roman</vt:lpstr>
      <vt:lpstr>Wingdings</vt:lpstr>
      <vt:lpstr>Office Theme</vt:lpstr>
      <vt:lpstr>PRESENTATION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sportyy</dc:creator>
  <cp:lastModifiedBy>sportyy</cp:lastModifiedBy>
  <cp:revision>26</cp:revision>
  <dcterms:created xsi:type="dcterms:W3CDTF">2018-03-19T08:58:22Z</dcterms:created>
  <dcterms:modified xsi:type="dcterms:W3CDTF">2018-03-27T06:01:28Z</dcterms:modified>
</cp:coreProperties>
</file>