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71" r:id="rId5"/>
    <p:sldId id="262" r:id="rId6"/>
    <p:sldId id="274" r:id="rId7"/>
    <p:sldId id="263" r:id="rId8"/>
    <p:sldId id="272" r:id="rId9"/>
    <p:sldId id="264" r:id="rId10"/>
    <p:sldId id="265" r:id="rId11"/>
    <p:sldId id="273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-52"/>
      <p:regular r:id="rId22"/>
      <p:bold r:id="rId23"/>
      <p:italic r:id="rId24"/>
      <p:boldItalic r:id="rId25"/>
    </p:embeddedFont>
    <p:embeddedFont>
      <p:font typeface="Montserrat Black" panose="020B0604020202020204" charset="-52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efN1IEQfXKvu7ZO+hqA15tW3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0a09bb26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0a09bb26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0a09bb26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0a09bb26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016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0a09bb26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0a09bb26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0a09bb26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0a09bb26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0a09bb26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0a09bb26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0a09bb2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2a0a09bb2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0a09bb26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0a09bb26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0a09bb26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0a09bb26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0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a09bb26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a09bb26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0a09bb26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0a09bb26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17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a09bb2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a09bb2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0a09bb2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0a09bb2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78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a09bb26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a09bb26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dintsev-sergey/Finish/blob/main/README.m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dintsev-sergey/Finish/blob/main/Out_Sound_gidro.ipynb" TargetMode="External"/><Relationship Id="rId4" Type="http://schemas.openxmlformats.org/officeDocument/2006/relationships/hyperlink" Target="https://github.com/yudintsev-sergey/Finish/blob/main/Mixer.ipyn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336450" y="992925"/>
            <a:ext cx="5807100" cy="17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latin typeface="Times New Roman"/>
                <a:ea typeface="Times New Roman"/>
                <a:cs typeface="Times New Roman"/>
                <a:sym typeface="Times New Roman"/>
              </a:rPr>
              <a:t>ПОВЫШЕНИЯ КВАЛИФИКАЦИИ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99"/>
              <a:buFont typeface="Arial"/>
              <a:buNone/>
            </a:pPr>
            <a:r>
              <a:rPr lang="ru" sz="1800" dirty="0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r>
              <a:rPr lang="ru" sz="17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данных с использованием нейросетей в DATA Science</a:t>
            </a:r>
            <a:r>
              <a:rPr lang="ru" sz="1800" dirty="0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”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336450" y="2676288"/>
            <a:ext cx="5807100" cy="18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-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Ахмедов Марлен Игоревич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0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Юдинцев Сергей Петрович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пото</a:t>
            </a:r>
            <a:r>
              <a:rPr lang="ru-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ка </a:t>
            </a:r>
            <a:r>
              <a:rPr lang="en-US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DS(144)_23-2.2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29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2023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29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0298" y="213900"/>
            <a:ext cx="1263350" cy="106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0a09bb265_0_84"/>
          <p:cNvSpPr txBox="1">
            <a:spLocks noGrp="1"/>
          </p:cNvSpPr>
          <p:nvPr>
            <p:ph type="title"/>
          </p:nvPr>
        </p:nvSpPr>
        <p:spPr>
          <a:xfrm>
            <a:off x="921834" y="607579"/>
            <a:ext cx="78881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модели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2a0a09bb265_0_84"/>
          <p:cNvSpPr txBox="1">
            <a:spLocks noGrp="1"/>
          </p:cNvSpPr>
          <p:nvPr>
            <p:ph type="body" idx="1"/>
          </p:nvPr>
        </p:nvSpPr>
        <p:spPr>
          <a:xfrm>
            <a:off x="676507" y="1286107"/>
            <a:ext cx="7790986" cy="2445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классификации оказались полностью неудовлетворительными. Даже три смешаннх звука, не говоря уже о десяти, классифицируются ненадежно.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это не является дефектом самой модели.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Нейросеть продемонстрировала хорошую динамику  снижения потерь (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</a:t>
            </a: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но нижний достижимый предел этого показателя оказался слишком высоким.</a:t>
            </a:r>
          </a:p>
          <a:p>
            <a:pPr indent="0" algn="just">
              <a:lnSpc>
                <a:spcPct val="100000"/>
              </a:lnSpc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Размышления по этому вопросу приведены на слайде «Дальнейшие улучшения»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Конкретные цифры 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Loss / Accuracy </a:t>
            </a: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можно увидеть на следующем слайде.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0a09bb265_0_84"/>
          <p:cNvSpPr txBox="1">
            <a:spLocks noGrp="1"/>
          </p:cNvSpPr>
          <p:nvPr>
            <p:ph type="title"/>
          </p:nvPr>
        </p:nvSpPr>
        <p:spPr>
          <a:xfrm>
            <a:off x="854926" y="183833"/>
            <a:ext cx="78881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результатов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2a0a09bb265_0_84"/>
          <p:cNvSpPr txBox="1">
            <a:spLocks noGrp="1"/>
          </p:cNvSpPr>
          <p:nvPr>
            <p:ph type="body" idx="1"/>
          </p:nvPr>
        </p:nvSpPr>
        <p:spPr>
          <a:xfrm>
            <a:off x="178420" y="869795"/>
            <a:ext cx="8824331" cy="4155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Результаты для смешивания 10-ти звуков неудовлетворительны.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– менее трети правильных классификаций.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Тем не менее, это в три раза больше, чем 0.10 – ожидаемое 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значение при бросании «десятигранного кубика».</a:t>
            </a: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                                                                        Результаты при смешивании 3-х звуков также 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				неудовлетворительны. Хотя, 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Accuracy = 0.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5537 все-таки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                                                                        больше, чем простое подкидывание монеты.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584522-3525-40F8-90FC-673C06E0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01" y="3040371"/>
            <a:ext cx="2287484" cy="18718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86D915-E3BE-42DF-BEC8-03618BDC5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187" y="1043693"/>
            <a:ext cx="2193147" cy="17998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8CA37B-CB0F-4C1D-8497-B876670A2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00" y="3185827"/>
            <a:ext cx="8270222" cy="3756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4E871-974A-490E-BB61-185EEDB39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17" y="1078954"/>
            <a:ext cx="8270222" cy="4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8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a09bb265_0_98"/>
          <p:cNvSpPr txBox="1">
            <a:spLocks noGrp="1"/>
          </p:cNvSpPr>
          <p:nvPr>
            <p:ph type="title"/>
          </p:nvPr>
        </p:nvSpPr>
        <p:spPr>
          <a:xfrm>
            <a:off x="1271238" y="445025"/>
            <a:ext cx="75610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и отчет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2a0a09bb265_0_98"/>
          <p:cNvSpPr txBox="1">
            <a:spLocks noGrp="1"/>
          </p:cNvSpPr>
          <p:nvPr>
            <p:ph type="body" idx="1"/>
          </p:nvPr>
        </p:nvSpPr>
        <p:spPr>
          <a:xfrm>
            <a:off x="802888" y="929450"/>
            <a:ext cx="7917900" cy="2289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Документирование проекта проведено на платформе 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GitHub: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Отчет – 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  <a:hlinkClick r:id="rId3"/>
              </a:rPr>
              <a:t>https://github.com/yudintsev-sergey/Finish/blob/main/README.md</a:t>
            </a: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Код программы с необходимыми пояснениями и комментариями – 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  <a:hlinkClick r:id="rId4"/>
              </a:rPr>
              <a:t>https://github.com/yudintsev-sergey/Finish/blob/main/Mixer.ipynb</a:t>
            </a: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  <a:hlinkClick r:id="rId5"/>
              </a:rPr>
              <a:t>https://github.com/yudintsev-sergey/Finish/blob/main/Out_Sound_gidro.ipynb</a:t>
            </a: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0a09bb265_0_103"/>
          <p:cNvSpPr txBox="1">
            <a:spLocks noGrp="1"/>
          </p:cNvSpPr>
          <p:nvPr>
            <p:ph type="title"/>
          </p:nvPr>
        </p:nvSpPr>
        <p:spPr>
          <a:xfrm>
            <a:off x="988740" y="445025"/>
            <a:ext cx="78435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Презентация проекта, его результаты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B8DAFA-8A77-43FC-95EB-66BD05094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18" y="1189462"/>
            <a:ext cx="4293384" cy="3330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0a09bb265_0_108"/>
          <p:cNvSpPr txBox="1">
            <a:spLocks noGrp="1"/>
          </p:cNvSpPr>
          <p:nvPr>
            <p:ph type="title"/>
          </p:nvPr>
        </p:nvSpPr>
        <p:spPr>
          <a:xfrm>
            <a:off x="1419922" y="445025"/>
            <a:ext cx="74123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Дальнейшие улучшения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a0a09bb265_0_108"/>
          <p:cNvSpPr txBox="1">
            <a:spLocks noGrp="1"/>
          </p:cNvSpPr>
          <p:nvPr>
            <p:ph type="body" idx="1"/>
          </p:nvPr>
        </p:nvSpPr>
        <p:spPr>
          <a:xfrm>
            <a:off x="1025912" y="1152475"/>
            <a:ext cx="780638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классификации с помощью разработанной нейросети оказались полностью неудовлетворительными. Даже три смешанн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ы</a:t>
            </a: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 звука, не говоря уже о десяти, классифицируются ненадежно.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это не является дефектом самой нейросети.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Нейросеть продемонстрировала хорошую динамику  снижения потерь (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</a:t>
            </a: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но нижний достижимый предел этого показателя оказался слишком высоким.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следующем шаге в развитии данной темы необходимо откорректировать саму постановку задачи, а именно:</a:t>
            </a:r>
          </a:p>
          <a:p>
            <a:pPr marL="7429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-RU" sz="1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классификации смикшированных фрагментов одного и того же звука сформулирована как излишне жесткая; даже однотипные транспортные средства при движении имеют разный режим оборотов и нагрузки на винт и корпус, т.к. они маневрируют и меняют режимы работы;</a:t>
            </a:r>
          </a:p>
          <a:p>
            <a:pPr marL="7429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необходимо провести исследование с аналогичной постановкой вопроса для различных, пусть даже и однотипных, технических средств, но это возможно при наличии реальной представительной базы аудиофайлов;</a:t>
            </a:r>
          </a:p>
          <a:p>
            <a:pPr marL="7429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возможно, некоторое улучшение может дать дополнительное исследование на такую простейшую характеристику звука как 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Beat (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терминологии библиотеки 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Librosa)</a:t>
            </a: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 txBox="1">
            <a:spLocks noGrp="1"/>
          </p:cNvSpPr>
          <p:nvPr>
            <p:ph type="body" idx="1"/>
          </p:nvPr>
        </p:nvSpPr>
        <p:spPr>
          <a:xfrm>
            <a:off x="1084452" y="1470767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5" name="Google Shape;155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0253" y="246632"/>
            <a:ext cx="1263350" cy="106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0253" y="4192399"/>
            <a:ext cx="1983341" cy="300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/>
        </p:nvSpPr>
        <p:spPr>
          <a:xfrm>
            <a:off x="5780914" y="3993407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2a0a09bb265_0_0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1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a0a09bb265_0_0"/>
          <p:cNvSpPr txBox="1">
            <a:spLocks noGrp="1"/>
          </p:cNvSpPr>
          <p:nvPr>
            <p:ph type="title"/>
          </p:nvPr>
        </p:nvSpPr>
        <p:spPr>
          <a:xfrm>
            <a:off x="311700" y="318800"/>
            <a:ext cx="8520600" cy="126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Проект по теме </a:t>
            </a:r>
            <a:br>
              <a:rPr lang="ru" sz="18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8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“Классификация смешанных аудиофайлов”</a:t>
            </a:r>
            <a:endParaRPr sz="18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 u="sng" dirty="0">
                <a:latin typeface="Times New Roman"/>
                <a:ea typeface="Times New Roman"/>
                <a:cs typeface="Times New Roman"/>
                <a:sym typeface="Times New Roman"/>
              </a:rPr>
              <a:t>Содержание презентации:</a:t>
            </a:r>
            <a:endParaRPr sz="14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Сбор данных 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Подготовка данных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Выбор архитектуры модели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Обучение модели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Оценка модели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Визуализация результатов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Документация и отчет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Презентация проекта, его результаты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ru" sz="1200" dirty="0">
                <a:latin typeface="Times New Roman"/>
                <a:ea typeface="Times New Roman"/>
                <a:cs typeface="Times New Roman"/>
                <a:sym typeface="Times New Roman"/>
              </a:rPr>
              <a:t>Дальнейшие улучшения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g2a0a09bb265_0_0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g2a0a09bb265_0_0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0a09bb265_0_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a0a09bb265_0_52"/>
          <p:cNvSpPr txBox="1">
            <a:spLocks noGrp="1"/>
          </p:cNvSpPr>
          <p:nvPr>
            <p:ph type="body" idx="1"/>
          </p:nvPr>
        </p:nvSpPr>
        <p:spPr>
          <a:xfrm>
            <a:off x="252226" y="863549"/>
            <a:ext cx="8520600" cy="3953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Одна из широко востребованных инженерных задач – это </a:t>
            </a:r>
            <a:r>
              <a:rPr lang="ru" sz="15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позиционирование</a:t>
            </a:r>
            <a:r>
              <a:rPr lang="ru" sz="15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какого-либо управляемого объекта, т.е. установление его координат в той или иной системе координат.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Например, геопозиционирование в системах координат – </a:t>
            </a:r>
            <a:r>
              <a:rPr lang="en-US" sz="15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WGS-84, </a:t>
            </a:r>
            <a:r>
              <a:rPr lang="ru-RU" sz="15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СК-42 </a:t>
            </a:r>
            <a:r>
              <a:rPr lang="ru-RU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и других.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Как правило задача решается методами измерения разницы во времени фиксации моментов прихода сигнала (электромагнитной волны) на разнесенные в пространстве приемники.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Иногда использование электромагнитных волн недоступно по тем или иным обстоятельствам. Тогда могут использоваться и другие волновые поля, например, акустические.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Первые практические результаты в этой области получены еще в начале </a:t>
            </a:r>
            <a:r>
              <a:rPr lang="en-US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XX </a:t>
            </a:r>
            <a:r>
              <a:rPr lang="ru-RU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века капитаном русской армии Бенуа Н.А.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Одной из проблем является </a:t>
            </a:r>
            <a:r>
              <a:rPr lang="ru-RU" sz="15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разделение похожих друг на друга сигналов</a:t>
            </a:r>
            <a:r>
              <a:rPr lang="ru-RU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, которые накладываются друг на друга. Решение данной задачи обычными аналитическими методами невозможно.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В данной работе сделана попытка привлечь для ее решения методы машинного обучения.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Поставлен вопрос – </a:t>
            </a:r>
            <a:r>
              <a:rPr lang="ru-RU" sz="15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если смешать </a:t>
            </a:r>
            <a:r>
              <a:rPr lang="ru-RU" sz="15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не просто похожие акустические сигналы, а один и тот же сигнал, который имитируется как приходящий из разных точек, т.е. со значительным сдвигом по фазе, </a:t>
            </a:r>
            <a:r>
              <a:rPr lang="ru-RU" sz="15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возможно ли классифицировать смешанные звуки по числу «ингредиентов»?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0a09bb265_0_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данных 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a0a09bb265_0_52"/>
          <p:cNvSpPr txBox="1">
            <a:spLocks noGrp="1"/>
          </p:cNvSpPr>
          <p:nvPr>
            <p:ph type="body" idx="1"/>
          </p:nvPr>
        </p:nvSpPr>
        <p:spPr>
          <a:xfrm>
            <a:off x="311700" y="1086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Кроме популярных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общеупотребительных</a:t>
            </a: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</a:t>
            </a: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бибилиотек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использованы специализированные библиотеки для анализа аудиофайлов –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PyDub.AudioSegment, Scipy.io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Librosa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проведения численного эксперимента взяты </a:t>
            </a:r>
            <a:r>
              <a:rPr lang="ru" sz="1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звуки винтов океанского лайнера и легкомоторного судна</a:t>
            </a: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На треке аудиосигнала случайным образом зафиксированы моменты времени, в которых вырезаются 10 (Десять) фрагментов одинаковой продолжительности, длительностью порядка 10 секунд. Спектральный анализ показывает, что фрагменты похожи (на слух неотличимы), но далеко не идентичны. 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Далее формируется десять файлов по принципу количества файлов участвовавших в смешивании – один «чистый, беспримесный», в других смешаны 2, 3, ..., 10 аудиофайлов.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Далее полученные десять файлов с коротким шагом (порядка сотых долей секунды) «нарезаются» на короткие фрагменты, длительностью порядка одной секунды. Выбор длительностей определяется спецификой подготовки данных для мел-кепстрального анализа файлов.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Таким образом была </a:t>
            </a:r>
            <a:r>
              <a:rPr lang="ru" sz="14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сформированв база данных для обучения нейросети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dim[8000+, 16, 16]</a:t>
            </a:r>
            <a:endParaRPr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0a09bb265_0_72"/>
          <p:cNvSpPr txBox="1">
            <a:spLocks noGrp="1"/>
          </p:cNvSpPr>
          <p:nvPr>
            <p:ph type="title"/>
          </p:nvPr>
        </p:nvSpPr>
        <p:spPr>
          <a:xfrm>
            <a:off x="460383" y="22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Подготовка данных (1) 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2a0a09bb265_0_72"/>
          <p:cNvSpPr txBox="1">
            <a:spLocks noGrp="1"/>
          </p:cNvSpPr>
          <p:nvPr>
            <p:ph type="body" idx="1"/>
          </p:nvPr>
        </p:nvSpPr>
        <p:spPr>
          <a:xfrm>
            <a:off x="400909" y="794700"/>
            <a:ext cx="8520600" cy="3896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Подготовка данных и заключалась в поиске нескольких </a:t>
            </a:r>
            <a:r>
              <a:rPr lang="ru" sz="1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аналоговых аудиофайлов формата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(*.wav) </a:t>
            </a: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анализа.</a:t>
            </a:r>
          </a:p>
          <a:p>
            <a:pPr marL="7429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алее файлы оцифровывались с помощью библиотеки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Librosa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формат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[Numpy Array]</a:t>
            </a:r>
            <a:r>
              <a:rPr lang="en-US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дальнейшие манипуляции с файлами проводились в этом формате.</a:t>
            </a:r>
            <a:endParaRPr lang="ru" sz="1400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Анализ на наличие пропусков проводить необходимости не было, т.к.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б</a:t>
            </a: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аза данных формировалась алгоритмически, программным способом.</a:t>
            </a:r>
            <a:endParaRPr lang="en-US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Оцифрованные файлы проходили процедуру мел-</a:t>
            </a:r>
            <a:r>
              <a:rPr lang="ru-RU" sz="1400" dirty="0" err="1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кепстрального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 анализа, в результате которого формировались матрицы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[16,16]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. </a:t>
            </a:r>
          </a:p>
          <a:p>
            <a:pPr marL="7429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Проводилась процедура изменения размерности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reshape(1,256)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и к одномерной матрице присоединялся вектор признака вида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[0, 0, …, 1, …, 0]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 размером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[1,10]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7429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Далее строки матрицы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перемешивались случайным образом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и только потом формировались матрицы мел-</a:t>
            </a:r>
            <a:r>
              <a:rPr lang="ru-RU" sz="1400" dirty="0" err="1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кепстральных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 коэффициентов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[16,16]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и присоединенных признаков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[1,10]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.</a:t>
            </a:r>
          </a:p>
          <a:p>
            <a:pPr marL="7429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Далее из этих матриц формировались матрицы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[8000+, 16, 16]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и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[8000+,10]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которые за счет алгоритма формирования были уже проиндексированы друг относительно друга.</a:t>
            </a: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7429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Файлы были исследованы на разброс значений – </a:t>
            </a:r>
            <a:r>
              <a:rPr lang="en-US" sz="1400" b="1" dirty="0" err="1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numpy.max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()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и </a:t>
            </a:r>
            <a:r>
              <a:rPr lang="en-US" sz="1400" b="1" dirty="0" err="1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numpy.min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()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и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нормирование решено не проводить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в связи с тем, что мел-</a:t>
            </a:r>
            <a:r>
              <a:rPr lang="ru-RU" sz="1400" dirty="0" err="1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кепстральные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 коэффициенты являются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«</a:t>
            </a:r>
            <a:r>
              <a:rPr lang="ru-RU" sz="1400" b="1" dirty="0" err="1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тембральным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 портретом»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звука и нормирование могло ухудшить возможность классификации.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0a09bb265_0_72"/>
          <p:cNvSpPr txBox="1">
            <a:spLocks noGrp="1"/>
          </p:cNvSpPr>
          <p:nvPr>
            <p:ph type="title"/>
          </p:nvPr>
        </p:nvSpPr>
        <p:spPr>
          <a:xfrm>
            <a:off x="460383" y="22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Подготовка данных (2) 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1A02E5-7FA5-4E71-AE52-03BBC033D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354" y="366460"/>
            <a:ext cx="4081231" cy="12675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6CA6E9-EB84-471D-9893-ED3CE6B6A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27" y="1633964"/>
            <a:ext cx="5464098" cy="30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4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0a09bb265_0_57"/>
          <p:cNvSpPr txBox="1">
            <a:spLocks noGrp="1"/>
          </p:cNvSpPr>
          <p:nvPr>
            <p:ph type="title"/>
          </p:nvPr>
        </p:nvSpPr>
        <p:spPr>
          <a:xfrm>
            <a:off x="371173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архитектуры модели</a:t>
            </a:r>
            <a:r>
              <a:rPr lang="en-US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(1)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2a0a09bb265_0_57"/>
          <p:cNvSpPr txBox="1">
            <a:spLocks noGrp="1"/>
          </p:cNvSpPr>
          <p:nvPr>
            <p:ph type="body" idx="1"/>
          </p:nvPr>
        </p:nvSpPr>
        <p:spPr>
          <a:xfrm>
            <a:off x="371173" y="860975"/>
            <a:ext cx="8520600" cy="399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Фактически архитектура модели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выбиралась постепенно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, в процессе учебы. Решались задачи именно на материале анализа аудиофайлов.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Сначала решалась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задача жанровой классификации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музыкальных произведений. Были испробованы модели анализа полносвязной «линейной по входу» сети (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Fully Connected Feed-Forward Neural Networks,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FNN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) и сверточной нейросети (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Convolutional Neural Networks,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CNN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).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AF3F08-73C1-4130-8F16-9FF541CC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58" y="2111785"/>
            <a:ext cx="2912559" cy="10860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3F4BC7-5FE6-4ECD-82F2-147DCA693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530" y="3257107"/>
            <a:ext cx="5849675" cy="1302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0a09bb265_0_57"/>
          <p:cNvSpPr txBox="1">
            <a:spLocks noGrp="1"/>
          </p:cNvSpPr>
          <p:nvPr>
            <p:ph type="title"/>
          </p:nvPr>
        </p:nvSpPr>
        <p:spPr>
          <a:xfrm>
            <a:off x="371173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архитектуры модели</a:t>
            </a:r>
            <a:r>
              <a:rPr lang="en-US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(2)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2a0a09bb265_0_57"/>
          <p:cNvSpPr txBox="1">
            <a:spLocks noGrp="1"/>
          </p:cNvSpPr>
          <p:nvPr>
            <p:ph type="body" idx="1"/>
          </p:nvPr>
        </p:nvSpPr>
        <p:spPr>
          <a:xfrm>
            <a:off x="371173" y="860975"/>
            <a:ext cx="8520600" cy="399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Для выпускной работы была выбрана задача «Классификация смешанных файлов»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Поставлен вопрос –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если смешать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не просто похожие акустические сигналы, а один и тот же сигнал, который имитируется как приходящий из разных точек, т.е. со значительным сдвигом по фазе, </a:t>
            </a:r>
            <a:r>
              <a:rPr lang="ru-RU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возможно ли классифицировать смешанные звуки по числу «ингредиентов»?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В предыдущих работах при классификации по трем жанрам музыки сеть 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FNN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дала результат (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accuracy = 0.95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)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,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а сеть 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CNN –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(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accuracy = 0.99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5)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. </a:t>
            </a:r>
            <a:endParaRPr lang="ru-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В связи с этим для данной задачи была выбрана 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Convolutional Neural Networks, </a:t>
            </a:r>
            <a:r>
              <a:rPr lang="en-US" sz="14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CNN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 со следующей архитектурой: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dirty="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Эксперименты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параметрами модели значимых изменений в результатах не дали.</a:t>
            </a:r>
            <a:endParaRPr sz="1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3F4BC7-5FE6-4ECD-82F2-147DCA693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784" y="2915136"/>
            <a:ext cx="5849675" cy="13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0a09bb265_0_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модели</a:t>
            </a:r>
            <a:endParaRPr sz="18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2a0a09bb265_0_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76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Параметры модели, значимые на стадии обучения: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В связи с низкими показателями точности классификации </a:t>
            </a:r>
            <a:r>
              <a:rPr lang="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была попытка сменить 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optimizer = ‘</a:t>
            </a:r>
            <a:r>
              <a:rPr lang="en-US" sz="1400" dirty="0" err="1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sgm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’ </a:t>
            </a:r>
            <a:r>
              <a:rPr lang="ru-RU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результаты ухудшились, вернулись к 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‘</a:t>
            </a:r>
            <a:r>
              <a:rPr lang="en-US" sz="1400" dirty="0" err="1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adam</a:t>
            </a:r>
            <a:r>
              <a:rPr lang="en-US" sz="1400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’.</a:t>
            </a: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" sz="1400" dirty="0">
              <a:solidFill>
                <a:srgbClr val="11696D"/>
              </a:solidFill>
              <a:latin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5B6520-8530-4E9C-A6DA-EF9D6F713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87" y="1710836"/>
            <a:ext cx="4427499" cy="7640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1246</Words>
  <Application>Microsoft Office PowerPoint</Application>
  <PresentationFormat>Экран (16:9)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Montserrat Black</vt:lpstr>
      <vt:lpstr>Montserrat</vt:lpstr>
      <vt:lpstr>Calibri</vt:lpstr>
      <vt:lpstr>Arial</vt:lpstr>
      <vt:lpstr>Times New Roman</vt:lpstr>
      <vt:lpstr>Wingdings</vt:lpstr>
      <vt:lpstr>Simple Light</vt:lpstr>
      <vt:lpstr>ПРОГРАММА ПОВЫШЕНИЯ КВАЛИФИКАЦИИ  “Анализ данных с использованием нейросетей в DATA Science”</vt:lpstr>
      <vt:lpstr> Проект по теме  “Классификация смешанных аудиофайлов”     Содержание презентации:  Сбор данных  Подготовка данных Выбор архитектуры модели Обучение модели Оценка модели Визуализация результатов Документация и отчет Презентация проекта, его результаты Дальнейшие улучшения    </vt:lpstr>
      <vt:lpstr>Постановка задачи </vt:lpstr>
      <vt:lpstr>Сбор данных  </vt:lpstr>
      <vt:lpstr>Подготовка данных (1)  </vt:lpstr>
      <vt:lpstr>Подготовка данных (2)  </vt:lpstr>
      <vt:lpstr>Выбор архитектуры модели (1)</vt:lpstr>
      <vt:lpstr>Выбор архитектуры модели (2)</vt:lpstr>
      <vt:lpstr>Обучение модели</vt:lpstr>
      <vt:lpstr>Оценка модели</vt:lpstr>
      <vt:lpstr>Визуализация результатов</vt:lpstr>
      <vt:lpstr>Документация и отчет</vt:lpstr>
      <vt:lpstr>Презентация проекта, его результаты</vt:lpstr>
      <vt:lpstr>Дальнейшие улучшения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ПОВЫШЕНИЯ КВАЛИФИКАЦИИ  “Анализ данных с использованием нейросетей в DATA Science”</dc:title>
  <dc:creator>Сергей</dc:creator>
  <cp:lastModifiedBy>Сергей</cp:lastModifiedBy>
  <cp:revision>32</cp:revision>
  <dcterms:modified xsi:type="dcterms:W3CDTF">2023-12-07T13:04:40Z</dcterms:modified>
</cp:coreProperties>
</file>