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4/5/2024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33005303"/>
      </p:ext>
    </p:extLst>
  </p:cSld>
  <p:clrMap bg1="lt1" tx1="dk1" bg2="lt2" tx2="dk2" accent1="accent1" accent2="accent2" accent3="accent3" accent4="accent4" accent5="accent5" accent6="accent6" hlink="hlink" folHlink="folHlink"/>
  <p:hf sldNum="0"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9" name="文本框"/>
          <p:cNvSpPr>
            <a:spLocks noGrp="1"/>
          </p:cNvSpPr>
          <p:nvPr>
            <p:ph type="body"/>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64448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  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4/5/2024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24505324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506105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585790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6"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5"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3" name="图片" descr="Logo  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0"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1"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2"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14364154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8"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67"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66"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65" name="图片" descr="Logo  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61"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62"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3"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64"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6329178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804846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70338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447505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487207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246641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454608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748834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833008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  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29711588"/>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 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hyperlink" Target="https://chat.openal.com/" TargetMode="External"/><Relationship Id="rId6"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image" Target="../media/3.jpeg"/><Relationship Id="rId3" Type="http://schemas.openxmlformats.org/officeDocument/2006/relationships/image" Target="../media/4.jpeg"/><Relationship Id="rId4"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200" b="0" i="0" u="none" strike="noStrike" kern="1200" cap="all" spc="0" baseline="0">
                <a:solidFill>
                  <a:schemeClr val="accent1"/>
                </a:solidFill>
                <a:latin typeface="Arial" pitchFamily="34" charset="0"/>
                <a:ea typeface="华文中宋" pitchFamily="0" charset="0"/>
                <a:cs typeface="Arial" pitchFamily="34" charset="0"/>
              </a:rPr>
              <a:t>Fandango Movie rating discrepancy analysis using python</a:t>
            </a:r>
            <a:endParaRPr lang="zh-CN" altLang="en-US" sz="3200" b="0"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100567" y="1015075"/>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1567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0000"/>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000000"/>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000000"/>
                </a:solidFill>
                <a:latin typeface="Arial" pitchFamily="34" charset="0"/>
                <a:ea typeface="华文中宋" pitchFamily="0" charset="0"/>
                <a:cs typeface="Arial" pitchFamily="34" charset="0"/>
              </a:rPr>
              <a:t> </a:t>
            </a:r>
            <a:r>
              <a:rPr lang="en-US" altLang="zh-CN" sz="2000" b="1" i="0" u="none" strike="noStrike" kern="1200" cap="none" spc="0" baseline="0">
                <a:solidFill>
                  <a:srgbClr val="000000"/>
                </a:solidFill>
                <a:latin typeface="Arial" pitchFamily="34" charset="0"/>
                <a:ea typeface="华文中宋" pitchFamily="0" charset="0"/>
                <a:cs typeface="Arial" pitchFamily="34" charset="0"/>
              </a:rPr>
              <a:t>Yudish.M</a:t>
            </a:r>
            <a:endParaRPr lang="en-US" altLang="zh-CN" sz="2000" b="1" i="0" u="none" strike="noStrike" kern="1200" cap="none" spc="0" baseline="0">
              <a:solidFill>
                <a:srgbClr val="000000"/>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000000"/>
                </a:solidFill>
                <a:latin typeface="Arial" pitchFamily="34" charset="0"/>
                <a:ea typeface="华文中宋" pitchFamily="0" charset="0"/>
                <a:cs typeface="Arial" pitchFamily="34" charset="0"/>
              </a:rPr>
              <a:t> 3</a:t>
            </a:r>
            <a:r>
              <a:rPr lang="en-US" altLang="zh-CN" sz="2000" b="1" i="0" u="none" strike="noStrike" kern="1200" cap="none" spc="0" baseline="30000">
                <a:solidFill>
                  <a:srgbClr val="000000"/>
                </a:solidFill>
                <a:latin typeface="Arial" pitchFamily="34" charset="0"/>
                <a:ea typeface="华文中宋" pitchFamily="0" charset="0"/>
                <a:cs typeface="Arial" pitchFamily="34" charset="0"/>
              </a:rPr>
              <a:t>rd</a:t>
            </a:r>
            <a:r>
              <a:rPr lang="en-US" altLang="zh-CN" sz="2000" b="1" i="0" u="none" strike="noStrike" kern="1200" cap="none" spc="0" baseline="0">
                <a:solidFill>
                  <a:srgbClr val="000000"/>
                </a:solidFill>
                <a:latin typeface="Arial" pitchFamily="34" charset="0"/>
                <a:ea typeface="华文中宋" pitchFamily="0" charset="0"/>
                <a:cs typeface="Arial" pitchFamily="34" charset="0"/>
              </a:rPr>
              <a:t> year – Electrical and Electronic Engineering</a:t>
            </a:r>
            <a:endParaRPr lang="en-US" altLang="zh-CN" sz="2000" b="1" i="0" u="none" strike="noStrike" kern="1200" cap="none" spc="0" baseline="0">
              <a:solidFill>
                <a:srgbClr val="000000"/>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000000"/>
                </a:solidFill>
                <a:latin typeface="Arial" pitchFamily="34" charset="0"/>
                <a:ea typeface="华文中宋" pitchFamily="0" charset="0"/>
                <a:cs typeface="Arial" pitchFamily="34" charset="0"/>
              </a:rPr>
              <a:t>SSM INSTITUTE OF ENGINEERING AND TECHNOLOGY</a:t>
            </a:r>
            <a:endParaRPr lang="en-US" altLang="zh-CN" sz="2000" b="1" i="0" u="none" strike="noStrike" kern="1200" cap="none" spc="0" baseline="0">
              <a:solidFill>
                <a:srgbClr val="000000"/>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endParaRPr lang="zh-CN" altLang="en-US" sz="2000" b="1" i="0" u="none" strike="noStrike" kern="1200" cap="none" spc="0" baseline="0">
              <a:solidFill>
                <a:srgbClr val="00000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28628610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6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pitchFamily="2" charset="2"/>
              <a:buChar char="v"/>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hlinkClick r:id="rId1"/>
              </a:rPr>
              <a:t>https://www.kaggle.com/datasets</a:t>
            </a: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Clr>
                <a:schemeClr val="accent1"/>
              </a:buClr>
              <a:buSzPct val="92000"/>
              <a:buFont typeface="Wingdings" pitchFamily="2" charset="2"/>
              <a:buChar char="v"/>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hlinkClick r:id="rId2"/>
              </a:rPr>
              <a:t>https://pandas.pydata.org/pandas-docs/stable/user guide/index.html</a:t>
            </a: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Clr>
                <a:schemeClr val="accent1"/>
              </a:buClr>
              <a:buSzPct val="92000"/>
              <a:buFont typeface="Wingdings" pitchFamily="2" charset="2"/>
              <a:buChar char="v"/>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hlinkClick r:id="rId3"/>
              </a:rPr>
              <a:t>https://seaborn.pydata.org/</a:t>
            </a: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Clr>
                <a:schemeClr val="accent1"/>
              </a:buClr>
              <a:buSzPct val="92000"/>
              <a:buFont typeface="Wingdings" pitchFamily="2" charset="2"/>
              <a:buChar char="v"/>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hlinkClick r:id="rId4"/>
              </a:rPr>
              <a:t>https://matplotlib.org/stable/contents.html</a:t>
            </a: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Clr>
                <a:schemeClr val="accent1"/>
              </a:buClr>
              <a:buSzPct val="92000"/>
              <a:buFont typeface="Wingdings" pitchFamily="2" charset="2"/>
              <a:buChar char="v"/>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hlinkClick r:id="rId5"/>
              </a:rPr>
              <a:t>https://chat.openal.com</a:t>
            </a: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Clr>
                <a:schemeClr val="accent1"/>
              </a:buClr>
              <a:buSzPct val="92000"/>
              <a:buFont typeface="Wingdings" pitchFamily="2" charset="2"/>
              <a:buChar char="v"/>
            </a:pP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39435127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9"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45053769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8"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03592206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9"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0"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“Explore and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analyze</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 the potential rating discrepancies in Fandango movie ratings compared to other movie rating platforms. Utilize Python to gather, clean, and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analyze</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 data, aiming to uncover any biases or inconsistencies in Fandango's rating system compared to objective movie rating sources like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IMDb</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 or Rotten Tomatoes. Identify patterns, outliers, and potential factors contributing to any observed differences in ratings."</a:t>
            </a: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02037584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2" name="文本框"/>
          <p:cNvSpPr>
            <a:spLocks noGrp="1"/>
          </p:cNvSpPr>
          <p:nvPr>
            <p:ph type="body" idx="1"/>
          </p:nvPr>
        </p:nvSpPr>
        <p:spPr>
          <a:xfrm rot="0">
            <a:off x="2579914" y="1087379"/>
            <a:ext cx="9475242" cy="4627622"/>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43" name="矩形"/>
          <p:cNvSpPr>
            <a:spLocks/>
          </p:cNvSpPr>
          <p:nvPr/>
        </p:nvSpPr>
        <p:spPr>
          <a:xfrm rot="0">
            <a:off x="581192" y="1413417"/>
            <a:ext cx="6096000" cy="3377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华文中宋" pitchFamily="0" charset="0"/>
                <a:cs typeface="Times New Roman" pitchFamily="18" charset="0"/>
              </a:rPr>
              <a:t>Data Collection: </a:t>
            </a:r>
            <a:endParaRPr lang="en-US" altLang="zh-CN" sz="20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Obtain movie ratings data from Fandango and another reliable source (e.g., </a:t>
            </a: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IMDb</a:t>
            </a: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华文中宋" pitchFamily="0" charset="0"/>
                <a:cs typeface="Times New Roman" pitchFamily="18" charset="0"/>
              </a:rPr>
              <a:t>Data Cleaning: </a:t>
            </a:r>
            <a:endParaRPr lang="en-US" altLang="zh-CN" sz="20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Clean the data to ensure accuracy and consistency.</a:t>
            </a:r>
            <a:endPar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华文中宋" pitchFamily="0" charset="0"/>
                <a:cs typeface="Times New Roman" pitchFamily="18" charset="0"/>
              </a:rPr>
              <a:t>Data Analysis:</a:t>
            </a:r>
            <a:endParaRPr lang="en-US" altLang="zh-CN" sz="20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Calculate summary statistics (mean, median, standard deviation, etc.) for both Fandango and the other source.</a:t>
            </a:r>
            <a:endPar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Visualize the distribution of ratings from both sources using histograms or boxplots.</a:t>
            </a:r>
            <a:endPar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Perform hypothesis testing to determine if there's a significant difference between the ratings.</a:t>
            </a:r>
            <a:endParaRPr lang="zh-CN" altLang="en-US" sz="1800" b="0" i="0" u="none" strike="noStrike" kern="1200" cap="none" spc="0" baseline="0">
              <a:solidFill>
                <a:schemeClr val="tx1"/>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161579688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404040"/>
                </a:solidFill>
                <a:latin typeface="Times New Roman" pitchFamily="18" charset="0"/>
                <a:ea typeface="华文中宋" pitchFamily="0" charset="0"/>
                <a:cs typeface="Times New Roman" pitchFamily="18" charset="0"/>
              </a:rPr>
              <a:t>Problem Definition</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 Clearly define the objective of the analysis, such as understanding the extent of rating inflation on Fandango compared to other platforms.</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404040"/>
                </a:solidFill>
                <a:latin typeface="Times New Roman" pitchFamily="18" charset="0"/>
                <a:ea typeface="华文中宋" pitchFamily="0" charset="0"/>
                <a:cs typeface="Times New Roman" pitchFamily="18" charset="0"/>
              </a:rPr>
              <a:t>Scope Definition:</a:t>
            </a:r>
            <a:endParaRPr lang="en-US" altLang="zh-CN" sz="18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 Determine the scope of the analysis, including which movies, time period, and comparison platforms will be included.</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404040"/>
                </a:solidFill>
                <a:latin typeface="Times New Roman" pitchFamily="18" charset="0"/>
                <a:ea typeface="华文中宋" pitchFamily="0" charset="0"/>
                <a:cs typeface="Times New Roman" pitchFamily="18" charset="0"/>
              </a:rPr>
              <a:t>Data Collection: </a:t>
            </a:r>
            <a:endParaRPr lang="en-US" altLang="zh-CN" sz="18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Gather Fandango ratings data using web scraping or an API.</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Collect ratings data from alternative sources like </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IMDb</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 or Rotten Tomatoes.</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Ensure data integrity and completeness.</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2100" b="1" i="0" u="none" strike="noStrike" kern="1200" cap="none" spc="0" baseline="0">
                <a:solidFill>
                  <a:srgbClr val="404040"/>
                </a:solidFill>
                <a:latin typeface="Times New Roman" pitchFamily="18" charset="0"/>
                <a:ea typeface="华文中宋" pitchFamily="0" charset="0"/>
                <a:cs typeface="Times New Roman" pitchFamily="18" charset="0"/>
              </a:rPr>
              <a:t>Data </a:t>
            </a:r>
            <a:r>
              <a:rPr lang="en-US" altLang="zh-CN" sz="2100" b="1" i="0" u="none" strike="noStrike" kern="1200" cap="none" spc="0" baseline="0">
                <a:solidFill>
                  <a:srgbClr val="404040"/>
                </a:solidFill>
                <a:latin typeface="Times New Roman" pitchFamily="18" charset="0"/>
                <a:ea typeface="华文中宋" pitchFamily="0" charset="0"/>
                <a:cs typeface="Times New Roman" pitchFamily="18" charset="0"/>
              </a:rPr>
              <a:t>Preprocessing</a:t>
            </a:r>
            <a:r>
              <a:rPr lang="en-US" altLang="zh-CN" sz="2100" b="1" i="0" u="none" strike="noStrike" kern="1200" cap="none" spc="0" baseline="0">
                <a:solidFill>
                  <a:srgbClr val="404040"/>
                </a:solidFill>
                <a:latin typeface="Times New Roman" pitchFamily="18" charset="0"/>
                <a:ea typeface="华文中宋" pitchFamily="0" charset="0"/>
                <a:cs typeface="Times New Roman" pitchFamily="18" charset="0"/>
              </a:rPr>
              <a:t>:</a:t>
            </a:r>
            <a:endParaRPr lang="en-US" altLang="zh-CN" sz="21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2100" b="0" i="0" u="none" strike="noStrike" kern="1200" cap="none" spc="0" baseline="0">
                <a:solidFill>
                  <a:srgbClr val="404040"/>
                </a:solidFill>
                <a:latin typeface="Times New Roman" pitchFamily="18" charset="0"/>
                <a:ea typeface="华文中宋" pitchFamily="0" charset="0"/>
                <a:cs typeface="Times New Roman" pitchFamily="18" charset="0"/>
              </a:rPr>
              <a:t>Clean the data by handling missing values, inconsistencies, and outliers.</a:t>
            </a:r>
            <a:endParaRPr lang="en-US" altLang="zh-CN" sz="21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2100" b="0" i="0" u="none" strike="noStrike" kern="1200" cap="none" spc="0" baseline="0">
                <a:solidFill>
                  <a:srgbClr val="404040"/>
                </a:solidFill>
                <a:latin typeface="Times New Roman" pitchFamily="18" charset="0"/>
                <a:ea typeface="华文中宋" pitchFamily="0" charset="0"/>
                <a:cs typeface="Times New Roman" pitchFamily="18" charset="0"/>
              </a:rPr>
              <a:t>Normalize ratings to a common scale if necessary.</a:t>
            </a:r>
            <a:endParaRPr lang="en-US" altLang="zh-CN" sz="21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2100" b="0" i="0" u="none" strike="noStrike" kern="1200" cap="none" spc="0" baseline="0">
                <a:solidFill>
                  <a:srgbClr val="404040"/>
                </a:solidFill>
                <a:latin typeface="Times New Roman" pitchFamily="18" charset="0"/>
                <a:ea typeface="华文中宋" pitchFamily="0" charset="0"/>
                <a:cs typeface="Times New Roman" pitchFamily="18" charset="0"/>
              </a:rPr>
              <a:t>Explore the data to understand its distribution and characteristics.</a:t>
            </a:r>
            <a:endParaRPr lang="en-US" altLang="zh-CN" sz="21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0" indent="0" algn="l">
              <a:lnSpc>
                <a:spcPct val="90000"/>
              </a:lnSpc>
              <a:spcBef>
                <a:spcPct val="20000"/>
              </a:spcBef>
              <a:spcAft>
                <a:spcPts val="600"/>
              </a:spcAft>
              <a:buNone/>
            </a:pPr>
            <a:endParaRPr lang="zh-CN" altLang="en-US" sz="1600" b="1"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06203865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2400" b="1" i="0" u="none" strike="noStrike" kern="1200" cap="none" spc="0" baseline="0">
                <a:solidFill>
                  <a:srgbClr val="404040"/>
                </a:solidFill>
                <a:latin typeface="Times New Roman" pitchFamily="18" charset="0"/>
                <a:ea typeface="华文中宋" pitchFamily="0" charset="0"/>
                <a:cs typeface="Times New Roman" pitchFamily="18" charset="0"/>
              </a:rPr>
              <a:t>Algorithm Development:</a:t>
            </a:r>
            <a:endParaRPr lang="en-US" altLang="zh-CN" sz="24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0" indent="0" algn="l">
              <a:lnSpc>
                <a:spcPct val="110000"/>
              </a:lnSpc>
              <a:spcBef>
                <a:spcPct val="20000"/>
              </a:spcBef>
              <a:spcAft>
                <a:spcPts val="600"/>
              </a:spcAft>
              <a:buNone/>
            </a:pPr>
            <a:endParaRPr lang="en-US" altLang="zh-CN" sz="24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457200" indent="-457200" algn="l">
              <a:lnSpc>
                <a:spcPct val="110000"/>
              </a:lnSpc>
              <a:spcBef>
                <a:spcPct val="20000"/>
              </a:spcBef>
              <a:spcAft>
                <a:spcPts val="600"/>
              </a:spcAft>
              <a:buClr>
                <a:schemeClr val="accent1"/>
              </a:buClr>
              <a:buSzPct val="92000"/>
              <a:buFontTx/>
              <a:buAutoNum type="arabicParenR"/>
            </a:pPr>
            <a:r>
              <a:rPr lang="en-US" altLang="zh-CN" sz="2000" b="1" i="0" u="none" strike="noStrike" kern="1200" cap="none" spc="0" baseline="0">
                <a:solidFill>
                  <a:srgbClr val="404040"/>
                </a:solidFill>
                <a:latin typeface="Times New Roman" pitchFamily="18" charset="0"/>
                <a:ea typeface="华文中宋" pitchFamily="0" charset="0"/>
                <a:cs typeface="Times New Roman" pitchFamily="18" charset="0"/>
              </a:rPr>
              <a:t>Data Collection: </a:t>
            </a:r>
            <a:r>
              <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rPr>
              <a:t>Utilize web scraping or APIs to gather Fandango movie ratings data and ratings from alternative sources such as </a:t>
            </a:r>
            <a:r>
              <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rPr>
              <a:t>IMDb</a:t>
            </a:r>
            <a:r>
              <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rPr>
              <a:t> or Rotten Tomatoes.</a:t>
            </a:r>
            <a:endPar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457200" indent="-457200" algn="l">
              <a:lnSpc>
                <a:spcPct val="110000"/>
              </a:lnSpc>
              <a:spcBef>
                <a:spcPct val="20000"/>
              </a:spcBef>
              <a:spcAft>
                <a:spcPts val="600"/>
              </a:spcAft>
              <a:buClr>
                <a:schemeClr val="accent1"/>
              </a:buClr>
              <a:buSzPct val="92000"/>
              <a:buFontTx/>
              <a:buAutoNum type="arabicParenR"/>
            </a:pPr>
            <a:r>
              <a:rPr lang="en-US" altLang="zh-CN" sz="2000" b="0"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800" b="1" i="0" u="none" strike="noStrike" kern="1200" cap="none" spc="0" baseline="0">
                <a:solidFill>
                  <a:srgbClr val="404040"/>
                </a:solidFill>
                <a:latin typeface="Times New Roman" pitchFamily="18" charset="0"/>
                <a:ea typeface="华文中宋" pitchFamily="0" charset="0"/>
                <a:cs typeface="Times New Roman" pitchFamily="18" charset="0"/>
              </a:rPr>
              <a:t>Data </a:t>
            </a:r>
            <a:r>
              <a:rPr lang="en-US" altLang="zh-CN" sz="1800" b="1" i="0" u="none" strike="noStrike" kern="1200" cap="none" spc="0" baseline="0">
                <a:solidFill>
                  <a:srgbClr val="404040"/>
                </a:solidFill>
                <a:latin typeface="Times New Roman" pitchFamily="18" charset="0"/>
                <a:ea typeface="华文中宋" pitchFamily="0" charset="0"/>
                <a:cs typeface="Times New Roman" pitchFamily="18" charset="0"/>
              </a:rPr>
              <a:t>Preprocessing</a:t>
            </a:r>
            <a:r>
              <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rPr>
              <a:t>: Clean the collected data, handle missing values, and normalize ratings if needed.</a:t>
            </a:r>
            <a:endPar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457200" indent="-457200" algn="l">
              <a:lnSpc>
                <a:spcPct val="110000"/>
              </a:lnSpc>
              <a:spcBef>
                <a:spcPct val="20000"/>
              </a:spcBef>
              <a:spcAft>
                <a:spcPts val="600"/>
              </a:spcAft>
              <a:buClr>
                <a:schemeClr val="accent1"/>
              </a:buClr>
              <a:buSzPct val="92000"/>
              <a:buFontTx/>
              <a:buAutoNum type="arabicParenR"/>
            </a:pPr>
            <a:r>
              <a:rPr lang="en-US" altLang="zh-CN" sz="2000" b="1" i="0" u="none" strike="noStrike" kern="1200" cap="none" spc="0" baseline="0">
                <a:solidFill>
                  <a:srgbClr val="404040"/>
                </a:solidFill>
                <a:latin typeface="Times New Roman" pitchFamily="18" charset="0"/>
                <a:ea typeface="华文中宋" pitchFamily="0" charset="0"/>
                <a:cs typeface="Times New Roman" pitchFamily="18" charset="0"/>
              </a:rPr>
              <a:t>Analysis</a:t>
            </a:r>
            <a:r>
              <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rPr>
              <a:t>: Calculate summary statistics, visualize rating distributions, and conduct hypothesis testing to identify discrepancies between Fandango ratings and ratings from other sources.</a:t>
            </a:r>
            <a:endPar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457200" indent="-457200" algn="l">
              <a:lnSpc>
                <a:spcPct val="110000"/>
              </a:lnSpc>
              <a:spcBef>
                <a:spcPct val="20000"/>
              </a:spcBef>
              <a:spcAft>
                <a:spcPts val="600"/>
              </a:spcAft>
              <a:buClr>
                <a:schemeClr val="accent1"/>
              </a:buClr>
              <a:buSzPct val="92000"/>
              <a:buFontTx/>
              <a:buAutoNum type="arabicParenR"/>
            </a:pPr>
            <a:r>
              <a:rPr lang="en-US" altLang="zh-CN" sz="2000" b="1" i="0" u="none" strike="noStrike" kern="1200" cap="none" spc="0" baseline="0">
                <a:solidFill>
                  <a:srgbClr val="404040"/>
                </a:solidFill>
                <a:latin typeface="Times New Roman" pitchFamily="18" charset="0"/>
                <a:ea typeface="华文中宋" pitchFamily="0" charset="0"/>
                <a:cs typeface="Times New Roman" pitchFamily="18" charset="0"/>
              </a:rPr>
              <a:t> Insights Generation: </a:t>
            </a:r>
            <a:r>
              <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rPr>
              <a:t>Interpret the analysis results to understand the reasons behind rating differences and provide actionable insights.</a:t>
            </a:r>
            <a:endPar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7258371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pic>
        <p:nvPicPr>
          <p:cNvPr id="50" name="图片"/>
          <p:cNvPicPr>
            <a:picLocks noChangeAspect="1"/>
          </p:cNvPicPr>
          <p:nvPr/>
        </p:nvPicPr>
        <p:blipFill>
          <a:blip r:embed="rId1" cstate="print"/>
          <a:stretch>
            <a:fillRect/>
          </a:stretch>
        </p:blipFill>
        <p:spPr>
          <a:xfrm rot="0">
            <a:off x="3928961" y="2010770"/>
            <a:ext cx="3217817" cy="3255835"/>
          </a:xfrm>
          <a:prstGeom prst="rect"/>
          <a:noFill/>
          <a:ln w="12700" cmpd="sng" cap="flat">
            <a:noFill/>
            <a:prstDash val="solid"/>
            <a:miter/>
          </a:ln>
        </p:spPr>
      </p:pic>
      <p:pic>
        <p:nvPicPr>
          <p:cNvPr id="51" name="图片"/>
          <p:cNvPicPr>
            <a:picLocks noChangeAspect="1"/>
          </p:cNvPicPr>
          <p:nvPr/>
        </p:nvPicPr>
        <p:blipFill>
          <a:blip r:embed="rId2" cstate="print"/>
          <a:stretch>
            <a:fillRect/>
          </a:stretch>
        </p:blipFill>
        <p:spPr>
          <a:xfrm rot="0">
            <a:off x="677334" y="1925366"/>
            <a:ext cx="3316907" cy="3341238"/>
          </a:xfrm>
          <a:prstGeom prst="rect"/>
          <a:noFill/>
          <a:ln w="12700" cmpd="sng" cap="flat">
            <a:noFill/>
            <a:prstDash val="solid"/>
            <a:miter/>
          </a:ln>
        </p:spPr>
      </p:pic>
      <p:pic>
        <p:nvPicPr>
          <p:cNvPr id="52" name="图片"/>
          <p:cNvPicPr>
            <a:picLocks noChangeAspect="1"/>
          </p:cNvPicPr>
          <p:nvPr/>
        </p:nvPicPr>
        <p:blipFill>
          <a:blip r:embed="rId3" cstate="print"/>
          <a:stretch>
            <a:fillRect/>
          </a:stretch>
        </p:blipFill>
        <p:spPr>
          <a:xfrm rot="0">
            <a:off x="7146777" y="2123390"/>
            <a:ext cx="4464029" cy="2675120"/>
          </a:xfrm>
          <a:prstGeom prst="rect"/>
          <a:noFill/>
          <a:ln w="12700" cmpd="sng" cap="flat">
            <a:noFill/>
            <a:prstDash val="solid"/>
            <a:miter/>
          </a:ln>
        </p:spPr>
      </p:pic>
      <p:sp>
        <p:nvSpPr>
          <p:cNvPr id="53" name="矩形"/>
          <p:cNvSpPr>
            <a:spLocks/>
          </p:cNvSpPr>
          <p:nvPr/>
        </p:nvSpPr>
        <p:spPr>
          <a:xfrm rot="0">
            <a:off x="677334" y="179831"/>
            <a:ext cx="8596668" cy="669253"/>
          </a:xfrm>
          <a:prstGeom prst="rect"/>
          <a:noFill/>
          <a:ln w="12700" cmpd="sng" cap="flat">
            <a:noFill/>
            <a:prstDash val="solid"/>
            <a:miter/>
          </a:ln>
        </p:spPr>
      </p:sp>
    </p:spTree>
    <p:extLst>
      <p:ext uri="{BB962C8B-B14F-4D97-AF65-F5344CB8AC3E}">
        <p14:creationId xmlns:p14="http://schemas.microsoft.com/office/powerpoint/2010/main" val="33481505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800" b="0" i="0" u="none" strike="noStrike" kern="1200" cap="none" spc="0" baseline="0">
                <a:solidFill>
                  <a:srgbClr val="404040"/>
                </a:solidFill>
                <a:latin typeface="Franklin Gothic Book" pitchFamily="0" charset="0"/>
                <a:ea typeface="华文中宋" pitchFamily="0" charset="0"/>
                <a:cs typeface="Lucida Sans"/>
              </a:rPr>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endParaRPr lang="en-US" altLang="zh-CN" sz="28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10242188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7"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100000"/>
              </a:lnSpc>
              <a:spcBef>
                <a:spcPts val="0"/>
              </a:spcBef>
              <a:spcAft>
                <a:spcPts val="0"/>
              </a:spcAft>
              <a:buNone/>
            </a:pPr>
            <a:r>
              <a:rPr lang="en-US" altLang="zh-CN" sz="44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44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58" name="矩形"/>
          <p:cNvSpPr>
            <a:spLocks/>
          </p:cNvSpPr>
          <p:nvPr/>
        </p:nvSpPr>
        <p:spPr>
          <a:xfrm rot="0">
            <a:off x="581192" y="2274838"/>
            <a:ext cx="8562808"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中宋" pitchFamily="0" charset="0"/>
                <a:cs typeface="Times New Roman" pitchFamily="18" charset="0"/>
              </a:rPr>
              <a:t>“</a:t>
            </a:r>
            <a:r>
              <a:rPr lang="en-US" altLang="zh-CN" sz="2400" b="0" i="0" u="none" strike="noStrike" kern="1200" cap="none" spc="0" baseline="0">
                <a:solidFill>
                  <a:schemeClr val="tx1"/>
                </a:solidFill>
                <a:latin typeface="Times New Roman" pitchFamily="18" charset="0"/>
                <a:ea typeface="华文中宋" pitchFamily="0" charset="0"/>
                <a:cs typeface="Times New Roman" pitchFamily="18" charset="0"/>
              </a:rPr>
              <a:t>Analyzing</a:t>
            </a:r>
            <a:r>
              <a:rPr lang="en-US" altLang="zh-CN" sz="2400" b="0" i="0" u="none" strike="noStrike" kern="1200" cap="none" spc="0" baseline="0">
                <a:solidFill>
                  <a:schemeClr val="tx1"/>
                </a:solidFill>
                <a:latin typeface="Times New Roman" pitchFamily="18" charset="0"/>
                <a:ea typeface="华文中宋" pitchFamily="0" charset="0"/>
                <a:cs typeface="Times New Roman"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zh-CN" altLang="en-US" sz="2400" b="0" i="0" u="none" strike="noStrike" kern="1200" cap="none" spc="0" baseline="0">
              <a:solidFill>
                <a:schemeClr val="tx1"/>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807970801"/>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0</cp:revision>
  <dcterms:created xsi:type="dcterms:W3CDTF">2021-05-26T05:50:10Z</dcterms:created>
  <dcterms:modified xsi:type="dcterms:W3CDTF">2024-04-05T01:03:14Z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y fmtid="{D5CDD505-2E9C-101B-9397-08002B2CF9AE}" pid="3" name="ICV">
    <vt:lpwstr>b2bf8291a4cc46478621c261734dd8b7</vt:lpwstr>
  </property>
</Properties>
</file>