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6035" r:id="rId6"/>
    <p:sldId id="6036" r:id="rId7"/>
    <p:sldId id="6037" r:id="rId8"/>
    <p:sldId id="475" r:id="rId9"/>
    <p:sldId id="453" r:id="rId10"/>
    <p:sldId id="454" r:id="rId11"/>
    <p:sldId id="456" r:id="rId12"/>
    <p:sldId id="458" r:id="rId13"/>
    <p:sldId id="460" r:id="rId14"/>
    <p:sldId id="463" r:id="rId15"/>
    <p:sldId id="466" r:id="rId16"/>
    <p:sldId id="468"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engantar" id="{E67AE1BD-3CC5-47F9-91D7-9A664C87AF56}">
          <p14:sldIdLst>
            <p14:sldId id="256"/>
            <p14:sldId id="6035"/>
            <p14:sldId id="6036"/>
            <p14:sldId id="6037"/>
            <p14:sldId id="475"/>
            <p14:sldId id="453"/>
            <p14:sldId id="454"/>
            <p14:sldId id="456"/>
            <p14:sldId id="458"/>
            <p14:sldId id="460"/>
            <p14:sldId id="463"/>
            <p14:sldId id="466"/>
            <p14:sldId id="468"/>
            <p14:sldId id="28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60D2EA-3F55-EDE2-BA5D-50F7F641D744}" name="herlin.e.p" initials="h" userId="herlin.e.p"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3B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28"/>
  </p:normalViewPr>
  <p:slideViewPr>
    <p:cSldViewPr snapToGrid="0">
      <p:cViewPr varScale="1">
        <p:scale>
          <a:sx n="116" d="100"/>
          <a:sy n="116" d="100"/>
        </p:scale>
        <p:origin x="22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3EDAC-433C-4297-BAC7-0AC69C507F0B}" type="datetimeFigureOut">
              <a:rPr lang="en-US" smtClean="0"/>
              <a:t>10/9/22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8B362-DDE5-42A0-AFEE-4B5967D3AC6F}" type="slidenum">
              <a:rPr lang="en-US" smtClean="0"/>
              <a:t>‹#›</a:t>
            </a:fld>
            <a:endParaRPr lang="en-US"/>
          </a:p>
        </p:txBody>
      </p:sp>
    </p:spTree>
    <p:extLst>
      <p:ext uri="{BB962C8B-B14F-4D97-AF65-F5344CB8AC3E}">
        <p14:creationId xmlns:p14="http://schemas.microsoft.com/office/powerpoint/2010/main" val="107016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58B362-DDE5-42A0-AFEE-4B5967D3AC6F}" type="slidenum">
              <a:rPr lang="en-US" smtClean="0"/>
              <a:t>1</a:t>
            </a:fld>
            <a:endParaRPr lang="en-US"/>
          </a:p>
        </p:txBody>
      </p:sp>
    </p:spTree>
    <p:extLst>
      <p:ext uri="{BB962C8B-B14F-4D97-AF65-F5344CB8AC3E}">
        <p14:creationId xmlns:p14="http://schemas.microsoft.com/office/powerpoint/2010/main" val="2604807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186987" cy="6860822"/>
          </a:xfrm>
          <a:prstGeom prst="rect">
            <a:avLst/>
          </a:prstGeom>
        </p:spPr>
      </p:pic>
      <p:sp>
        <p:nvSpPr>
          <p:cNvPr id="2" name="Title 1"/>
          <p:cNvSpPr>
            <a:spLocks noGrp="1"/>
          </p:cNvSpPr>
          <p:nvPr>
            <p:ph type="ctrTitle" hasCustomPrompt="1"/>
          </p:nvPr>
        </p:nvSpPr>
        <p:spPr>
          <a:xfrm>
            <a:off x="2588526" y="2292336"/>
            <a:ext cx="9144000" cy="1135253"/>
          </a:xfrm>
        </p:spPr>
        <p:txBody>
          <a:bodyPr anchor="b">
            <a:normAutofit/>
          </a:bodyPr>
          <a:lstStyle>
            <a:lvl1pPr algn="r">
              <a:defRPr sz="44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
        <p:nvSpPr>
          <p:cNvPr id="3" name="Subtitle 2"/>
          <p:cNvSpPr>
            <a:spLocks noGrp="1"/>
          </p:cNvSpPr>
          <p:nvPr>
            <p:ph type="subTitle" idx="1" hasCustomPrompt="1"/>
          </p:nvPr>
        </p:nvSpPr>
        <p:spPr>
          <a:xfrm>
            <a:off x="2588526" y="3574742"/>
            <a:ext cx="9144000" cy="628768"/>
          </a:xfrm>
        </p:spPr>
        <p:txBody>
          <a:bodyPr/>
          <a:lstStyle>
            <a:lvl1pPr marL="0" indent="0" algn="r">
              <a:buNone/>
              <a:defRPr sz="2400">
                <a:latin typeface="Segoe UI Light" panose="020B0502040204020203" pitchFamily="34" charset="0"/>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236178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3"/>
            <a:ext cx="12192001" cy="6863645"/>
          </a:xfrm>
          <a:prstGeom prst="rect">
            <a:avLst/>
          </a:prstGeom>
        </p:spPr>
      </p:pic>
      <p:sp>
        <p:nvSpPr>
          <p:cNvPr id="2" name="Title 1"/>
          <p:cNvSpPr>
            <a:spLocks noGrp="1"/>
          </p:cNvSpPr>
          <p:nvPr>
            <p:ph type="title" hasCustomPrompt="1"/>
          </p:nvPr>
        </p:nvSpPr>
        <p:spPr>
          <a:xfrm>
            <a:off x="838200" y="191069"/>
            <a:ext cx="10515600" cy="79157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
        <p:nvSpPr>
          <p:cNvPr id="3" name="Content Placeholder 2"/>
          <p:cNvSpPr>
            <a:spLocks noGrp="1"/>
          </p:cNvSpPr>
          <p:nvPr>
            <p:ph idx="1" hasCustomPrompt="1"/>
          </p:nvPr>
        </p:nvSpPr>
        <p:spPr>
          <a:xfrm>
            <a:off x="838200" y="1176532"/>
            <a:ext cx="10515600" cy="5000431"/>
          </a:xfrm>
        </p:spPr>
        <p:txBody>
          <a:bodyPr/>
          <a:lstStyle>
            <a:lvl1pPr>
              <a:defRPr/>
            </a:lvl1pPr>
          </a:lstStyle>
          <a:p>
            <a:pPr lvl="0"/>
            <a:r>
              <a:rPr lang="en-US"/>
              <a:t>Click to add text</a:t>
            </a:r>
          </a:p>
        </p:txBody>
      </p:sp>
    </p:spTree>
    <p:extLst>
      <p:ext uri="{BB962C8B-B14F-4D97-AF65-F5344CB8AC3E}">
        <p14:creationId xmlns:p14="http://schemas.microsoft.com/office/powerpoint/2010/main" val="2702208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368807" cy="6963180"/>
          </a:xfrm>
          <a:prstGeom prst="rect">
            <a:avLst/>
          </a:prstGeom>
        </p:spPr>
      </p:pic>
      <p:sp>
        <p:nvSpPr>
          <p:cNvPr id="2" name="Title 1"/>
          <p:cNvSpPr>
            <a:spLocks noGrp="1"/>
          </p:cNvSpPr>
          <p:nvPr>
            <p:ph type="title" hasCustomPrompt="1"/>
          </p:nvPr>
        </p:nvSpPr>
        <p:spPr>
          <a:xfrm>
            <a:off x="838200" y="1482134"/>
            <a:ext cx="10515600" cy="537736"/>
          </a:xfrm>
        </p:spPr>
        <p:txBody>
          <a:bodyPr>
            <a:normAutofit/>
          </a:bodyPr>
          <a:lstStyle>
            <a:lvl1pPr algn="ctr">
              <a:defRPr sz="32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
        <p:nvSpPr>
          <p:cNvPr id="3" name="Content Placeholder 2"/>
          <p:cNvSpPr>
            <a:spLocks noGrp="1"/>
          </p:cNvSpPr>
          <p:nvPr>
            <p:ph idx="1" hasCustomPrompt="1"/>
          </p:nvPr>
        </p:nvSpPr>
        <p:spPr>
          <a:xfrm>
            <a:off x="838200" y="2224586"/>
            <a:ext cx="10515600" cy="4039736"/>
          </a:xfrm>
        </p:spPr>
        <p:txBody>
          <a:bodyPr/>
          <a:lstStyle>
            <a:lvl1pPr>
              <a:defRPr/>
            </a:lvl1pPr>
          </a:lstStyle>
          <a:p>
            <a:pPr lvl="0"/>
            <a:r>
              <a:rPr lang="en-US"/>
              <a:t>Click to add text</a:t>
            </a:r>
          </a:p>
        </p:txBody>
      </p:sp>
    </p:spTree>
    <p:extLst>
      <p:ext uri="{BB962C8B-B14F-4D97-AF65-F5344CB8AC3E}">
        <p14:creationId xmlns:p14="http://schemas.microsoft.com/office/powerpoint/2010/main" val="147708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186987" cy="6860822"/>
          </a:xfrm>
          <a:prstGeom prst="rect">
            <a:avLst/>
          </a:prstGeom>
        </p:spPr>
      </p:pic>
      <p:sp>
        <p:nvSpPr>
          <p:cNvPr id="2" name="Title 1"/>
          <p:cNvSpPr>
            <a:spLocks noGrp="1"/>
          </p:cNvSpPr>
          <p:nvPr>
            <p:ph type="title" hasCustomPrompt="1"/>
          </p:nvPr>
        </p:nvSpPr>
        <p:spPr>
          <a:xfrm>
            <a:off x="835692" y="3029742"/>
            <a:ext cx="10515600" cy="795693"/>
          </a:xfrm>
        </p:spPr>
        <p:txBody>
          <a:bodyPr anchor="b">
            <a:normAutofit/>
          </a:bodyPr>
          <a:lstStyle>
            <a:lvl1pPr algn="ctr">
              <a:defRPr sz="4400" b="1" baseline="0">
                <a:solidFill>
                  <a:schemeClr val="accent1">
                    <a:lumMod val="50000"/>
                  </a:schemeClr>
                </a:solidFill>
                <a:latin typeface="Segoe UI Light" panose="020B0502040204020203" pitchFamily="34" charset="0"/>
                <a:cs typeface="Segoe UI Light" panose="020B0502040204020203" pitchFamily="34" charset="0"/>
              </a:defRPr>
            </a:lvl1pPr>
          </a:lstStyle>
          <a:p>
            <a:r>
              <a:rPr lang="en-US"/>
              <a:t>Add text to end slide</a:t>
            </a:r>
          </a:p>
        </p:txBody>
      </p:sp>
    </p:spTree>
    <p:extLst>
      <p:ext uri="{BB962C8B-B14F-4D97-AF65-F5344CB8AC3E}">
        <p14:creationId xmlns:p14="http://schemas.microsoft.com/office/powerpoint/2010/main" val="20523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3"/>
            <a:ext cx="12192001" cy="6863645"/>
          </a:xfrm>
          <a:prstGeom prst="rect">
            <a:avLst/>
          </a:prstGeom>
        </p:spPr>
      </p:pic>
      <p:sp>
        <p:nvSpPr>
          <p:cNvPr id="3" name="Content Placeholder 2"/>
          <p:cNvSpPr>
            <a:spLocks noGrp="1"/>
          </p:cNvSpPr>
          <p:nvPr>
            <p:ph sz="half" idx="1" hasCustomPrompt="1"/>
          </p:nvPr>
        </p:nvSpPr>
        <p:spPr>
          <a:xfrm>
            <a:off x="838200" y="1176532"/>
            <a:ext cx="5181600" cy="5000431"/>
          </a:xfrm>
        </p:spPr>
        <p:txBody>
          <a:bodyPr/>
          <a:lstStyle>
            <a:lvl1pPr>
              <a:defRPr>
                <a:latin typeface="Segoe UI Light" panose="020B0502040204020203" pitchFamily="34" charset="0"/>
                <a:cs typeface="Segoe UI Light" panose="020B0502040204020203" pitchFamily="34" charset="0"/>
              </a:defRPr>
            </a:lvl1pPr>
          </a:lstStyle>
          <a:p>
            <a:pPr lvl="0"/>
            <a:r>
              <a:rPr lang="en-US"/>
              <a:t>Click to add text</a:t>
            </a:r>
          </a:p>
        </p:txBody>
      </p:sp>
      <p:sp>
        <p:nvSpPr>
          <p:cNvPr id="4" name="Content Placeholder 3"/>
          <p:cNvSpPr>
            <a:spLocks noGrp="1"/>
          </p:cNvSpPr>
          <p:nvPr>
            <p:ph sz="half" idx="2" hasCustomPrompt="1"/>
          </p:nvPr>
        </p:nvSpPr>
        <p:spPr>
          <a:xfrm>
            <a:off x="6172200" y="1176532"/>
            <a:ext cx="5181600" cy="5000431"/>
          </a:xfrm>
        </p:spPr>
        <p:txBody>
          <a:bodyPr/>
          <a:lstStyle>
            <a:lvl1pPr>
              <a:defRPr>
                <a:latin typeface="Segoe UI Light" panose="020B0502040204020203" pitchFamily="34" charset="0"/>
                <a:cs typeface="Segoe UI Light" panose="020B0502040204020203" pitchFamily="34" charset="0"/>
              </a:defRPr>
            </a:lvl1pPr>
          </a:lstStyle>
          <a:p>
            <a:pPr lvl="0"/>
            <a:r>
              <a:rPr lang="en-US"/>
              <a:t>Click to add text</a:t>
            </a:r>
          </a:p>
        </p:txBody>
      </p:sp>
      <p:sp>
        <p:nvSpPr>
          <p:cNvPr id="9" name="Title 1"/>
          <p:cNvSpPr>
            <a:spLocks noGrp="1"/>
          </p:cNvSpPr>
          <p:nvPr>
            <p:ph type="title" hasCustomPrompt="1"/>
          </p:nvPr>
        </p:nvSpPr>
        <p:spPr>
          <a:xfrm>
            <a:off x="838200" y="191069"/>
            <a:ext cx="10515600" cy="79157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Tree>
    <p:extLst>
      <p:ext uri="{BB962C8B-B14F-4D97-AF65-F5344CB8AC3E}">
        <p14:creationId xmlns:p14="http://schemas.microsoft.com/office/powerpoint/2010/main" val="380572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822"/>
            <a:ext cx="12368807" cy="6963180"/>
          </a:xfrm>
          <a:prstGeom prst="rect">
            <a:avLst/>
          </a:prstGeom>
        </p:spPr>
      </p:pic>
      <p:sp>
        <p:nvSpPr>
          <p:cNvPr id="3" name="Content Placeholder 2"/>
          <p:cNvSpPr>
            <a:spLocks noGrp="1"/>
          </p:cNvSpPr>
          <p:nvPr>
            <p:ph sz="half" idx="1" hasCustomPrompt="1"/>
          </p:nvPr>
        </p:nvSpPr>
        <p:spPr>
          <a:xfrm>
            <a:off x="838200" y="2238234"/>
            <a:ext cx="5181600" cy="3938730"/>
          </a:xfrm>
        </p:spPr>
        <p:txBody>
          <a:bodyPr/>
          <a:lstStyle>
            <a:lvl1pPr>
              <a:defRPr>
                <a:latin typeface="Segoe UI Light" panose="020B0502040204020203" pitchFamily="34" charset="0"/>
                <a:cs typeface="Segoe UI Light" panose="020B0502040204020203" pitchFamily="34" charset="0"/>
              </a:defRPr>
            </a:lvl1pPr>
          </a:lstStyle>
          <a:p>
            <a:pPr lvl="0"/>
            <a:r>
              <a:rPr lang="en-US"/>
              <a:t>Click to add text</a:t>
            </a:r>
          </a:p>
        </p:txBody>
      </p:sp>
      <p:sp>
        <p:nvSpPr>
          <p:cNvPr id="4" name="Content Placeholder 3"/>
          <p:cNvSpPr>
            <a:spLocks noGrp="1"/>
          </p:cNvSpPr>
          <p:nvPr>
            <p:ph sz="half" idx="2" hasCustomPrompt="1"/>
          </p:nvPr>
        </p:nvSpPr>
        <p:spPr>
          <a:xfrm>
            <a:off x="6172200" y="2238234"/>
            <a:ext cx="5181600" cy="3938729"/>
          </a:xfrm>
        </p:spPr>
        <p:txBody>
          <a:bodyPr/>
          <a:lstStyle>
            <a:lvl1pPr>
              <a:defRPr>
                <a:latin typeface="Segoe UI Light" panose="020B0502040204020203" pitchFamily="34" charset="0"/>
                <a:cs typeface="Segoe UI Light" panose="020B0502040204020203" pitchFamily="34" charset="0"/>
              </a:defRPr>
            </a:lvl1pPr>
          </a:lstStyle>
          <a:p>
            <a:pPr lvl="0"/>
            <a:r>
              <a:rPr lang="en-US"/>
              <a:t>Click to add text</a:t>
            </a:r>
          </a:p>
        </p:txBody>
      </p:sp>
      <p:sp>
        <p:nvSpPr>
          <p:cNvPr id="9" name="Title 1"/>
          <p:cNvSpPr>
            <a:spLocks noGrp="1"/>
          </p:cNvSpPr>
          <p:nvPr>
            <p:ph type="title" hasCustomPrompt="1"/>
          </p:nvPr>
        </p:nvSpPr>
        <p:spPr>
          <a:xfrm>
            <a:off x="838200" y="1392073"/>
            <a:ext cx="10515600" cy="641444"/>
          </a:xfrm>
        </p:spPr>
        <p:txBody>
          <a:bodyPr>
            <a:normAutofit/>
          </a:bodyPr>
          <a:lstStyle>
            <a:lvl1pPr algn="ct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Tree>
    <p:extLst>
      <p:ext uri="{BB962C8B-B14F-4D97-AF65-F5344CB8AC3E}">
        <p14:creationId xmlns:p14="http://schemas.microsoft.com/office/powerpoint/2010/main" val="155562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5"/>
            <a:ext cx="10515600" cy="876821"/>
          </a:xfrm>
        </p:spPr>
        <p:txBody>
          <a:bodyPr>
            <a:normAutofit/>
          </a:bodyPr>
          <a:lstStyle>
            <a:lvl1pPr>
              <a:defRPr sz="3600" b="1">
                <a:solidFill>
                  <a:schemeClr val="accent1">
                    <a:lumMod val="50000"/>
                  </a:schemeClr>
                </a:solidFill>
                <a:latin typeface="Segoe UI Light" panose="020B0502040204020203" pitchFamily="34" charset="0"/>
                <a:cs typeface="Segoe UI Light" panose="020B0502040204020203" pitchFamily="34" charset="0"/>
              </a:defRPr>
            </a:lvl1pPr>
          </a:lstStyle>
          <a:p>
            <a:r>
              <a:rPr lang="en-US"/>
              <a:t>Click to add title</a:t>
            </a:r>
          </a:p>
        </p:txBody>
      </p:sp>
    </p:spTree>
    <p:extLst>
      <p:ext uri="{BB962C8B-B14F-4D97-AF65-F5344CB8AC3E}">
        <p14:creationId xmlns:p14="http://schemas.microsoft.com/office/powerpoint/2010/main" val="158334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8CC9A0-1588-734A-8394-A1D751C0DE63}"/>
              </a:ext>
            </a:extLst>
          </p:cNvPr>
          <p:cNvSpPr>
            <a:spLocks noGrp="1"/>
          </p:cNvSpPr>
          <p:nvPr>
            <p:ph type="dt" sz="half" idx="10"/>
          </p:nvPr>
        </p:nvSpPr>
        <p:spPr/>
        <p:txBody>
          <a:bodyPr/>
          <a:lstStyle/>
          <a:p>
            <a:fld id="{C79D77EE-7CE6-2D4A-8A37-A529A8E0D8A0}" type="datetimeFigureOut">
              <a:rPr lang="en-US" altLang="en-US" smtClean="0"/>
              <a:pPr/>
              <a:t>10/9/22</a:t>
            </a:fld>
            <a:endParaRPr lang="en-US" altLang="en-US"/>
          </a:p>
        </p:txBody>
      </p:sp>
      <p:sp>
        <p:nvSpPr>
          <p:cNvPr id="3" name="Footer Placeholder 2">
            <a:extLst>
              <a:ext uri="{FF2B5EF4-FFF2-40B4-BE49-F238E27FC236}">
                <a16:creationId xmlns:a16="http://schemas.microsoft.com/office/drawing/2014/main" id="{EF7D8348-A044-4145-B17A-894E2DF2A5F1}"/>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BA542625-55CC-E143-849C-B8E5F2E389D6}"/>
              </a:ext>
            </a:extLst>
          </p:cNvPr>
          <p:cNvSpPr>
            <a:spLocks noGrp="1"/>
          </p:cNvSpPr>
          <p:nvPr>
            <p:ph type="sldNum" sz="quarter" idx="12"/>
          </p:nvPr>
        </p:nvSpPr>
        <p:spPr/>
        <p:txBody>
          <a:bodyPr/>
          <a:lstStyle/>
          <a:p>
            <a:r>
              <a:rPr lang="en-US" altLang="en-US"/>
              <a:t> </a:t>
            </a:r>
            <a:r>
              <a:rPr lang="en-US" altLang="en-US">
                <a:solidFill>
                  <a:srgbClr val="3B0024"/>
                </a:solidFill>
              </a:rPr>
              <a:t> </a:t>
            </a:r>
            <a:fld id="{63528A08-8952-AE44-9F5B-F57EB4D4C65E}" type="slidenum">
              <a:rPr lang="en-US" altLang="en-US" smtClean="0">
                <a:solidFill>
                  <a:srgbClr val="3B0024"/>
                </a:solidFill>
              </a:rPr>
              <a:pPr/>
              <a:t>‹#›</a:t>
            </a:fld>
            <a:endParaRPr lang="en-US" altLang="en-US">
              <a:solidFill>
                <a:srgbClr val="3B0024"/>
              </a:solidFill>
            </a:endParaRPr>
          </a:p>
        </p:txBody>
      </p:sp>
    </p:spTree>
    <p:extLst>
      <p:ext uri="{BB962C8B-B14F-4D97-AF65-F5344CB8AC3E}">
        <p14:creationId xmlns:p14="http://schemas.microsoft.com/office/powerpoint/2010/main" val="1326065273"/>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15500-6DB4-4340-9B2D-65F00F318DE4}" type="datetimeFigureOut">
              <a:rPr lang="en-US" smtClean="0"/>
              <a:t>10/9/22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D1AED-FB21-4BC5-ADA4-092E4BB5506C}" type="slidenum">
              <a:rPr lang="en-US" smtClean="0"/>
              <a:t>‹#›</a:t>
            </a:fld>
            <a:endParaRPr lang="en-US"/>
          </a:p>
        </p:txBody>
      </p:sp>
    </p:spTree>
    <p:extLst>
      <p:ext uri="{BB962C8B-B14F-4D97-AF65-F5344CB8AC3E}">
        <p14:creationId xmlns:p14="http://schemas.microsoft.com/office/powerpoint/2010/main" val="177000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61" r:id="rId6"/>
    <p:sldLayoutId id="2147483654" r:id="rId7"/>
    <p:sldLayoutId id="2147483662"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0281" y="4157530"/>
            <a:ext cx="8570872" cy="1135253"/>
          </a:xfrm>
        </p:spPr>
        <p:txBody>
          <a:bodyPr>
            <a:noAutofit/>
          </a:bodyPr>
          <a:lstStyle/>
          <a:p>
            <a:pPr algn="ctr"/>
            <a:r>
              <a:rPr lang="en-US" sz="3200" dirty="0">
                <a:latin typeface="Arial Nova" panose="020B0504020202020204" pitchFamily="34" charset="0"/>
              </a:rPr>
              <a:t>KONSEP SOCIAL COST BENEFIT ANALYSIS BAGI PENYELENGGARA PENDIDIKAN TINGGI</a:t>
            </a:r>
          </a:p>
        </p:txBody>
      </p:sp>
    </p:spTree>
    <p:extLst>
      <p:ext uri="{BB962C8B-B14F-4D97-AF65-F5344CB8AC3E}">
        <p14:creationId xmlns:p14="http://schemas.microsoft.com/office/powerpoint/2010/main" val="2726048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8" name="Rectangle 4">
            <a:extLst>
              <a:ext uri="{FF2B5EF4-FFF2-40B4-BE49-F238E27FC236}">
                <a16:creationId xmlns:a16="http://schemas.microsoft.com/office/drawing/2014/main" id="{A02E727D-382C-BD4A-85E4-29949F4B9968}"/>
              </a:ext>
            </a:extLst>
          </p:cNvPr>
          <p:cNvSpPr>
            <a:spLocks noChangeArrowheads="1"/>
          </p:cNvSpPr>
          <p:nvPr/>
        </p:nvSpPr>
        <p:spPr bwMode="auto">
          <a:xfrm>
            <a:off x="1752600" y="685800"/>
            <a:ext cx="810895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CB739F39-0FD5-1E56-EE7A-B421AFD70D36}"/>
              </a:ext>
            </a:extLst>
          </p:cNvPr>
          <p:cNvSpPr>
            <a:spLocks noGrp="1"/>
          </p:cNvSpPr>
          <p:nvPr>
            <p:ph type="title"/>
          </p:nvPr>
        </p:nvSpPr>
        <p:spPr/>
        <p:txBody>
          <a:bodyPr/>
          <a:lstStyle/>
          <a:p>
            <a:r>
              <a:rPr lang="sv-SE" altLang="ja-JP" dirty="0" err="1"/>
              <a:t>Memperkirakan</a:t>
            </a:r>
            <a:r>
              <a:rPr lang="sv-SE" altLang="ja-JP" dirty="0"/>
              <a:t> </a:t>
            </a:r>
            <a:r>
              <a:rPr lang="sv-SE" altLang="ja-JP" dirty="0" err="1"/>
              <a:t>Manfaat</a:t>
            </a:r>
            <a:endParaRPr lang="id-ID" dirty="0"/>
          </a:p>
        </p:txBody>
      </p:sp>
      <p:sp>
        <p:nvSpPr>
          <p:cNvPr id="6" name="Content Placeholder 5">
            <a:extLst>
              <a:ext uri="{FF2B5EF4-FFF2-40B4-BE49-F238E27FC236}">
                <a16:creationId xmlns:a16="http://schemas.microsoft.com/office/drawing/2014/main" id="{E7A3F47F-E98D-C28D-69BF-E4CE2FA3B4BB}"/>
              </a:ext>
            </a:extLst>
          </p:cNvPr>
          <p:cNvSpPr>
            <a:spLocks noGrp="1" noChangeArrowheads="1"/>
          </p:cNvSpPr>
          <p:nvPr>
            <p:ph idx="1"/>
          </p:nvPr>
        </p:nvSpPr>
        <p:spPr/>
        <p:txBody>
          <a:bodyPr>
            <a:normAutofit/>
          </a:bodyPr>
          <a:lstStyle/>
          <a:p>
            <a:r>
              <a:rPr lang="en-US" dirty="0" err="1"/>
              <a:t>Manfaat</a:t>
            </a:r>
            <a:r>
              <a:rPr lang="en-US" dirty="0"/>
              <a:t> </a:t>
            </a:r>
            <a:r>
              <a:rPr lang="en-US" dirty="0" err="1"/>
              <a:t>dari</a:t>
            </a:r>
            <a:r>
              <a:rPr lang="en-US" dirty="0"/>
              <a:t> </a:t>
            </a:r>
            <a:r>
              <a:rPr lang="en-US" dirty="0" err="1"/>
              <a:t>sebuah</a:t>
            </a:r>
            <a:r>
              <a:rPr lang="en-US" dirty="0"/>
              <a:t> </a:t>
            </a:r>
            <a:r>
              <a:rPr lang="en-US" dirty="0" err="1"/>
              <a:t>proyek</a:t>
            </a:r>
            <a:r>
              <a:rPr lang="en-US" dirty="0"/>
              <a:t> </a:t>
            </a:r>
            <a:r>
              <a:rPr lang="en-US" dirty="0" err="1"/>
              <a:t>tidak</a:t>
            </a:r>
            <a:r>
              <a:rPr lang="en-US" dirty="0"/>
              <a:t> </a:t>
            </a:r>
            <a:r>
              <a:rPr lang="en-US" dirty="0" err="1"/>
              <a:t>selalu</a:t>
            </a:r>
            <a:r>
              <a:rPr lang="en-US" dirty="0"/>
              <a:t> </a:t>
            </a:r>
            <a:r>
              <a:rPr lang="en-US" dirty="0" err="1"/>
              <a:t>dapat</a:t>
            </a:r>
            <a:r>
              <a:rPr lang="en-US" dirty="0"/>
              <a:t> </a:t>
            </a:r>
            <a:r>
              <a:rPr lang="en-US" dirty="0" err="1"/>
              <a:t>dihitung</a:t>
            </a:r>
            <a:r>
              <a:rPr lang="en-US" dirty="0"/>
              <a:t> </a:t>
            </a:r>
            <a:r>
              <a:rPr lang="en-US" dirty="0" err="1"/>
              <a:t>langsung</a:t>
            </a:r>
            <a:endParaRPr lang="en-US" dirty="0"/>
          </a:p>
          <a:p>
            <a:r>
              <a:rPr lang="en-US" dirty="0" err="1"/>
              <a:t>Perlu</a:t>
            </a:r>
            <a:r>
              <a:rPr lang="en-US" dirty="0"/>
              <a:t> </a:t>
            </a:r>
            <a:r>
              <a:rPr lang="en-US" dirty="0" err="1"/>
              <a:t>dilakukan</a:t>
            </a:r>
            <a:r>
              <a:rPr lang="en-US" dirty="0"/>
              <a:t> </a:t>
            </a:r>
            <a:r>
              <a:rPr lang="en-US" dirty="0" err="1"/>
              <a:t>perkiraan</a:t>
            </a:r>
            <a:r>
              <a:rPr lang="en-US" dirty="0"/>
              <a:t> </a:t>
            </a:r>
            <a:r>
              <a:rPr lang="en-US" dirty="0" err="1"/>
              <a:t>manfaat</a:t>
            </a:r>
            <a:r>
              <a:rPr lang="en-US" dirty="0"/>
              <a:t> yang </a:t>
            </a:r>
            <a:r>
              <a:rPr lang="en-US" dirty="0" err="1"/>
              <a:t>akan</a:t>
            </a:r>
            <a:r>
              <a:rPr lang="en-US" dirty="0"/>
              <a:t> </a:t>
            </a:r>
            <a:r>
              <a:rPr lang="en-US" dirty="0" err="1"/>
              <a:t>dihasilkan</a:t>
            </a:r>
            <a:r>
              <a:rPr lang="en-US" dirty="0"/>
              <a:t> oleh </a:t>
            </a:r>
            <a:r>
              <a:rPr lang="en-US" dirty="0" err="1"/>
              <a:t>suatu</a:t>
            </a:r>
            <a:r>
              <a:rPr lang="en-US" dirty="0"/>
              <a:t> </a:t>
            </a:r>
            <a:r>
              <a:rPr lang="en-US" dirty="0" err="1"/>
              <a:t>proyek</a:t>
            </a:r>
            <a:r>
              <a:rPr lang="en-US" dirty="0"/>
              <a:t> </a:t>
            </a:r>
            <a:r>
              <a:rPr lang="en-US" dirty="0" err="1"/>
              <a:t>berdasarkan</a:t>
            </a:r>
            <a:r>
              <a:rPr lang="en-US" dirty="0"/>
              <a:t> </a:t>
            </a:r>
            <a:r>
              <a:rPr lang="en-US" dirty="0" err="1"/>
              <a:t>indikatornya</a:t>
            </a:r>
            <a:r>
              <a:rPr lang="en-US" dirty="0"/>
              <a:t>.</a:t>
            </a:r>
          </a:p>
          <a:p>
            <a:r>
              <a:rPr lang="en-US" dirty="0" err="1"/>
              <a:t>Untuk</a:t>
            </a:r>
            <a:r>
              <a:rPr lang="en-US" dirty="0"/>
              <a:t> </a:t>
            </a:r>
            <a:r>
              <a:rPr lang="en-US" dirty="0" err="1"/>
              <a:t>setiap</a:t>
            </a:r>
            <a:r>
              <a:rPr lang="en-US" dirty="0"/>
              <a:t> </a:t>
            </a:r>
            <a:r>
              <a:rPr lang="en-US" dirty="0" err="1"/>
              <a:t>indikator</a:t>
            </a:r>
            <a:r>
              <a:rPr lang="en-US" dirty="0"/>
              <a:t>, </a:t>
            </a:r>
            <a:r>
              <a:rPr lang="en-US" dirty="0" err="1"/>
              <a:t>manfaat</a:t>
            </a:r>
            <a:r>
              <a:rPr lang="en-US" dirty="0"/>
              <a:t> yang </a:t>
            </a:r>
            <a:r>
              <a:rPr lang="en-US" dirty="0" err="1"/>
              <a:t>dihitung</a:t>
            </a:r>
            <a:r>
              <a:rPr lang="en-US" dirty="0"/>
              <a:t> </a:t>
            </a:r>
            <a:r>
              <a:rPr lang="en-US" dirty="0" err="1"/>
              <a:t>adalah</a:t>
            </a:r>
            <a:r>
              <a:rPr lang="en-US" dirty="0"/>
              <a:t> </a:t>
            </a:r>
            <a:r>
              <a:rPr lang="en-US" dirty="0" err="1"/>
              <a:t>perubahan</a:t>
            </a:r>
            <a:r>
              <a:rPr lang="en-US" dirty="0"/>
              <a:t> </a:t>
            </a:r>
            <a:r>
              <a:rPr lang="en-US" dirty="0" err="1"/>
              <a:t>nilai</a:t>
            </a:r>
            <a:r>
              <a:rPr lang="en-US" dirty="0"/>
              <a:t> </a:t>
            </a:r>
            <a:r>
              <a:rPr lang="en-US" dirty="0" err="1"/>
              <a:t>manfaat</a:t>
            </a:r>
            <a:r>
              <a:rPr lang="en-US" dirty="0"/>
              <a:t> </a:t>
            </a:r>
            <a:r>
              <a:rPr lang="en-US" dirty="0" err="1"/>
              <a:t>dibandingkan</a:t>
            </a:r>
            <a:r>
              <a:rPr lang="en-US" dirty="0"/>
              <a:t> </a:t>
            </a:r>
            <a:r>
              <a:rPr lang="en-US" dirty="0" err="1"/>
              <a:t>dengan</a:t>
            </a:r>
            <a:r>
              <a:rPr lang="en-US" dirty="0"/>
              <a:t> baseline.</a:t>
            </a:r>
          </a:p>
          <a:p>
            <a:r>
              <a:rPr lang="en-GB" dirty="0" err="1"/>
              <a:t>Dalam</a:t>
            </a:r>
            <a:r>
              <a:rPr lang="en-GB" dirty="0"/>
              <a:t> </a:t>
            </a:r>
            <a:r>
              <a:rPr lang="en-GB" dirty="0" err="1"/>
              <a:t>memperkirakan</a:t>
            </a:r>
            <a:r>
              <a:rPr lang="en-GB" dirty="0"/>
              <a:t> </a:t>
            </a:r>
            <a:r>
              <a:rPr lang="en-GB" dirty="0" err="1"/>
              <a:t>manfaat</a:t>
            </a:r>
            <a:r>
              <a:rPr lang="en-GB" dirty="0"/>
              <a:t> </a:t>
            </a:r>
            <a:r>
              <a:rPr lang="en-GB" dirty="0" err="1"/>
              <a:t>dapat</a:t>
            </a:r>
            <a:r>
              <a:rPr lang="en-GB" dirty="0"/>
              <a:t> </a:t>
            </a:r>
            <a:r>
              <a:rPr lang="en-GB" dirty="0" err="1"/>
              <a:t>menggunakan</a:t>
            </a:r>
            <a:r>
              <a:rPr lang="en-GB" dirty="0"/>
              <a:t> </a:t>
            </a:r>
            <a:r>
              <a:rPr lang="en-GB" dirty="0" err="1"/>
              <a:t>referensi</a:t>
            </a:r>
            <a:r>
              <a:rPr lang="en-GB" dirty="0"/>
              <a:t> </a:t>
            </a:r>
            <a:r>
              <a:rPr lang="en-GB" dirty="0" err="1"/>
              <a:t>proyek</a:t>
            </a:r>
            <a:r>
              <a:rPr lang="en-GB" dirty="0"/>
              <a:t> yang </a:t>
            </a:r>
            <a:r>
              <a:rPr lang="en-GB" dirty="0" err="1"/>
              <a:t>sudah</a:t>
            </a:r>
            <a:r>
              <a:rPr lang="en-GB" dirty="0"/>
              <a:t> </a:t>
            </a:r>
            <a:r>
              <a:rPr lang="en-GB" dirty="0" err="1"/>
              <a:t>berjalan</a:t>
            </a:r>
            <a:r>
              <a:rPr lang="en-GB" dirty="0"/>
              <a:t> di </a:t>
            </a:r>
            <a:r>
              <a:rPr lang="en-GB" dirty="0" err="1"/>
              <a:t>tempat</a:t>
            </a:r>
            <a:r>
              <a:rPr lang="en-GB" dirty="0"/>
              <a:t> lain </a:t>
            </a:r>
            <a:r>
              <a:rPr lang="en-GB" dirty="0" err="1"/>
              <a:t>atau</a:t>
            </a:r>
            <a:r>
              <a:rPr lang="en-GB" dirty="0"/>
              <a:t> di masa </a:t>
            </a:r>
            <a:r>
              <a:rPr lang="en-GB" dirty="0" err="1"/>
              <a:t>lalu</a:t>
            </a:r>
            <a:r>
              <a:rPr lang="en-GB"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40" name="Rectangle 4">
            <a:extLst>
              <a:ext uri="{FF2B5EF4-FFF2-40B4-BE49-F238E27FC236}">
                <a16:creationId xmlns:a16="http://schemas.microsoft.com/office/drawing/2014/main" id="{2770D335-E5E2-594B-A6AF-CF0CFB787562}"/>
              </a:ext>
            </a:extLst>
          </p:cNvPr>
          <p:cNvSpPr>
            <a:spLocks noChangeArrowheads="1"/>
          </p:cNvSpPr>
          <p:nvPr/>
        </p:nvSpPr>
        <p:spPr bwMode="auto">
          <a:xfrm>
            <a:off x="1676400" y="685800"/>
            <a:ext cx="906780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EA9678E1-F85F-8C6D-8521-314F0D8D9B33}"/>
              </a:ext>
            </a:extLst>
          </p:cNvPr>
          <p:cNvSpPr>
            <a:spLocks noGrp="1"/>
          </p:cNvSpPr>
          <p:nvPr>
            <p:ph type="title"/>
          </p:nvPr>
        </p:nvSpPr>
        <p:spPr/>
        <p:txBody>
          <a:bodyPr/>
          <a:lstStyle/>
          <a:p>
            <a:r>
              <a:rPr lang="en-US" dirty="0" err="1"/>
              <a:t>Konversi</a:t>
            </a:r>
            <a:r>
              <a:rPr lang="en-US" dirty="0"/>
              <a:t> </a:t>
            </a:r>
            <a:r>
              <a:rPr lang="en-US" dirty="0" err="1"/>
              <a:t>dalam</a:t>
            </a:r>
            <a:r>
              <a:rPr lang="en-US" dirty="0"/>
              <a:t> </a:t>
            </a:r>
            <a:r>
              <a:rPr lang="en-US" dirty="0" err="1"/>
              <a:t>Satuan</a:t>
            </a:r>
            <a:r>
              <a:rPr lang="en-US" dirty="0"/>
              <a:t> yang </a:t>
            </a:r>
            <a:r>
              <a:rPr lang="en-US" dirty="0" err="1"/>
              <a:t>Setara</a:t>
            </a:r>
            <a:endParaRPr lang="id-ID" dirty="0"/>
          </a:p>
        </p:txBody>
      </p:sp>
      <p:sp>
        <p:nvSpPr>
          <p:cNvPr id="5" name="Content Placeholder 4">
            <a:extLst>
              <a:ext uri="{FF2B5EF4-FFF2-40B4-BE49-F238E27FC236}">
                <a16:creationId xmlns:a16="http://schemas.microsoft.com/office/drawing/2014/main" id="{816BD401-B9CE-7612-2D47-A0BC23790198}"/>
              </a:ext>
            </a:extLst>
          </p:cNvPr>
          <p:cNvSpPr>
            <a:spLocks noGrp="1"/>
          </p:cNvSpPr>
          <p:nvPr>
            <p:ph idx="1"/>
          </p:nvPr>
        </p:nvSpPr>
        <p:spPr/>
        <p:txBody>
          <a:bodyPr>
            <a:normAutofit lnSpcReduction="10000"/>
          </a:bodyPr>
          <a:lstStyle/>
          <a:p>
            <a:r>
              <a:rPr lang="id-ID" dirty="0"/>
              <a:t>Manfaat yang telah diukur dapat berasal dari beragam indikator, misalnya:</a:t>
            </a:r>
          </a:p>
          <a:p>
            <a:pPr lvl="1"/>
            <a:r>
              <a:rPr lang="id-ID" dirty="0"/>
              <a:t>Keuntungan -&gt; rupiah</a:t>
            </a:r>
          </a:p>
          <a:p>
            <a:pPr lvl="1"/>
            <a:r>
              <a:rPr lang="id-ID" dirty="0"/>
              <a:t>Peningkatan kesehatan</a:t>
            </a:r>
          </a:p>
          <a:p>
            <a:pPr lvl="1"/>
            <a:r>
              <a:rPr lang="id-ID" dirty="0"/>
              <a:t>Peningkatan produktivitas</a:t>
            </a:r>
          </a:p>
          <a:p>
            <a:pPr lvl="1"/>
            <a:r>
              <a:rPr lang="id-ID" dirty="0"/>
              <a:t>Efisiensi biaya</a:t>
            </a:r>
          </a:p>
          <a:p>
            <a:pPr lvl="1"/>
            <a:r>
              <a:rPr lang="id-ID" dirty="0" err="1"/>
              <a:t>Dll</a:t>
            </a:r>
            <a:endParaRPr lang="id-ID" dirty="0"/>
          </a:p>
          <a:p>
            <a:r>
              <a:rPr lang="id-ID" dirty="0"/>
              <a:t>Beragam satuan indikator tersebut perlu dikonversi menjadi satuan yang sama agar dapat diagregasi dan dibandingkan dengan biaya.</a:t>
            </a:r>
          </a:p>
          <a:p>
            <a:r>
              <a:rPr lang="id-ID" dirty="0"/>
              <a:t>Beberapa contoh satuan yang dapat digunakan:</a:t>
            </a:r>
          </a:p>
          <a:p>
            <a:pPr lvl="1"/>
            <a:r>
              <a:rPr lang="id-ID" dirty="0"/>
              <a:t>Satuan moneter</a:t>
            </a:r>
          </a:p>
          <a:p>
            <a:pPr lvl="1"/>
            <a:r>
              <a:rPr lang="id-ID" dirty="0"/>
              <a:t>Utilitas</a:t>
            </a:r>
          </a:p>
          <a:p>
            <a:pPr lvl="1"/>
            <a:r>
              <a:rPr lang="id-ID" dirty="0"/>
              <a:t>Atau satuan kuantitatif lainnya.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2" name="Rectangle 4">
            <a:extLst>
              <a:ext uri="{FF2B5EF4-FFF2-40B4-BE49-F238E27FC236}">
                <a16:creationId xmlns:a16="http://schemas.microsoft.com/office/drawing/2014/main" id="{13CB2E51-E379-1A4B-966C-2410643BAF09}"/>
              </a:ext>
            </a:extLst>
          </p:cNvPr>
          <p:cNvSpPr>
            <a:spLocks noChangeArrowheads="1"/>
          </p:cNvSpPr>
          <p:nvPr/>
        </p:nvSpPr>
        <p:spPr bwMode="auto">
          <a:xfrm>
            <a:off x="1644650" y="762000"/>
            <a:ext cx="810895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2B608FA2-743F-8B24-68B3-9E7C05BF9C44}"/>
              </a:ext>
            </a:extLst>
          </p:cNvPr>
          <p:cNvSpPr>
            <a:spLocks noGrp="1"/>
          </p:cNvSpPr>
          <p:nvPr>
            <p:ph type="title"/>
          </p:nvPr>
        </p:nvSpPr>
        <p:spPr/>
        <p:txBody>
          <a:bodyPr/>
          <a:lstStyle/>
          <a:p>
            <a:r>
              <a:rPr lang="en-US" dirty="0" err="1"/>
              <a:t>Biaya</a:t>
            </a:r>
            <a:endParaRPr lang="id-ID" dirty="0"/>
          </a:p>
        </p:txBody>
      </p:sp>
      <p:sp>
        <p:nvSpPr>
          <p:cNvPr id="5" name="Content Placeholder 4">
            <a:extLst>
              <a:ext uri="{FF2B5EF4-FFF2-40B4-BE49-F238E27FC236}">
                <a16:creationId xmlns:a16="http://schemas.microsoft.com/office/drawing/2014/main" id="{A1D8C2CC-22C0-0197-BFFE-E59C1D584815}"/>
              </a:ext>
            </a:extLst>
          </p:cNvPr>
          <p:cNvSpPr>
            <a:spLocks noGrp="1"/>
          </p:cNvSpPr>
          <p:nvPr>
            <p:ph idx="1"/>
          </p:nvPr>
        </p:nvSpPr>
        <p:spPr/>
        <p:txBody>
          <a:bodyPr/>
          <a:lstStyle/>
          <a:p>
            <a:r>
              <a:rPr lang="en-US" altLang="en-US" dirty="0" err="1"/>
              <a:t>Biaya</a:t>
            </a:r>
            <a:r>
              <a:rPr lang="en-US" altLang="en-US" dirty="0"/>
              <a:t> = </a:t>
            </a:r>
            <a:r>
              <a:rPr lang="ja-JP" altLang="en-US"/>
              <a:t>‘</a:t>
            </a:r>
            <a:r>
              <a:rPr lang="en-US" altLang="ja-JP" dirty="0" err="1"/>
              <a:t>Berapa</a:t>
            </a:r>
            <a:r>
              <a:rPr lang="en-US" altLang="ja-JP" dirty="0"/>
              <a:t> yang </a:t>
            </a:r>
            <a:r>
              <a:rPr lang="en-US" altLang="ja-JP" dirty="0" err="1"/>
              <a:t>harus</a:t>
            </a:r>
            <a:r>
              <a:rPr lang="en-US" altLang="ja-JP" dirty="0"/>
              <a:t> </a:t>
            </a:r>
            <a:r>
              <a:rPr lang="en-US" altLang="ja-JP" dirty="0" err="1"/>
              <a:t>dikorbankan</a:t>
            </a:r>
            <a:r>
              <a:rPr lang="en-US" altLang="ja-JP" dirty="0"/>
              <a:t> </a:t>
            </a:r>
            <a:r>
              <a:rPr lang="en-US" altLang="ja-JP" dirty="0" err="1"/>
              <a:t>untuk</a:t>
            </a:r>
            <a:r>
              <a:rPr lang="en-US" altLang="ja-JP" dirty="0"/>
              <a:t> </a:t>
            </a:r>
            <a:r>
              <a:rPr lang="en-US" altLang="ja-JP" dirty="0" err="1"/>
              <a:t>mendapatkan</a:t>
            </a:r>
            <a:r>
              <a:rPr lang="en-US" altLang="ja-JP" dirty="0"/>
              <a:t> </a:t>
            </a:r>
            <a:r>
              <a:rPr lang="en-US" altLang="ja-JP" dirty="0" err="1"/>
              <a:t>sesuatu</a:t>
            </a:r>
            <a:r>
              <a:rPr lang="en-US" altLang="ja-JP" dirty="0"/>
              <a:t> (</a:t>
            </a:r>
            <a:r>
              <a:rPr lang="en-US" altLang="ja-JP" dirty="0" err="1"/>
              <a:t>manfaat</a:t>
            </a:r>
            <a:r>
              <a:rPr lang="en-US" altLang="ja-JP" dirty="0"/>
              <a:t>)</a:t>
            </a:r>
            <a:r>
              <a:rPr lang="ja-JP" altLang="en-US"/>
              <a:t>’</a:t>
            </a:r>
            <a:endParaRPr lang="en-US" altLang="ja-JP" dirty="0"/>
          </a:p>
          <a:p>
            <a:r>
              <a:rPr lang="id-ID" dirty="0"/>
              <a:t>Biaya dapat berupa biaya pembangunan atau pelaksanaan intervensi (program atau proyek) dan juga dampak negatif yang diterima oleh pemangku kepentingan dan masyarakat.</a:t>
            </a:r>
          </a:p>
          <a:p>
            <a:endParaRPr lang="id-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0" name="Rectangle 4">
            <a:extLst>
              <a:ext uri="{FF2B5EF4-FFF2-40B4-BE49-F238E27FC236}">
                <a16:creationId xmlns:a16="http://schemas.microsoft.com/office/drawing/2014/main" id="{83A6E96C-C089-2647-9ADD-61F1C5246907}"/>
              </a:ext>
            </a:extLst>
          </p:cNvPr>
          <p:cNvSpPr>
            <a:spLocks noChangeArrowheads="1"/>
          </p:cNvSpPr>
          <p:nvPr/>
        </p:nvSpPr>
        <p:spPr bwMode="auto">
          <a:xfrm>
            <a:off x="1720850" y="685800"/>
            <a:ext cx="810895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0734C33E-8E12-558D-1BFB-76E954985FEE}"/>
              </a:ext>
            </a:extLst>
          </p:cNvPr>
          <p:cNvSpPr>
            <a:spLocks noGrp="1"/>
          </p:cNvSpPr>
          <p:nvPr>
            <p:ph type="title"/>
          </p:nvPr>
        </p:nvSpPr>
        <p:spPr/>
        <p:txBody>
          <a:bodyPr>
            <a:normAutofit/>
          </a:bodyPr>
          <a:lstStyle/>
          <a:p>
            <a:r>
              <a:rPr lang="en-US" dirty="0"/>
              <a:t>Langkah-</a:t>
            </a:r>
            <a:r>
              <a:rPr lang="en-US" dirty="0" err="1"/>
              <a:t>langkah</a:t>
            </a:r>
            <a:r>
              <a:rPr lang="en-US" dirty="0"/>
              <a:t> </a:t>
            </a:r>
            <a:r>
              <a:rPr lang="en-US" dirty="0" err="1"/>
              <a:t>dalam</a:t>
            </a:r>
            <a:r>
              <a:rPr lang="en-US" dirty="0"/>
              <a:t> </a:t>
            </a:r>
            <a:r>
              <a:rPr lang="en-US" dirty="0" err="1"/>
              <a:t>mengidentifikasi</a:t>
            </a:r>
            <a:r>
              <a:rPr lang="en-US" dirty="0"/>
              <a:t> </a:t>
            </a:r>
            <a:r>
              <a:rPr lang="en-US" dirty="0" err="1"/>
              <a:t>biaya</a:t>
            </a:r>
            <a:r>
              <a:rPr lang="en-US" dirty="0"/>
              <a:t> </a:t>
            </a:r>
            <a:endParaRPr lang="id-ID" dirty="0"/>
          </a:p>
        </p:txBody>
      </p:sp>
      <p:sp>
        <p:nvSpPr>
          <p:cNvPr id="5" name="Content Placeholder 4">
            <a:extLst>
              <a:ext uri="{FF2B5EF4-FFF2-40B4-BE49-F238E27FC236}">
                <a16:creationId xmlns:a16="http://schemas.microsoft.com/office/drawing/2014/main" id="{BD5157CA-4276-B7EA-2374-646008A818DD}"/>
              </a:ext>
            </a:extLst>
          </p:cNvPr>
          <p:cNvSpPr>
            <a:spLocks noGrp="1"/>
          </p:cNvSpPr>
          <p:nvPr>
            <p:ph idx="1"/>
          </p:nvPr>
        </p:nvSpPr>
        <p:spPr/>
        <p:txBody>
          <a:bodyPr/>
          <a:lstStyle/>
          <a:p>
            <a:pPr marL="514350" indent="-514350">
              <a:buFont typeface="+mj-lt"/>
              <a:buAutoNum type="arabicPeriod"/>
            </a:pPr>
            <a:r>
              <a:rPr lang="sv-SE" altLang="ja-JP" dirty="0" err="1"/>
              <a:t>Mengidentifikasi</a:t>
            </a:r>
            <a:r>
              <a:rPr lang="sv-SE" altLang="ja-JP" dirty="0"/>
              <a:t> </a:t>
            </a:r>
            <a:r>
              <a:rPr lang="sv-SE" altLang="ja-JP" dirty="0" err="1"/>
              <a:t>biaya</a:t>
            </a:r>
            <a:r>
              <a:rPr lang="sv-SE" altLang="ja-JP" dirty="0"/>
              <a:t> </a:t>
            </a:r>
            <a:r>
              <a:rPr lang="sv-SE" altLang="ja-JP" dirty="0" err="1"/>
              <a:t>akibat</a:t>
            </a:r>
            <a:r>
              <a:rPr lang="sv-SE" altLang="ja-JP" dirty="0"/>
              <a:t> </a:t>
            </a:r>
            <a:r>
              <a:rPr lang="sv-SE" altLang="ja-JP" dirty="0" err="1"/>
              <a:t>diterapkan</a:t>
            </a:r>
            <a:r>
              <a:rPr lang="sv-SE" altLang="ja-JP" dirty="0"/>
              <a:t> </a:t>
            </a:r>
            <a:r>
              <a:rPr lang="sv-SE" altLang="ja-JP" dirty="0" err="1"/>
              <a:t>keputusan</a:t>
            </a:r>
            <a:endParaRPr lang="en-US" altLang="ja-JP" dirty="0"/>
          </a:p>
          <a:p>
            <a:pPr marL="514350" indent="-514350">
              <a:buFont typeface="+mj-lt"/>
              <a:buAutoNum type="arabicPeriod"/>
            </a:pPr>
            <a:r>
              <a:rPr lang="sv-SE" altLang="ja-JP" dirty="0" err="1"/>
              <a:t>Menentukan</a:t>
            </a:r>
            <a:r>
              <a:rPr lang="sv-SE" altLang="ja-JP" dirty="0"/>
              <a:t> </a:t>
            </a:r>
            <a:r>
              <a:rPr lang="sv-SE" altLang="ja-JP" dirty="0" err="1"/>
              <a:t>siapa</a:t>
            </a:r>
            <a:r>
              <a:rPr lang="sv-SE" altLang="ja-JP" dirty="0"/>
              <a:t> yang </a:t>
            </a:r>
            <a:r>
              <a:rPr lang="sv-SE" altLang="ja-JP" dirty="0" err="1"/>
              <a:t>menanggung</a:t>
            </a:r>
            <a:r>
              <a:rPr lang="sv-SE" altLang="ja-JP" dirty="0"/>
              <a:t> </a:t>
            </a:r>
            <a:r>
              <a:rPr lang="sv-SE" altLang="ja-JP" dirty="0" err="1"/>
              <a:t>biaya</a:t>
            </a:r>
            <a:r>
              <a:rPr lang="en-US" altLang="ja-JP" dirty="0"/>
              <a:t> </a:t>
            </a:r>
          </a:p>
          <a:p>
            <a:pPr marL="514350" indent="-514350">
              <a:buFont typeface="+mj-lt"/>
              <a:buAutoNum type="arabicPeriod"/>
            </a:pPr>
            <a:r>
              <a:rPr lang="sv-SE" altLang="ja-JP" dirty="0" err="1"/>
              <a:t>Memutuskan</a:t>
            </a:r>
            <a:r>
              <a:rPr lang="sv-SE" altLang="ja-JP" dirty="0"/>
              <a:t> </a:t>
            </a:r>
            <a:r>
              <a:rPr lang="sv-SE" altLang="ja-JP" dirty="0" err="1"/>
              <a:t>bagaimana</a:t>
            </a:r>
            <a:r>
              <a:rPr lang="sv-SE" altLang="ja-JP" dirty="0"/>
              <a:t> </a:t>
            </a:r>
            <a:r>
              <a:rPr lang="sv-SE" altLang="ja-JP" dirty="0" err="1"/>
              <a:t>cara</a:t>
            </a:r>
            <a:r>
              <a:rPr lang="sv-SE" altLang="ja-JP" dirty="0"/>
              <a:t> </a:t>
            </a:r>
            <a:r>
              <a:rPr lang="sv-SE" altLang="ja-JP" dirty="0" err="1"/>
              <a:t>mengukur</a:t>
            </a:r>
            <a:r>
              <a:rPr lang="sv-SE" altLang="ja-JP" dirty="0"/>
              <a:t> </a:t>
            </a:r>
            <a:r>
              <a:rPr lang="sv-SE" altLang="ja-JP" dirty="0" err="1"/>
              <a:t>biaya</a:t>
            </a:r>
            <a:r>
              <a:rPr lang="en-US" altLang="ja-JP" dirty="0"/>
              <a:t> </a:t>
            </a:r>
          </a:p>
          <a:p>
            <a:pPr marL="514350" indent="-514350">
              <a:buFont typeface="+mj-lt"/>
              <a:buAutoNum type="arabicPeriod"/>
            </a:pPr>
            <a:r>
              <a:rPr lang="sv-SE" altLang="ja-JP" dirty="0" err="1"/>
              <a:t>Menetapkan</a:t>
            </a:r>
            <a:r>
              <a:rPr lang="sv-SE" altLang="ja-JP" dirty="0"/>
              <a:t> data dasar </a:t>
            </a:r>
            <a:r>
              <a:rPr lang="sv-SE" altLang="ja-JP" dirty="0" err="1"/>
              <a:t>perbandingan</a:t>
            </a:r>
            <a:r>
              <a:rPr lang="sv-SE" altLang="ja-JP" dirty="0"/>
              <a:t> (</a:t>
            </a:r>
            <a:r>
              <a:rPr lang="sv-SE" altLang="ja-JP" dirty="0" err="1"/>
              <a:t>baseline</a:t>
            </a:r>
            <a:r>
              <a:rPr lang="sv-SE" altLang="ja-JP" dirty="0"/>
              <a:t>)</a:t>
            </a:r>
            <a:r>
              <a:rPr lang="en-US" altLang="ja-JP" dirty="0"/>
              <a:t> </a:t>
            </a:r>
          </a:p>
          <a:p>
            <a:pPr marL="514350" indent="-514350">
              <a:buFont typeface="+mj-lt"/>
              <a:buAutoNum type="arabicPeriod"/>
            </a:pPr>
            <a:r>
              <a:rPr lang="sv-SE" altLang="ja-JP" dirty="0" err="1"/>
              <a:t>Memperkirakan</a:t>
            </a:r>
            <a:r>
              <a:rPr lang="sv-SE" altLang="ja-JP" dirty="0"/>
              <a:t> apa yang </a:t>
            </a:r>
            <a:r>
              <a:rPr lang="sv-SE" altLang="ja-JP" dirty="0" err="1"/>
              <a:t>terjadi</a:t>
            </a:r>
            <a:r>
              <a:rPr lang="en-US" altLang="ja-JP" dirty="0"/>
              <a:t> </a:t>
            </a:r>
          </a:p>
          <a:p>
            <a:pPr marL="514350" indent="-514350">
              <a:buFont typeface="+mj-lt"/>
              <a:buAutoNum type="arabicPeriod"/>
            </a:pPr>
            <a:r>
              <a:rPr lang="fi-FI" altLang="ja-JP" dirty="0" err="1"/>
              <a:t>Menerjemahkan</a:t>
            </a:r>
            <a:r>
              <a:rPr lang="fi-FI" altLang="ja-JP" dirty="0"/>
              <a:t> ke </a:t>
            </a:r>
            <a:r>
              <a:rPr lang="fi-FI" altLang="ja-JP" dirty="0" err="1"/>
              <a:t>dalam</a:t>
            </a:r>
            <a:r>
              <a:rPr lang="fi-FI" altLang="ja-JP" dirty="0"/>
              <a:t> </a:t>
            </a:r>
            <a:r>
              <a:rPr lang="fi-FI" altLang="ja-JP" dirty="0" err="1"/>
              <a:t>unit</a:t>
            </a:r>
            <a:r>
              <a:rPr lang="fi-FI" altLang="ja-JP" dirty="0"/>
              <a:t> </a:t>
            </a:r>
            <a:r>
              <a:rPr lang="fi-FI" altLang="ja-JP" dirty="0" err="1"/>
              <a:t>yang</a:t>
            </a:r>
            <a:r>
              <a:rPr lang="fi-FI" altLang="ja-JP" dirty="0"/>
              <a:t> sama, </a:t>
            </a:r>
            <a:r>
              <a:rPr lang="fi-FI" altLang="ja-JP" dirty="0" err="1"/>
              <a:t>jika</a:t>
            </a:r>
            <a:r>
              <a:rPr lang="fi-FI" altLang="ja-JP" dirty="0"/>
              <a:t> </a:t>
            </a:r>
            <a:r>
              <a:rPr lang="fi-FI" altLang="ja-JP" dirty="0" err="1"/>
              <a:t>memungkinkan</a:t>
            </a:r>
            <a:r>
              <a:rPr lang="en-US" altLang="ja-JP" dirty="0"/>
              <a:t> </a:t>
            </a:r>
          </a:p>
          <a:p>
            <a:pPr marL="514350" indent="-514350">
              <a:buFont typeface="+mj-lt"/>
              <a:buAutoNum type="arabicPeriod"/>
            </a:pPr>
            <a:r>
              <a:rPr lang="fi-FI" altLang="ja-JP" dirty="0" err="1"/>
              <a:t>Meringkas</a:t>
            </a:r>
            <a:r>
              <a:rPr lang="fi-FI" altLang="ja-JP" dirty="0"/>
              <a:t> </a:t>
            </a:r>
            <a:r>
              <a:rPr lang="fi-FI" altLang="ja-JP" dirty="0" err="1"/>
              <a:t>hasil</a:t>
            </a:r>
            <a:r>
              <a:rPr lang="fi-FI" altLang="ja-JP" dirty="0"/>
              <a:t> </a:t>
            </a:r>
            <a:r>
              <a:rPr lang="fi-FI" altLang="ja-JP" dirty="0" err="1"/>
              <a:t>yang</a:t>
            </a:r>
            <a:r>
              <a:rPr lang="fi-FI" altLang="ja-JP" dirty="0"/>
              <a:t> </a:t>
            </a:r>
            <a:r>
              <a:rPr lang="fi-FI" altLang="ja-JP" dirty="0" err="1"/>
              <a:t>diperoleh</a:t>
            </a:r>
            <a:r>
              <a:rPr lang="fi-FI" altLang="ja-JP" dirty="0"/>
              <a:t> </a:t>
            </a:r>
            <a:r>
              <a:rPr lang="fi-FI" altLang="ja-JP" dirty="0" err="1"/>
              <a:t>untuk</a:t>
            </a:r>
            <a:r>
              <a:rPr lang="fi-FI" altLang="ja-JP" dirty="0"/>
              <a:t> </a:t>
            </a:r>
            <a:r>
              <a:rPr lang="fi-FI" altLang="ja-JP" dirty="0" err="1"/>
              <a:t>masing-masing</a:t>
            </a:r>
            <a:r>
              <a:rPr lang="fi-FI" altLang="ja-JP" dirty="0"/>
              <a:t> </a:t>
            </a:r>
            <a:r>
              <a:rPr lang="fi-FI" altLang="ja-JP" dirty="0" err="1"/>
              <a:t>alternatif</a:t>
            </a:r>
            <a:r>
              <a:rPr lang="en-US" altLang="ja-JP" dirty="0"/>
              <a:t> </a:t>
            </a:r>
            <a:endParaRPr lang="en-GB" dirty="0"/>
          </a:p>
          <a:p>
            <a:pPr marL="514350" indent="-514350">
              <a:buFont typeface="+mj-lt"/>
              <a:buAutoNum type="arabicPeriod"/>
            </a:pPr>
            <a:endParaRPr lang="id-ID"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8967-2E4B-40EC-996F-25EF791D27F3}"/>
              </a:ext>
            </a:extLst>
          </p:cNvPr>
          <p:cNvSpPr>
            <a:spLocks noGrp="1"/>
          </p:cNvSpPr>
          <p:nvPr>
            <p:ph type="title"/>
          </p:nvPr>
        </p:nvSpPr>
        <p:spPr/>
        <p:txBody>
          <a:bodyPr/>
          <a:lstStyle/>
          <a:p>
            <a:r>
              <a:rPr lang="id-ID">
                <a:latin typeface="Arial Nova" panose="020B0504020202020204" pitchFamily="34" charset="0"/>
              </a:rPr>
              <a:t>Terima Kasih!</a:t>
            </a:r>
            <a:endParaRPr lang="en-US">
              <a:latin typeface="Arial Nova" panose="020B0504020202020204" pitchFamily="34" charset="0"/>
            </a:endParaRPr>
          </a:p>
        </p:txBody>
      </p:sp>
    </p:spTree>
    <p:extLst>
      <p:ext uri="{BB962C8B-B14F-4D97-AF65-F5344CB8AC3E}">
        <p14:creationId xmlns:p14="http://schemas.microsoft.com/office/powerpoint/2010/main" val="605231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A7E50A-30A3-1ED0-964F-7CC6C51D2651}"/>
              </a:ext>
            </a:extLst>
          </p:cNvPr>
          <p:cNvSpPr>
            <a:spLocks noGrp="1"/>
          </p:cNvSpPr>
          <p:nvPr>
            <p:ph type="title"/>
          </p:nvPr>
        </p:nvSpPr>
        <p:spPr/>
        <p:txBody>
          <a:bodyPr/>
          <a:lstStyle/>
          <a:p>
            <a:r>
              <a:rPr lang="id-ID"/>
              <a:t>Konsep Social</a:t>
            </a:r>
            <a:r>
              <a:rPr lang="id-ID" dirty="0"/>
              <a:t> </a:t>
            </a:r>
            <a:r>
              <a:rPr lang="id-ID" dirty="0" err="1"/>
              <a:t>Cost</a:t>
            </a:r>
            <a:r>
              <a:rPr lang="id-ID" dirty="0"/>
              <a:t> </a:t>
            </a:r>
            <a:r>
              <a:rPr lang="id-ID" dirty="0" err="1"/>
              <a:t>Benefit</a:t>
            </a:r>
            <a:r>
              <a:rPr lang="id-ID" dirty="0"/>
              <a:t> </a:t>
            </a:r>
            <a:r>
              <a:rPr lang="id-ID" dirty="0" err="1"/>
              <a:t>Analysis</a:t>
            </a:r>
            <a:endParaRPr lang="id-ID" dirty="0"/>
          </a:p>
        </p:txBody>
      </p:sp>
    </p:spTree>
    <p:extLst>
      <p:ext uri="{BB962C8B-B14F-4D97-AF65-F5344CB8AC3E}">
        <p14:creationId xmlns:p14="http://schemas.microsoft.com/office/powerpoint/2010/main" val="303526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3B776B-DD4E-10B1-0362-695F03DCD70D}"/>
              </a:ext>
            </a:extLst>
          </p:cNvPr>
          <p:cNvSpPr>
            <a:spLocks noGrp="1"/>
          </p:cNvSpPr>
          <p:nvPr>
            <p:ph sz="half" idx="1"/>
          </p:nvPr>
        </p:nvSpPr>
        <p:spPr/>
        <p:txBody>
          <a:bodyPr>
            <a:normAutofit/>
          </a:bodyPr>
          <a:lstStyle/>
          <a:p>
            <a:r>
              <a:rPr lang="id-ID" sz="2000" dirty="0"/>
              <a:t>Analisis biaya-manfaat (CBA) adalah alat utama yang digunakan dalam ekonomi kesejahteraan untuk menilai apakah intervensi – baik itu proyek atau kebijakan – harus dilakukan atau tidak. </a:t>
            </a:r>
          </a:p>
          <a:p>
            <a:r>
              <a:rPr lang="id-ID" sz="2000" dirty="0"/>
              <a:t>Kriteria intervensi yang akan dilakukan adalah bahwa 'manfaatnya lebih besar daripada' biayanya.</a:t>
            </a:r>
          </a:p>
          <a:p>
            <a:r>
              <a:rPr lang="id-ID" sz="2000" dirty="0"/>
              <a:t>Analisis biaya-manfaat tradisional cenderung menekankan biaya dan manfaat ekonomi.</a:t>
            </a:r>
          </a:p>
        </p:txBody>
      </p:sp>
      <p:sp>
        <p:nvSpPr>
          <p:cNvPr id="6" name="Content Placeholder 5">
            <a:extLst>
              <a:ext uri="{FF2B5EF4-FFF2-40B4-BE49-F238E27FC236}">
                <a16:creationId xmlns:a16="http://schemas.microsoft.com/office/drawing/2014/main" id="{250F92BC-3C58-D25D-B0C5-7AE4873B0D1A}"/>
              </a:ext>
            </a:extLst>
          </p:cNvPr>
          <p:cNvSpPr>
            <a:spLocks noGrp="1"/>
          </p:cNvSpPr>
          <p:nvPr>
            <p:ph sz="half" idx="2"/>
          </p:nvPr>
        </p:nvSpPr>
        <p:spPr/>
        <p:txBody>
          <a:bodyPr>
            <a:normAutofit fontScale="70000" lnSpcReduction="20000"/>
          </a:bodyPr>
          <a:lstStyle/>
          <a:p>
            <a:r>
              <a:rPr lang="id-ID" dirty="0"/>
              <a:t>Analisis biaya-manfaat sosial merupakan perluasan dari analisis biaya-manfaat ekonomi, disesuaikan untuk memperhitungkan spektrum penuh biaya dan manfaat (termasuk dampak sosial dan lingkungan) yang ditanggung oleh masyarakat secara keseluruhan sebagai akibat dari suatu intervensi.</a:t>
            </a:r>
          </a:p>
          <a:p>
            <a:r>
              <a:rPr lang="id-ID" dirty="0"/>
              <a:t>Namun, untuk membandingkan secara langsung jenis biaya dan manfaat non ekonomi dengan biaya dan manfaat ekonomi, mereka harus terlebih dahulu dinilai secara moneter. </a:t>
            </a:r>
          </a:p>
          <a:p>
            <a:r>
              <a:rPr lang="id-ID" dirty="0"/>
              <a:t>Setelah semua dampak diterjemahkan ke dalam metrik yang sama, maka syarat untuk proyek atau intervensi yang akan dilakukan adalah jumlah manfaat ekonomi, sosial dan lingkungan melebihi jumlah biaya ekonomi, sosial dan lingkungan.</a:t>
            </a:r>
          </a:p>
        </p:txBody>
      </p:sp>
      <p:sp>
        <p:nvSpPr>
          <p:cNvPr id="4" name="Title 3">
            <a:extLst>
              <a:ext uri="{FF2B5EF4-FFF2-40B4-BE49-F238E27FC236}">
                <a16:creationId xmlns:a16="http://schemas.microsoft.com/office/drawing/2014/main" id="{AF0A638A-8431-D8B3-84D5-CAD074E564C6}"/>
              </a:ext>
            </a:extLst>
          </p:cNvPr>
          <p:cNvSpPr>
            <a:spLocks noGrp="1"/>
          </p:cNvSpPr>
          <p:nvPr>
            <p:ph type="title"/>
          </p:nvPr>
        </p:nvSpPr>
        <p:spPr>
          <a:xfrm>
            <a:off x="838200" y="191069"/>
            <a:ext cx="7391400" cy="791571"/>
          </a:xfrm>
        </p:spPr>
        <p:txBody>
          <a:bodyPr>
            <a:normAutofit fontScale="90000"/>
          </a:bodyPr>
          <a:lstStyle/>
          <a:p>
            <a:r>
              <a:rPr lang="id-ID" dirty="0"/>
              <a:t>Kenapa Menggunakan </a:t>
            </a:r>
            <a:r>
              <a:rPr lang="id-ID" dirty="0" err="1"/>
              <a:t>Cost-Benefit</a:t>
            </a:r>
            <a:r>
              <a:rPr lang="id-ID" dirty="0"/>
              <a:t> </a:t>
            </a:r>
            <a:r>
              <a:rPr lang="id-ID" dirty="0" err="1"/>
              <a:t>Analysis</a:t>
            </a:r>
            <a:r>
              <a:rPr lang="id-ID" dirty="0"/>
              <a:t> (CBA)?</a:t>
            </a:r>
          </a:p>
        </p:txBody>
      </p:sp>
    </p:spTree>
    <p:extLst>
      <p:ext uri="{BB962C8B-B14F-4D97-AF65-F5344CB8AC3E}">
        <p14:creationId xmlns:p14="http://schemas.microsoft.com/office/powerpoint/2010/main" val="3442488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39AD28-29D6-1927-A6F5-34BA4B0F0B84}"/>
              </a:ext>
            </a:extLst>
          </p:cNvPr>
          <p:cNvSpPr>
            <a:spLocks noGrp="1"/>
          </p:cNvSpPr>
          <p:nvPr>
            <p:ph sz="half" idx="1"/>
          </p:nvPr>
        </p:nvSpPr>
        <p:spPr/>
        <p:txBody>
          <a:bodyPr>
            <a:normAutofit fontScale="92500"/>
          </a:bodyPr>
          <a:lstStyle/>
          <a:p>
            <a:r>
              <a:rPr lang="id-ID" dirty="0"/>
              <a:t>Dampak langsung yang nyata dan memiliki nilai “pasar” (misalnya jumlah pekerjaan yang secara tidak langsung diciptakan atau dihancurkan)</a:t>
            </a:r>
          </a:p>
          <a:p>
            <a:r>
              <a:rPr lang="id-ID" dirty="0"/>
              <a:t>Dampak langsung yang nyata tetapi tidak selalu memiliki nilai pasar (misalnya dampak lingkungan dan dampak sosial)</a:t>
            </a:r>
          </a:p>
          <a:p>
            <a:r>
              <a:rPr lang="id-ID" dirty="0"/>
              <a:t>dampak langsung yang tidak berwujud (secara ekonomi) atau memiliki nilai pasar (misalnya kesejahteraan atau modal sosial)</a:t>
            </a:r>
          </a:p>
        </p:txBody>
      </p:sp>
      <p:sp>
        <p:nvSpPr>
          <p:cNvPr id="3" name="Content Placeholder 2">
            <a:extLst>
              <a:ext uri="{FF2B5EF4-FFF2-40B4-BE49-F238E27FC236}">
                <a16:creationId xmlns:a16="http://schemas.microsoft.com/office/drawing/2014/main" id="{34DD41D4-0FAF-C433-4890-6FCEABEBDF0A}"/>
              </a:ext>
            </a:extLst>
          </p:cNvPr>
          <p:cNvSpPr>
            <a:spLocks noGrp="1"/>
          </p:cNvSpPr>
          <p:nvPr>
            <p:ph sz="half" idx="2"/>
          </p:nvPr>
        </p:nvSpPr>
        <p:spPr/>
        <p:txBody>
          <a:bodyPr>
            <a:normAutofit fontScale="92500" lnSpcReduction="10000"/>
          </a:bodyPr>
          <a:lstStyle/>
          <a:p>
            <a:r>
              <a:rPr lang="id-ID" dirty="0"/>
              <a:t>Dalam praktiknya, SCBA sering kali hanya berfokus pada biaya dan manfaat yang nyata secara ekonomi sambil mengabaikan perspektif kesejahteraan di bidang ekonomi. </a:t>
            </a:r>
          </a:p>
          <a:p>
            <a:r>
              <a:rPr lang="id-ID" dirty="0"/>
              <a:t>Pengabaian ini memiliki implikasi yang dalam: </a:t>
            </a:r>
          </a:p>
          <a:p>
            <a:pPr lvl="1"/>
            <a:r>
              <a:rPr lang="id-ID" dirty="0"/>
              <a:t>Dalam praktiknya (jika tidak dinyatakan secara formal dalam teori), ekonomi konvensional menganggap kekayaan masyarakat (nilai pasar, </a:t>
            </a:r>
            <a:r>
              <a:rPr lang="id-ID" dirty="0" err="1"/>
              <a:t>maksimalisasi</a:t>
            </a:r>
            <a:r>
              <a:rPr lang="id-ID" dirty="0"/>
              <a:t> ekonomi) sebagai tujuan, bukan sebagai sarana untuk mencapai kesejahteraan.</a:t>
            </a:r>
          </a:p>
        </p:txBody>
      </p:sp>
      <p:sp>
        <p:nvSpPr>
          <p:cNvPr id="4" name="Title 3">
            <a:extLst>
              <a:ext uri="{FF2B5EF4-FFF2-40B4-BE49-F238E27FC236}">
                <a16:creationId xmlns:a16="http://schemas.microsoft.com/office/drawing/2014/main" id="{BAF5BDC1-D63D-D36E-8C7C-57AD725FDDAB}"/>
              </a:ext>
            </a:extLst>
          </p:cNvPr>
          <p:cNvSpPr>
            <a:spLocks noGrp="1"/>
          </p:cNvSpPr>
          <p:nvPr>
            <p:ph type="title"/>
          </p:nvPr>
        </p:nvSpPr>
        <p:spPr/>
        <p:txBody>
          <a:bodyPr/>
          <a:lstStyle/>
          <a:p>
            <a:r>
              <a:rPr lang="id-ID" dirty="0"/>
              <a:t>Dampak Eksternal dari Sebuah Intervensi</a:t>
            </a:r>
          </a:p>
        </p:txBody>
      </p:sp>
    </p:spTree>
    <p:extLst>
      <p:ext uri="{BB962C8B-B14F-4D97-AF65-F5344CB8AC3E}">
        <p14:creationId xmlns:p14="http://schemas.microsoft.com/office/powerpoint/2010/main" val="288667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90679509-200E-A34C-9769-2C42604B230E}"/>
              </a:ext>
            </a:extLst>
          </p:cNvPr>
          <p:cNvSpPr>
            <a:spLocks noChangeArrowheads="1"/>
          </p:cNvSpPr>
          <p:nvPr/>
        </p:nvSpPr>
        <p:spPr bwMode="auto">
          <a:xfrm>
            <a:off x="1524000" y="685800"/>
            <a:ext cx="922020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dirty="0">
              <a:solidFill>
                <a:srgbClr val="A42F00"/>
              </a:solidFill>
              <a:latin typeface="Univers 57 Condensed" charset="0"/>
              <a:ea typeface="ＭＳ Ｐゴシック" charset="0"/>
            </a:endParaRPr>
          </a:p>
        </p:txBody>
      </p:sp>
      <p:sp>
        <p:nvSpPr>
          <p:cNvPr id="526339" name="Rectangle 3">
            <a:extLst>
              <a:ext uri="{FF2B5EF4-FFF2-40B4-BE49-F238E27FC236}">
                <a16:creationId xmlns:a16="http://schemas.microsoft.com/office/drawing/2014/main" id="{825F5839-3CEE-B444-B924-BB1D52FE4B66}"/>
              </a:ext>
            </a:extLst>
          </p:cNvPr>
          <p:cNvSpPr>
            <a:spLocks noChangeArrowheads="1"/>
          </p:cNvSpPr>
          <p:nvPr/>
        </p:nvSpPr>
        <p:spPr bwMode="auto">
          <a:xfrm>
            <a:off x="1752600" y="1676400"/>
            <a:ext cx="8415338"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457200" indent="-457200" fontAlgn="base">
              <a:spcBef>
                <a:spcPct val="20000"/>
              </a:spcBef>
              <a:buClr>
                <a:schemeClr val="tx2"/>
              </a:buClr>
              <a:buFont typeface="Wingdings" charset="0"/>
              <a:buAutoNum type="arabicPeriod"/>
              <a:defRPr/>
            </a:pPr>
            <a:endParaRPr lang="en-US" dirty="0">
              <a:latin typeface="Trebuchet MS" charset="0"/>
              <a:ea typeface="ＭＳ Ｐゴシック" charset="0"/>
            </a:endParaRPr>
          </a:p>
        </p:txBody>
      </p:sp>
      <p:sp>
        <p:nvSpPr>
          <p:cNvPr id="5" name="Content Placeholder 4">
            <a:extLst>
              <a:ext uri="{FF2B5EF4-FFF2-40B4-BE49-F238E27FC236}">
                <a16:creationId xmlns:a16="http://schemas.microsoft.com/office/drawing/2014/main" id="{AAC8D2ED-9C3A-8F5D-D476-52F92621D1B0}"/>
              </a:ext>
            </a:extLst>
          </p:cNvPr>
          <p:cNvSpPr>
            <a:spLocks noGrp="1"/>
          </p:cNvSpPr>
          <p:nvPr>
            <p:ph sz="half" idx="1"/>
          </p:nvPr>
        </p:nvSpPr>
        <p:spPr/>
        <p:txBody>
          <a:bodyPr/>
          <a:lstStyle/>
          <a:p>
            <a:r>
              <a:rPr lang="en-US" altLang="ja-JP" dirty="0" err="1"/>
              <a:t>Pengukuran</a:t>
            </a:r>
            <a:r>
              <a:rPr lang="en-US" altLang="ja-JP" dirty="0"/>
              <a:t> </a:t>
            </a:r>
            <a:r>
              <a:rPr lang="en-US" altLang="ja-JP" dirty="0" err="1"/>
              <a:t>secara</a:t>
            </a:r>
            <a:r>
              <a:rPr lang="en-US" altLang="ja-JP" dirty="0"/>
              <a:t> </a:t>
            </a:r>
            <a:r>
              <a:rPr lang="en-US" altLang="ja-JP" dirty="0" err="1"/>
              <a:t>kuantitatif</a:t>
            </a:r>
            <a:r>
              <a:rPr lang="en-US" altLang="ja-JP" dirty="0"/>
              <a:t> </a:t>
            </a:r>
            <a:r>
              <a:rPr lang="en-US" altLang="ja-JP" dirty="0" err="1"/>
              <a:t>dengan</a:t>
            </a:r>
            <a:r>
              <a:rPr lang="en-US" altLang="ja-JP" dirty="0"/>
              <a:t> </a:t>
            </a:r>
            <a:r>
              <a:rPr lang="en-US" altLang="ja-JP" dirty="0" err="1"/>
              <a:t>satuan</a:t>
            </a:r>
            <a:r>
              <a:rPr lang="en-US" altLang="ja-JP" dirty="0"/>
              <a:t> </a:t>
            </a:r>
            <a:r>
              <a:rPr lang="en-US" altLang="ja-JP" dirty="0" err="1"/>
              <a:t>mata</a:t>
            </a:r>
            <a:r>
              <a:rPr lang="en-US" altLang="ja-JP" dirty="0"/>
              <a:t> uang (rupiah) </a:t>
            </a:r>
          </a:p>
          <a:p>
            <a:r>
              <a:rPr lang="en-US" altLang="ja-JP" dirty="0" err="1"/>
              <a:t>Pengukuran</a:t>
            </a:r>
            <a:r>
              <a:rPr lang="en-US" altLang="ja-JP" dirty="0"/>
              <a:t> </a:t>
            </a:r>
            <a:r>
              <a:rPr lang="en-US" altLang="ja-JP" dirty="0" err="1"/>
              <a:t>secara</a:t>
            </a:r>
            <a:r>
              <a:rPr lang="en-US" altLang="ja-JP" dirty="0"/>
              <a:t> </a:t>
            </a:r>
            <a:r>
              <a:rPr lang="en-US" altLang="ja-JP" dirty="0" err="1"/>
              <a:t>kuantitatif</a:t>
            </a:r>
            <a:r>
              <a:rPr lang="en-US" altLang="ja-JP" dirty="0"/>
              <a:t> </a:t>
            </a:r>
            <a:r>
              <a:rPr lang="en-US" altLang="ja-JP" dirty="0" err="1"/>
              <a:t>tanpa</a:t>
            </a:r>
            <a:r>
              <a:rPr lang="en-US" altLang="ja-JP" dirty="0"/>
              <a:t> </a:t>
            </a:r>
            <a:r>
              <a:rPr lang="en-US" altLang="ja-JP" dirty="0" err="1"/>
              <a:t>menggunakan</a:t>
            </a:r>
            <a:r>
              <a:rPr lang="en-US" altLang="ja-JP" dirty="0"/>
              <a:t> </a:t>
            </a:r>
            <a:r>
              <a:rPr lang="en-US" altLang="ja-JP" dirty="0" err="1"/>
              <a:t>satuan</a:t>
            </a:r>
            <a:r>
              <a:rPr lang="en-US" altLang="ja-JP" dirty="0"/>
              <a:t> </a:t>
            </a:r>
            <a:r>
              <a:rPr lang="en-US" altLang="ja-JP" dirty="0" err="1"/>
              <a:t>mata</a:t>
            </a:r>
            <a:r>
              <a:rPr lang="en-US" altLang="ja-JP" dirty="0"/>
              <a:t> uang (non rupiah) </a:t>
            </a:r>
          </a:p>
          <a:p>
            <a:r>
              <a:rPr lang="en-US" altLang="ja-JP" dirty="0" err="1"/>
              <a:t>Pengukuran</a:t>
            </a:r>
            <a:r>
              <a:rPr lang="en-US" altLang="ja-JP" dirty="0"/>
              <a:t> </a:t>
            </a:r>
            <a:r>
              <a:rPr lang="en-US" altLang="ja-JP" dirty="0" err="1"/>
              <a:t>secara</a:t>
            </a:r>
            <a:r>
              <a:rPr lang="en-US" altLang="ja-JP" dirty="0"/>
              <a:t> </a:t>
            </a:r>
            <a:r>
              <a:rPr lang="en-US" altLang="ja-JP" dirty="0" err="1"/>
              <a:t>kualitatif</a:t>
            </a:r>
            <a:r>
              <a:rPr lang="en-US" altLang="ja-JP" dirty="0"/>
              <a:t> </a:t>
            </a:r>
            <a:endParaRPr lang="en-US" dirty="0"/>
          </a:p>
          <a:p>
            <a:endParaRPr lang="id-ID" dirty="0"/>
          </a:p>
        </p:txBody>
      </p:sp>
      <p:sp>
        <p:nvSpPr>
          <p:cNvPr id="8" name="Content Placeholder 7">
            <a:extLst>
              <a:ext uri="{FF2B5EF4-FFF2-40B4-BE49-F238E27FC236}">
                <a16:creationId xmlns:a16="http://schemas.microsoft.com/office/drawing/2014/main" id="{9105CF79-6F83-F1B1-06F0-83273F1D03D7}"/>
              </a:ext>
            </a:extLst>
          </p:cNvPr>
          <p:cNvSpPr>
            <a:spLocks noGrp="1"/>
          </p:cNvSpPr>
          <p:nvPr>
            <p:ph sz="half" idx="2"/>
          </p:nvPr>
        </p:nvSpPr>
        <p:spPr/>
        <p:txBody>
          <a:bodyPr/>
          <a:lstStyle/>
          <a:p>
            <a:r>
              <a:rPr lang="id-ID" dirty="0"/>
              <a:t>Pengukuran kuantitatif memerlukan satuan yang setara untuk dapat membandingkan seluruh biaya dan manfaat yang memiliki bentuk sangat beragam.</a:t>
            </a:r>
          </a:p>
          <a:p>
            <a:r>
              <a:rPr lang="id-ID" dirty="0"/>
              <a:t>Kelemahan pengukuran kualitatif adalah sulit digunakan untuk membandingkan biaya manfaat secara objektif.</a:t>
            </a:r>
          </a:p>
        </p:txBody>
      </p:sp>
      <p:sp>
        <p:nvSpPr>
          <p:cNvPr id="4" name="Title 3">
            <a:extLst>
              <a:ext uri="{FF2B5EF4-FFF2-40B4-BE49-F238E27FC236}">
                <a16:creationId xmlns:a16="http://schemas.microsoft.com/office/drawing/2014/main" id="{AF92B0D5-FADB-0E37-38FE-878558BEEB22}"/>
              </a:ext>
            </a:extLst>
          </p:cNvPr>
          <p:cNvSpPr>
            <a:spLocks noGrp="1"/>
          </p:cNvSpPr>
          <p:nvPr>
            <p:ph type="title"/>
          </p:nvPr>
        </p:nvSpPr>
        <p:spPr/>
        <p:txBody>
          <a:bodyPr/>
          <a:lstStyle/>
          <a:p>
            <a:r>
              <a:rPr lang="en-US" dirty="0"/>
              <a:t>Cara </a:t>
            </a:r>
            <a:r>
              <a:rPr lang="en-US" dirty="0" err="1"/>
              <a:t>P</a:t>
            </a:r>
            <a:r>
              <a:rPr lang="en-US" altLang="ja-JP" dirty="0" err="1"/>
              <a:t>engukuran</a:t>
            </a:r>
            <a:r>
              <a:rPr lang="en-US" altLang="ja-JP" dirty="0"/>
              <a:t> </a:t>
            </a:r>
            <a:r>
              <a:rPr lang="en-US" altLang="ja-JP" dirty="0" err="1"/>
              <a:t>Manfaat</a:t>
            </a:r>
            <a:r>
              <a:rPr lang="en-US" altLang="ja-JP" dirty="0"/>
              <a:t> &amp; </a:t>
            </a:r>
            <a:r>
              <a:rPr lang="en-US" altLang="ja-JP" dirty="0" err="1"/>
              <a:t>Biaya</a:t>
            </a:r>
            <a:r>
              <a:rPr lang="en-US" altLang="ja-JP" dirty="0"/>
              <a:t> </a:t>
            </a:r>
            <a:endParaRPr lang="id-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Rectangle 4">
            <a:extLst>
              <a:ext uri="{FF2B5EF4-FFF2-40B4-BE49-F238E27FC236}">
                <a16:creationId xmlns:a16="http://schemas.microsoft.com/office/drawing/2014/main" id="{6E24107B-2ED7-6949-BEC4-8C054B3E191E}"/>
              </a:ext>
            </a:extLst>
          </p:cNvPr>
          <p:cNvSpPr>
            <a:spLocks noChangeArrowheads="1"/>
          </p:cNvSpPr>
          <p:nvPr/>
        </p:nvSpPr>
        <p:spPr bwMode="auto">
          <a:xfrm>
            <a:off x="1676400" y="685800"/>
            <a:ext cx="899160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9091B5BF-73AF-FE0B-EC20-B6F3500BBAC9}"/>
              </a:ext>
            </a:extLst>
          </p:cNvPr>
          <p:cNvSpPr>
            <a:spLocks noGrp="1"/>
          </p:cNvSpPr>
          <p:nvPr>
            <p:ph type="title"/>
          </p:nvPr>
        </p:nvSpPr>
        <p:spPr/>
        <p:txBody>
          <a:bodyPr/>
          <a:lstStyle/>
          <a:p>
            <a:r>
              <a:rPr lang="en-US" dirty="0"/>
              <a:t>Langkah-</a:t>
            </a:r>
            <a:r>
              <a:rPr lang="en-US" dirty="0" err="1"/>
              <a:t>langkah</a:t>
            </a:r>
            <a:r>
              <a:rPr lang="en-US" dirty="0"/>
              <a:t> </a:t>
            </a:r>
            <a:r>
              <a:rPr lang="en-US" dirty="0" err="1"/>
              <a:t>dalam</a:t>
            </a:r>
            <a:r>
              <a:rPr lang="en-US" dirty="0"/>
              <a:t> </a:t>
            </a:r>
            <a:r>
              <a:rPr lang="en-US" dirty="0" err="1"/>
              <a:t>mengidentifikasi</a:t>
            </a:r>
            <a:r>
              <a:rPr lang="en-US" dirty="0"/>
              <a:t> </a:t>
            </a:r>
            <a:r>
              <a:rPr lang="en-US" dirty="0" err="1"/>
              <a:t>manfaat</a:t>
            </a:r>
            <a:r>
              <a:rPr lang="en-US" dirty="0"/>
              <a:t> </a:t>
            </a:r>
            <a:endParaRPr lang="id-ID" dirty="0"/>
          </a:p>
        </p:txBody>
      </p:sp>
      <p:sp>
        <p:nvSpPr>
          <p:cNvPr id="5" name="Content Placeholder 4">
            <a:extLst>
              <a:ext uri="{FF2B5EF4-FFF2-40B4-BE49-F238E27FC236}">
                <a16:creationId xmlns:a16="http://schemas.microsoft.com/office/drawing/2014/main" id="{4EDFC378-AF85-E934-C2B7-66BD90A0886A}"/>
              </a:ext>
            </a:extLst>
          </p:cNvPr>
          <p:cNvSpPr>
            <a:spLocks noGrp="1"/>
          </p:cNvSpPr>
          <p:nvPr>
            <p:ph idx="1"/>
          </p:nvPr>
        </p:nvSpPr>
        <p:spPr/>
        <p:txBody>
          <a:bodyPr/>
          <a:lstStyle/>
          <a:p>
            <a:pPr marL="514350" indent="-514350">
              <a:buFont typeface="+mj-lt"/>
              <a:buAutoNum type="arabicPeriod"/>
            </a:pPr>
            <a:r>
              <a:rPr lang="sv-SE" altLang="ja-JP" dirty="0" err="1"/>
              <a:t>Mengidentifikasi</a:t>
            </a:r>
            <a:r>
              <a:rPr lang="sv-SE" altLang="ja-JP" dirty="0"/>
              <a:t> </a:t>
            </a:r>
            <a:r>
              <a:rPr lang="sv-SE" altLang="ja-JP" dirty="0" err="1"/>
              <a:t>manfaat</a:t>
            </a:r>
            <a:r>
              <a:rPr lang="en-US" altLang="ja-JP" dirty="0"/>
              <a:t> </a:t>
            </a:r>
          </a:p>
          <a:p>
            <a:pPr marL="514350" indent="-514350">
              <a:buFont typeface="+mj-lt"/>
              <a:buAutoNum type="arabicPeriod"/>
            </a:pPr>
            <a:r>
              <a:rPr lang="sv-SE" altLang="ja-JP" dirty="0" err="1"/>
              <a:t>Menetapkan</a:t>
            </a:r>
            <a:r>
              <a:rPr lang="sv-SE" altLang="ja-JP" dirty="0"/>
              <a:t> </a:t>
            </a:r>
            <a:r>
              <a:rPr lang="sv-SE" altLang="ja-JP" dirty="0" err="1"/>
              <a:t>siapa</a:t>
            </a:r>
            <a:r>
              <a:rPr lang="sv-SE" altLang="ja-JP" dirty="0"/>
              <a:t> yang </a:t>
            </a:r>
            <a:r>
              <a:rPr lang="sv-SE" altLang="ja-JP" dirty="0" err="1"/>
              <a:t>mendapatkan</a:t>
            </a:r>
            <a:r>
              <a:rPr lang="sv-SE" altLang="ja-JP" dirty="0"/>
              <a:t> </a:t>
            </a:r>
            <a:r>
              <a:rPr lang="sv-SE" altLang="ja-JP" dirty="0" err="1"/>
              <a:t>manfaat</a:t>
            </a:r>
            <a:r>
              <a:rPr lang="en-US" altLang="ja-JP" dirty="0"/>
              <a:t> </a:t>
            </a:r>
          </a:p>
          <a:p>
            <a:pPr marL="514350" indent="-514350">
              <a:buFont typeface="+mj-lt"/>
              <a:buAutoNum type="arabicPeriod"/>
            </a:pPr>
            <a:r>
              <a:rPr lang="sv-SE" altLang="ja-JP" dirty="0" err="1"/>
              <a:t>Memutuskan</a:t>
            </a:r>
            <a:r>
              <a:rPr lang="sv-SE" altLang="ja-JP" dirty="0"/>
              <a:t> </a:t>
            </a:r>
            <a:r>
              <a:rPr lang="sv-SE" altLang="ja-JP" dirty="0" err="1"/>
              <a:t>bagaimana</a:t>
            </a:r>
            <a:r>
              <a:rPr lang="sv-SE" altLang="ja-JP" dirty="0"/>
              <a:t> </a:t>
            </a:r>
            <a:r>
              <a:rPr lang="sv-SE" altLang="ja-JP" dirty="0" err="1"/>
              <a:t>mengukur</a:t>
            </a:r>
            <a:r>
              <a:rPr lang="sv-SE" altLang="ja-JP" dirty="0"/>
              <a:t> </a:t>
            </a:r>
            <a:r>
              <a:rPr lang="sv-SE" altLang="ja-JP" dirty="0" err="1"/>
              <a:t>masing-masing</a:t>
            </a:r>
            <a:r>
              <a:rPr lang="sv-SE" altLang="ja-JP" dirty="0"/>
              <a:t> </a:t>
            </a:r>
            <a:r>
              <a:rPr lang="sv-SE" altLang="ja-JP" dirty="0" err="1"/>
              <a:t>manfaat</a:t>
            </a:r>
            <a:r>
              <a:rPr lang="en-US" altLang="ja-JP" dirty="0"/>
              <a:t> </a:t>
            </a:r>
          </a:p>
          <a:p>
            <a:pPr marL="514350" indent="-514350">
              <a:buFont typeface="+mj-lt"/>
              <a:buAutoNum type="arabicPeriod"/>
            </a:pPr>
            <a:r>
              <a:rPr lang="sv-SE" altLang="ja-JP" dirty="0" err="1"/>
              <a:t>Menetapkan</a:t>
            </a:r>
            <a:r>
              <a:rPr lang="sv-SE" altLang="ja-JP" dirty="0"/>
              <a:t> data dasar </a:t>
            </a:r>
            <a:r>
              <a:rPr lang="sv-SE" altLang="ja-JP" dirty="0" err="1"/>
              <a:t>perbandingan</a:t>
            </a:r>
            <a:r>
              <a:rPr lang="sv-SE" altLang="ja-JP" dirty="0"/>
              <a:t> (</a:t>
            </a:r>
            <a:r>
              <a:rPr lang="sv-SE" altLang="ja-JP" dirty="0" err="1"/>
              <a:t>baseline</a:t>
            </a:r>
            <a:r>
              <a:rPr lang="sv-SE" altLang="ja-JP" dirty="0"/>
              <a:t>)</a:t>
            </a:r>
            <a:r>
              <a:rPr lang="en-US" altLang="ja-JP" dirty="0"/>
              <a:t> </a:t>
            </a:r>
          </a:p>
          <a:p>
            <a:pPr marL="514350" indent="-514350">
              <a:buFont typeface="+mj-lt"/>
              <a:buAutoNum type="arabicPeriod"/>
            </a:pPr>
            <a:r>
              <a:rPr lang="sv-SE" altLang="ja-JP" dirty="0" err="1"/>
              <a:t>Memperkirakan</a:t>
            </a:r>
            <a:r>
              <a:rPr lang="sv-SE" altLang="ja-JP" dirty="0"/>
              <a:t> apa yang </a:t>
            </a:r>
            <a:r>
              <a:rPr lang="sv-SE" altLang="ja-JP" dirty="0" err="1"/>
              <a:t>terjadi</a:t>
            </a:r>
            <a:r>
              <a:rPr lang="en-US" altLang="ja-JP" dirty="0"/>
              <a:t> </a:t>
            </a:r>
          </a:p>
          <a:p>
            <a:pPr marL="514350" indent="-514350">
              <a:buFont typeface="+mj-lt"/>
              <a:buAutoNum type="arabicPeriod"/>
            </a:pPr>
            <a:r>
              <a:rPr lang="fi-FI" altLang="ja-JP" dirty="0" err="1"/>
              <a:t>Menerjemahkan</a:t>
            </a:r>
            <a:r>
              <a:rPr lang="fi-FI" altLang="ja-JP" dirty="0"/>
              <a:t> ke </a:t>
            </a:r>
            <a:r>
              <a:rPr lang="fi-FI" altLang="ja-JP" dirty="0" err="1"/>
              <a:t>dalam</a:t>
            </a:r>
            <a:r>
              <a:rPr lang="fi-FI" altLang="ja-JP" dirty="0"/>
              <a:t> </a:t>
            </a:r>
            <a:r>
              <a:rPr lang="fi-FI" altLang="ja-JP" dirty="0" err="1"/>
              <a:t>unit</a:t>
            </a:r>
            <a:r>
              <a:rPr lang="fi-FI" altLang="ja-JP" dirty="0"/>
              <a:t> </a:t>
            </a:r>
            <a:r>
              <a:rPr lang="fi-FI" altLang="ja-JP" dirty="0" err="1"/>
              <a:t>yang</a:t>
            </a:r>
            <a:r>
              <a:rPr lang="fi-FI" altLang="ja-JP" dirty="0"/>
              <a:t> sama, </a:t>
            </a:r>
            <a:r>
              <a:rPr lang="fi-FI" altLang="ja-JP" dirty="0" err="1"/>
              <a:t>jika</a:t>
            </a:r>
            <a:r>
              <a:rPr lang="fi-FI" altLang="ja-JP" dirty="0"/>
              <a:t> </a:t>
            </a:r>
            <a:r>
              <a:rPr lang="fi-FI" altLang="ja-JP" dirty="0" err="1"/>
              <a:t>memungkinkan</a:t>
            </a:r>
            <a:r>
              <a:rPr lang="en-US" altLang="ja-JP" dirty="0"/>
              <a:t> </a:t>
            </a:r>
          </a:p>
          <a:p>
            <a:pPr marL="514350" indent="-514350">
              <a:buFont typeface="+mj-lt"/>
              <a:buAutoNum type="arabicPeriod"/>
            </a:pPr>
            <a:r>
              <a:rPr lang="fi-FI" altLang="ja-JP" dirty="0" err="1"/>
              <a:t>Meringkas</a:t>
            </a:r>
            <a:r>
              <a:rPr lang="fi-FI" altLang="ja-JP" dirty="0"/>
              <a:t> </a:t>
            </a:r>
            <a:r>
              <a:rPr lang="fi-FI" altLang="ja-JP" dirty="0" err="1"/>
              <a:t>hasil</a:t>
            </a:r>
            <a:r>
              <a:rPr lang="fi-FI" altLang="ja-JP" dirty="0"/>
              <a:t> </a:t>
            </a:r>
            <a:r>
              <a:rPr lang="fi-FI" altLang="ja-JP" dirty="0" err="1"/>
              <a:t>analisis</a:t>
            </a:r>
            <a:r>
              <a:rPr lang="en-US" altLang="ja-JP" dirty="0"/>
              <a:t>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9" name="Rectangle 5">
            <a:extLst>
              <a:ext uri="{FF2B5EF4-FFF2-40B4-BE49-F238E27FC236}">
                <a16:creationId xmlns:a16="http://schemas.microsoft.com/office/drawing/2014/main" id="{D1F3E82D-596A-844B-AD19-EA4EB2CCC9A5}"/>
              </a:ext>
            </a:extLst>
          </p:cNvPr>
          <p:cNvSpPr>
            <a:spLocks noChangeArrowheads="1"/>
          </p:cNvSpPr>
          <p:nvPr/>
        </p:nvSpPr>
        <p:spPr bwMode="auto">
          <a:xfrm>
            <a:off x="1752600" y="685800"/>
            <a:ext cx="810895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3200" b="1" dirty="0">
              <a:solidFill>
                <a:srgbClr val="A42F00"/>
              </a:solidFill>
              <a:latin typeface="Trebuchet MS" charset="0"/>
              <a:ea typeface="ＭＳ Ｐゴシック" charset="0"/>
            </a:endParaRPr>
          </a:p>
        </p:txBody>
      </p:sp>
      <p:sp>
        <p:nvSpPr>
          <p:cNvPr id="5" name="Content Placeholder 4">
            <a:extLst>
              <a:ext uri="{FF2B5EF4-FFF2-40B4-BE49-F238E27FC236}">
                <a16:creationId xmlns:a16="http://schemas.microsoft.com/office/drawing/2014/main" id="{EAC61FE6-A992-ED7A-5DBD-72849444D4A2}"/>
              </a:ext>
            </a:extLst>
          </p:cNvPr>
          <p:cNvSpPr>
            <a:spLocks noGrp="1"/>
          </p:cNvSpPr>
          <p:nvPr>
            <p:ph sz="half" idx="1"/>
          </p:nvPr>
        </p:nvSpPr>
        <p:spPr/>
        <p:txBody>
          <a:bodyPr/>
          <a:lstStyle/>
          <a:p>
            <a:r>
              <a:rPr lang="en-US" dirty="0" err="1"/>
              <a:t>Berbagai</a:t>
            </a:r>
            <a:r>
              <a:rPr lang="en-US" dirty="0"/>
              <a:t> </a:t>
            </a:r>
            <a:r>
              <a:rPr lang="en-US" dirty="0" err="1"/>
              <a:t>kebaikan</a:t>
            </a:r>
            <a:r>
              <a:rPr lang="en-US" dirty="0"/>
              <a:t> yang </a:t>
            </a:r>
            <a:r>
              <a:rPr lang="en-US" dirty="0" err="1"/>
              <a:t>akan</a:t>
            </a:r>
            <a:r>
              <a:rPr lang="en-US" dirty="0"/>
              <a:t> </a:t>
            </a:r>
            <a:r>
              <a:rPr lang="en-US" dirty="0" err="1"/>
              <a:t>terjadi</a:t>
            </a:r>
            <a:r>
              <a:rPr lang="en-US" dirty="0"/>
              <a:t> </a:t>
            </a:r>
            <a:r>
              <a:rPr lang="en-US" dirty="0" err="1"/>
              <a:t>jika</a:t>
            </a:r>
            <a:r>
              <a:rPr lang="en-US" dirty="0"/>
              <a:t> </a:t>
            </a:r>
            <a:r>
              <a:rPr lang="en-US" dirty="0" err="1"/>
              <a:t>suatu</a:t>
            </a:r>
            <a:r>
              <a:rPr lang="en-US" dirty="0"/>
              <a:t> </a:t>
            </a:r>
            <a:r>
              <a:rPr lang="en-US" dirty="0" err="1"/>
              <a:t>alternatif</a:t>
            </a:r>
            <a:r>
              <a:rPr lang="en-US" dirty="0"/>
              <a:t> (</a:t>
            </a:r>
            <a:r>
              <a:rPr lang="en-US" dirty="0" err="1"/>
              <a:t>keputusan</a:t>
            </a:r>
            <a:r>
              <a:rPr lang="en-US" dirty="0"/>
              <a:t>) </a:t>
            </a:r>
            <a:r>
              <a:rPr lang="en-US" dirty="0" err="1"/>
              <a:t>diterapkan</a:t>
            </a:r>
            <a:endParaRPr lang="en-US" dirty="0"/>
          </a:p>
          <a:p>
            <a:r>
              <a:rPr lang="en-US" dirty="0" err="1"/>
              <a:t>Konsekuensi</a:t>
            </a:r>
            <a:r>
              <a:rPr lang="en-US" dirty="0"/>
              <a:t> yang </a:t>
            </a:r>
            <a:r>
              <a:rPr lang="en-US" dirty="0" err="1"/>
              <a:t>akan</a:t>
            </a:r>
            <a:r>
              <a:rPr lang="en-US" dirty="0"/>
              <a:t> </a:t>
            </a:r>
            <a:r>
              <a:rPr lang="en-US" dirty="0" err="1"/>
              <a:t>membuat</a:t>
            </a:r>
            <a:r>
              <a:rPr lang="en-US" dirty="0"/>
              <a:t> </a:t>
            </a:r>
            <a:r>
              <a:rPr lang="en-US" dirty="0" err="1"/>
              <a:t>seseorang</a:t>
            </a:r>
            <a:r>
              <a:rPr lang="en-US" dirty="0"/>
              <a:t> </a:t>
            </a:r>
            <a:r>
              <a:rPr lang="en-US" dirty="0" err="1"/>
              <a:t>menjadi</a:t>
            </a:r>
            <a:r>
              <a:rPr lang="en-US" dirty="0"/>
              <a:t> </a:t>
            </a:r>
            <a:r>
              <a:rPr lang="en-US" dirty="0" err="1"/>
              <a:t>lebih</a:t>
            </a:r>
            <a:r>
              <a:rPr lang="en-US" dirty="0"/>
              <a:t> </a:t>
            </a:r>
            <a:r>
              <a:rPr lang="en-US" dirty="0" err="1"/>
              <a:t>baik</a:t>
            </a:r>
            <a:endParaRPr lang="en-US" dirty="0"/>
          </a:p>
          <a:p>
            <a:r>
              <a:rPr lang="en-US" dirty="0" err="1"/>
              <a:t>Sesuatu</a:t>
            </a:r>
            <a:r>
              <a:rPr lang="en-US" dirty="0"/>
              <a:t> yang </a:t>
            </a:r>
            <a:r>
              <a:rPr lang="en-US" dirty="0" err="1"/>
              <a:t>jika</a:t>
            </a:r>
            <a:r>
              <a:rPr lang="en-US" dirty="0"/>
              <a:t> </a:t>
            </a:r>
            <a:r>
              <a:rPr lang="en-US" dirty="0" err="1"/>
              <a:t>bertambah</a:t>
            </a:r>
            <a:r>
              <a:rPr lang="en-US" dirty="0"/>
              <a:t> </a:t>
            </a:r>
            <a:r>
              <a:rPr lang="en-US" dirty="0" err="1"/>
              <a:t>atau</a:t>
            </a:r>
            <a:r>
              <a:rPr lang="en-US" dirty="0"/>
              <a:t> </a:t>
            </a:r>
            <a:r>
              <a:rPr lang="en-US" dirty="0" err="1"/>
              <a:t>berkurang</a:t>
            </a:r>
            <a:r>
              <a:rPr lang="en-US" dirty="0"/>
              <a:t> </a:t>
            </a:r>
            <a:r>
              <a:rPr lang="en-US" dirty="0" err="1"/>
              <a:t>akan</a:t>
            </a:r>
            <a:r>
              <a:rPr lang="en-US" dirty="0"/>
              <a:t> </a:t>
            </a:r>
            <a:r>
              <a:rPr lang="en-US" dirty="0" err="1"/>
              <a:t>membuat</a:t>
            </a:r>
            <a:r>
              <a:rPr lang="en-US" dirty="0"/>
              <a:t> </a:t>
            </a:r>
            <a:r>
              <a:rPr lang="en-US" dirty="0" err="1"/>
              <a:t>situasi</a:t>
            </a:r>
            <a:r>
              <a:rPr lang="en-US" dirty="0"/>
              <a:t> </a:t>
            </a:r>
            <a:r>
              <a:rPr lang="en-US" dirty="0" err="1"/>
              <a:t>lebih</a:t>
            </a:r>
            <a:r>
              <a:rPr lang="en-US" dirty="0"/>
              <a:t> </a:t>
            </a:r>
            <a:r>
              <a:rPr lang="en-US" dirty="0" err="1"/>
              <a:t>baik</a:t>
            </a:r>
            <a:endParaRPr lang="id-ID" dirty="0"/>
          </a:p>
        </p:txBody>
      </p:sp>
      <p:sp>
        <p:nvSpPr>
          <p:cNvPr id="6" name="Content Placeholder 5">
            <a:extLst>
              <a:ext uri="{FF2B5EF4-FFF2-40B4-BE49-F238E27FC236}">
                <a16:creationId xmlns:a16="http://schemas.microsoft.com/office/drawing/2014/main" id="{9C858BEA-608C-7FC8-AB0E-860841F41A75}"/>
              </a:ext>
            </a:extLst>
          </p:cNvPr>
          <p:cNvSpPr>
            <a:spLocks noGrp="1"/>
          </p:cNvSpPr>
          <p:nvPr>
            <p:ph sz="half" idx="2"/>
          </p:nvPr>
        </p:nvSpPr>
        <p:spPr/>
        <p:txBody>
          <a:bodyPr/>
          <a:lstStyle/>
          <a:p>
            <a:r>
              <a:rPr lang="id-ID" dirty="0"/>
              <a:t>Contoh:</a:t>
            </a:r>
          </a:p>
          <a:p>
            <a:pPr lvl="1"/>
            <a:r>
              <a:rPr lang="en-US" dirty="0" err="1"/>
              <a:t>Kecelakaan</a:t>
            </a:r>
            <a:r>
              <a:rPr lang="en-US" dirty="0"/>
              <a:t> </a:t>
            </a:r>
            <a:r>
              <a:rPr lang="en-US" dirty="0" err="1"/>
              <a:t>kerja</a:t>
            </a:r>
            <a:r>
              <a:rPr lang="en-US" dirty="0"/>
              <a:t> </a:t>
            </a:r>
            <a:r>
              <a:rPr lang="en-US" dirty="0" err="1"/>
              <a:t>berkurang</a:t>
            </a:r>
            <a:endParaRPr lang="en-US" dirty="0"/>
          </a:p>
          <a:p>
            <a:pPr lvl="1"/>
            <a:r>
              <a:rPr lang="en-US" dirty="0"/>
              <a:t>Harga </a:t>
            </a:r>
            <a:r>
              <a:rPr lang="en-US" dirty="0" err="1"/>
              <a:t>bagi</a:t>
            </a:r>
            <a:r>
              <a:rPr lang="en-US" dirty="0"/>
              <a:t> </a:t>
            </a:r>
            <a:r>
              <a:rPr lang="en-US" dirty="0" err="1"/>
              <a:t>konsumen</a:t>
            </a:r>
            <a:r>
              <a:rPr lang="en-US" dirty="0"/>
              <a:t> </a:t>
            </a:r>
            <a:r>
              <a:rPr lang="en-US" dirty="0" err="1"/>
              <a:t>lebih</a:t>
            </a:r>
            <a:r>
              <a:rPr lang="en-US" dirty="0"/>
              <a:t> </a:t>
            </a:r>
            <a:r>
              <a:rPr lang="en-US" dirty="0" err="1"/>
              <a:t>rendah</a:t>
            </a:r>
            <a:endParaRPr lang="en-US" dirty="0"/>
          </a:p>
          <a:p>
            <a:pPr lvl="1"/>
            <a:r>
              <a:rPr lang="en-US" dirty="0" err="1"/>
              <a:t>Penerimaan</a:t>
            </a:r>
            <a:r>
              <a:rPr lang="en-US" dirty="0"/>
              <a:t> </a:t>
            </a:r>
            <a:r>
              <a:rPr lang="en-US" dirty="0" err="1"/>
              <a:t>pemerintah</a:t>
            </a:r>
            <a:r>
              <a:rPr lang="en-US" dirty="0"/>
              <a:t> </a:t>
            </a:r>
            <a:r>
              <a:rPr lang="en-US" dirty="0" err="1"/>
              <a:t>meningkat</a:t>
            </a:r>
            <a:endParaRPr lang="en-US" dirty="0"/>
          </a:p>
          <a:p>
            <a:pPr lvl="1"/>
            <a:r>
              <a:rPr lang="en-US" dirty="0"/>
              <a:t>Perusahaan </a:t>
            </a:r>
            <a:r>
              <a:rPr lang="en-US" dirty="0" err="1"/>
              <a:t>lebih</a:t>
            </a:r>
            <a:r>
              <a:rPr lang="en-US" dirty="0"/>
              <a:t> </a:t>
            </a:r>
            <a:r>
              <a:rPr lang="en-US" dirty="0" err="1"/>
              <a:t>efisien</a:t>
            </a:r>
            <a:endParaRPr lang="en-US" dirty="0"/>
          </a:p>
          <a:p>
            <a:pPr lvl="1"/>
            <a:r>
              <a:rPr lang="en-US" dirty="0" err="1"/>
              <a:t>Birokrasi</a:t>
            </a:r>
            <a:r>
              <a:rPr lang="en-US" dirty="0"/>
              <a:t> </a:t>
            </a:r>
            <a:r>
              <a:rPr lang="en-US" dirty="0" err="1"/>
              <a:t>lebih</a:t>
            </a:r>
            <a:r>
              <a:rPr lang="en-US" dirty="0"/>
              <a:t> </a:t>
            </a:r>
            <a:r>
              <a:rPr lang="en-US" dirty="0" err="1"/>
              <a:t>pendek</a:t>
            </a:r>
            <a:endParaRPr lang="en-US" dirty="0"/>
          </a:p>
          <a:p>
            <a:pPr lvl="1"/>
            <a:r>
              <a:rPr lang="en-US" dirty="0" err="1"/>
              <a:t>Pajak</a:t>
            </a:r>
            <a:r>
              <a:rPr lang="en-US" dirty="0"/>
              <a:t> yang </a:t>
            </a:r>
            <a:r>
              <a:rPr lang="en-US" dirty="0" err="1"/>
              <a:t>harus</a:t>
            </a:r>
            <a:r>
              <a:rPr lang="en-US" dirty="0"/>
              <a:t> </a:t>
            </a:r>
            <a:r>
              <a:rPr lang="en-US" dirty="0" err="1"/>
              <a:t>ditanggung</a:t>
            </a:r>
            <a:r>
              <a:rPr lang="en-US" dirty="0"/>
              <a:t> </a:t>
            </a:r>
            <a:r>
              <a:rPr lang="en-US" dirty="0" err="1"/>
              <a:t>lebih</a:t>
            </a:r>
            <a:r>
              <a:rPr lang="en-US" dirty="0"/>
              <a:t> </a:t>
            </a:r>
            <a:r>
              <a:rPr lang="en-US" dirty="0" err="1"/>
              <a:t>rendah</a:t>
            </a:r>
            <a:endParaRPr lang="id-ID" dirty="0"/>
          </a:p>
          <a:p>
            <a:endParaRPr lang="id-ID" dirty="0"/>
          </a:p>
        </p:txBody>
      </p:sp>
      <p:sp>
        <p:nvSpPr>
          <p:cNvPr id="4" name="Title 3">
            <a:extLst>
              <a:ext uri="{FF2B5EF4-FFF2-40B4-BE49-F238E27FC236}">
                <a16:creationId xmlns:a16="http://schemas.microsoft.com/office/drawing/2014/main" id="{4CC36A4C-27F6-7937-B87E-F63BE7DB06FE}"/>
              </a:ext>
            </a:extLst>
          </p:cNvPr>
          <p:cNvSpPr>
            <a:spLocks noGrp="1"/>
          </p:cNvSpPr>
          <p:nvPr>
            <p:ph type="title"/>
          </p:nvPr>
        </p:nvSpPr>
        <p:spPr/>
        <p:txBody>
          <a:bodyPr/>
          <a:lstStyle/>
          <a:p>
            <a:r>
              <a:rPr lang="en-US" dirty="0" err="1"/>
              <a:t>Manfaat</a:t>
            </a:r>
            <a:endParaRPr lang="id-ID"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3" name="Rectangle 5">
            <a:extLst>
              <a:ext uri="{FF2B5EF4-FFF2-40B4-BE49-F238E27FC236}">
                <a16:creationId xmlns:a16="http://schemas.microsoft.com/office/drawing/2014/main" id="{3E604E7A-F3A1-694F-8D09-1519AA833710}"/>
              </a:ext>
            </a:extLst>
          </p:cNvPr>
          <p:cNvSpPr>
            <a:spLocks noChangeArrowheads="1"/>
          </p:cNvSpPr>
          <p:nvPr/>
        </p:nvSpPr>
        <p:spPr bwMode="auto">
          <a:xfrm>
            <a:off x="1676400" y="685800"/>
            <a:ext cx="929640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600" b="1" dirty="0">
              <a:solidFill>
                <a:srgbClr val="A42F00"/>
              </a:solidFill>
              <a:latin typeface="Trebuchet MS" charset="0"/>
              <a:ea typeface="ＭＳ Ｐゴシック" charset="0"/>
            </a:endParaRPr>
          </a:p>
        </p:txBody>
      </p:sp>
      <p:sp>
        <p:nvSpPr>
          <p:cNvPr id="4" name="Title 3">
            <a:extLst>
              <a:ext uri="{FF2B5EF4-FFF2-40B4-BE49-F238E27FC236}">
                <a16:creationId xmlns:a16="http://schemas.microsoft.com/office/drawing/2014/main" id="{798AD967-068A-49B1-55F1-EBC4289FAC4E}"/>
              </a:ext>
            </a:extLst>
          </p:cNvPr>
          <p:cNvSpPr>
            <a:spLocks noGrp="1"/>
          </p:cNvSpPr>
          <p:nvPr>
            <p:ph type="title"/>
          </p:nvPr>
        </p:nvSpPr>
        <p:spPr/>
        <p:txBody>
          <a:bodyPr/>
          <a:lstStyle/>
          <a:p>
            <a:r>
              <a:rPr lang="en-US" dirty="0" err="1"/>
              <a:t>Penerima</a:t>
            </a:r>
            <a:r>
              <a:rPr lang="en-US" dirty="0"/>
              <a:t> </a:t>
            </a:r>
            <a:r>
              <a:rPr lang="en-US" dirty="0" err="1"/>
              <a:t>Manfaat</a:t>
            </a:r>
            <a:endParaRPr lang="id-ID" dirty="0"/>
          </a:p>
        </p:txBody>
      </p:sp>
      <p:sp>
        <p:nvSpPr>
          <p:cNvPr id="5" name="Content Placeholder 4">
            <a:extLst>
              <a:ext uri="{FF2B5EF4-FFF2-40B4-BE49-F238E27FC236}">
                <a16:creationId xmlns:a16="http://schemas.microsoft.com/office/drawing/2014/main" id="{E804FEDB-E287-08F8-5683-C50442A4398F}"/>
              </a:ext>
            </a:extLst>
          </p:cNvPr>
          <p:cNvSpPr>
            <a:spLocks noGrp="1"/>
          </p:cNvSpPr>
          <p:nvPr>
            <p:ph idx="1"/>
          </p:nvPr>
        </p:nvSpPr>
        <p:spPr/>
        <p:txBody>
          <a:bodyPr/>
          <a:lstStyle/>
          <a:p>
            <a:r>
              <a:rPr lang="en-US" dirty="0" err="1"/>
              <a:t>Manfaat</a:t>
            </a:r>
            <a:r>
              <a:rPr lang="en-US" dirty="0"/>
              <a:t> </a:t>
            </a:r>
            <a:r>
              <a:rPr lang="en-US" dirty="0" err="1"/>
              <a:t>dari</a:t>
            </a:r>
            <a:r>
              <a:rPr lang="en-US" dirty="0"/>
              <a:t> </a:t>
            </a:r>
            <a:r>
              <a:rPr lang="en-US" dirty="0" err="1"/>
              <a:t>sebuah</a:t>
            </a:r>
            <a:r>
              <a:rPr lang="en-US" dirty="0"/>
              <a:t> </a:t>
            </a:r>
            <a:r>
              <a:rPr lang="en-US" dirty="0" err="1"/>
              <a:t>intervensi</a:t>
            </a:r>
            <a:r>
              <a:rPr lang="en-US" dirty="0"/>
              <a:t> (program </a:t>
            </a:r>
            <a:r>
              <a:rPr lang="en-US" dirty="0" err="1"/>
              <a:t>atau</a:t>
            </a:r>
            <a:r>
              <a:rPr lang="en-US" dirty="0"/>
              <a:t> </a:t>
            </a:r>
            <a:r>
              <a:rPr lang="en-US" dirty="0" err="1"/>
              <a:t>proyek</a:t>
            </a:r>
            <a:r>
              <a:rPr lang="en-US" dirty="0"/>
              <a:t>) </a:t>
            </a:r>
            <a:r>
              <a:rPr lang="en-US" dirty="0" err="1"/>
              <a:t>dapat</a:t>
            </a:r>
            <a:r>
              <a:rPr lang="en-US" dirty="0"/>
              <a:t> </a:t>
            </a:r>
            <a:r>
              <a:rPr lang="en-US" dirty="0" err="1"/>
              <a:t>dirasakan</a:t>
            </a:r>
            <a:r>
              <a:rPr lang="en-US" dirty="0"/>
              <a:t> </a:t>
            </a:r>
            <a:r>
              <a:rPr lang="en-US" dirty="0" err="1"/>
              <a:t>secara</a:t>
            </a:r>
            <a:r>
              <a:rPr lang="en-US" dirty="0"/>
              <a:t> </a:t>
            </a:r>
            <a:r>
              <a:rPr lang="en-US" dirty="0" err="1"/>
              <a:t>berbeda</a:t>
            </a:r>
            <a:r>
              <a:rPr lang="en-US" dirty="0"/>
              <a:t> </a:t>
            </a:r>
            <a:r>
              <a:rPr lang="en-US" dirty="0" err="1"/>
              <a:t>tergantung</a:t>
            </a:r>
            <a:r>
              <a:rPr lang="en-US" dirty="0"/>
              <a:t> </a:t>
            </a:r>
            <a:r>
              <a:rPr lang="en-US" dirty="0" err="1"/>
              <a:t>dari</a:t>
            </a:r>
            <a:r>
              <a:rPr lang="en-US" dirty="0"/>
              <a:t> </a:t>
            </a:r>
            <a:r>
              <a:rPr lang="en-US" dirty="0" err="1"/>
              <a:t>sudut</a:t>
            </a:r>
            <a:r>
              <a:rPr lang="en-US" dirty="0"/>
              <a:t> </a:t>
            </a:r>
            <a:r>
              <a:rPr lang="en-US" dirty="0" err="1"/>
              <a:t>pandang</a:t>
            </a:r>
            <a:r>
              <a:rPr lang="en-US" dirty="0"/>
              <a:t> </a:t>
            </a:r>
            <a:r>
              <a:rPr lang="en-US" dirty="0" err="1"/>
              <a:t>penerima</a:t>
            </a:r>
            <a:r>
              <a:rPr lang="en-US" dirty="0"/>
              <a:t> </a:t>
            </a:r>
            <a:r>
              <a:rPr lang="en-US" dirty="0" err="1"/>
              <a:t>manfaat</a:t>
            </a:r>
            <a:r>
              <a:rPr lang="en-US" dirty="0"/>
              <a:t> </a:t>
            </a:r>
            <a:r>
              <a:rPr lang="en-US" dirty="0" err="1"/>
              <a:t>tersebut</a:t>
            </a:r>
            <a:r>
              <a:rPr lang="en-US" dirty="0"/>
              <a:t>.</a:t>
            </a:r>
          </a:p>
          <a:p>
            <a:r>
              <a:rPr lang="en-US" dirty="0" err="1"/>
              <a:t>Beberapa</a:t>
            </a:r>
            <a:r>
              <a:rPr lang="en-US" dirty="0"/>
              <a:t> </a:t>
            </a:r>
            <a:r>
              <a:rPr lang="en-US" dirty="0" err="1"/>
              <a:t>jenis</a:t>
            </a:r>
            <a:r>
              <a:rPr lang="en-US" dirty="0"/>
              <a:t> </a:t>
            </a:r>
            <a:r>
              <a:rPr lang="en-US" dirty="0" err="1"/>
              <a:t>penerima</a:t>
            </a:r>
            <a:r>
              <a:rPr lang="en-US" dirty="0"/>
              <a:t> </a:t>
            </a:r>
            <a:r>
              <a:rPr lang="en-US" dirty="0" err="1"/>
              <a:t>manfaat</a:t>
            </a:r>
            <a:r>
              <a:rPr lang="en-US" dirty="0"/>
              <a:t>:</a:t>
            </a:r>
          </a:p>
          <a:p>
            <a:pPr lvl="1"/>
            <a:r>
              <a:rPr lang="en-US" dirty="0"/>
              <a:t>Sponsor (</a:t>
            </a:r>
            <a:r>
              <a:rPr lang="en-US" dirty="0" err="1"/>
              <a:t>Pemberi</a:t>
            </a:r>
            <a:r>
              <a:rPr lang="en-US" dirty="0"/>
              <a:t> dana </a:t>
            </a:r>
            <a:r>
              <a:rPr lang="en-US" dirty="0" err="1"/>
              <a:t>atau</a:t>
            </a:r>
            <a:r>
              <a:rPr lang="en-US" dirty="0"/>
              <a:t> </a:t>
            </a:r>
            <a:r>
              <a:rPr lang="en-US" dirty="0" err="1"/>
              <a:t>pemilik</a:t>
            </a:r>
            <a:r>
              <a:rPr lang="en-US" dirty="0"/>
              <a:t> </a:t>
            </a:r>
            <a:r>
              <a:rPr lang="en-US" dirty="0" err="1"/>
              <a:t>proyek</a:t>
            </a:r>
            <a:r>
              <a:rPr lang="en-US" dirty="0"/>
              <a:t>)</a:t>
            </a:r>
          </a:p>
          <a:p>
            <a:pPr lvl="1"/>
            <a:r>
              <a:rPr lang="en-US" dirty="0" err="1"/>
              <a:t>Pelaksana</a:t>
            </a:r>
            <a:r>
              <a:rPr lang="en-US" dirty="0"/>
              <a:t> </a:t>
            </a:r>
            <a:r>
              <a:rPr lang="en-US" dirty="0" err="1"/>
              <a:t>Proyek</a:t>
            </a:r>
            <a:endParaRPr lang="en-US" dirty="0"/>
          </a:p>
          <a:p>
            <a:pPr lvl="1"/>
            <a:r>
              <a:rPr lang="en-US" dirty="0" err="1"/>
              <a:t>Pengguna</a:t>
            </a:r>
            <a:endParaRPr lang="en-US" dirty="0"/>
          </a:p>
          <a:p>
            <a:pPr lvl="1"/>
            <a:r>
              <a:rPr lang="en-US" dirty="0"/>
              <a:t>Masyarakat Luas</a:t>
            </a:r>
          </a:p>
          <a:p>
            <a:pPr lvl="1"/>
            <a:r>
              <a:rPr lang="en-US" dirty="0" err="1"/>
              <a:t>Pemerintah</a:t>
            </a:r>
            <a:endParaRPr lang="en-US" dirty="0"/>
          </a:p>
          <a:p>
            <a:endParaRPr lang="id-ID"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1" name="Rectangle 5">
            <a:extLst>
              <a:ext uri="{FF2B5EF4-FFF2-40B4-BE49-F238E27FC236}">
                <a16:creationId xmlns:a16="http://schemas.microsoft.com/office/drawing/2014/main" id="{BE6EB53B-4427-F343-9EAF-43BB305BA429}"/>
              </a:ext>
            </a:extLst>
          </p:cNvPr>
          <p:cNvSpPr>
            <a:spLocks noChangeArrowheads="1"/>
          </p:cNvSpPr>
          <p:nvPr/>
        </p:nvSpPr>
        <p:spPr bwMode="auto">
          <a:xfrm>
            <a:off x="1676400" y="533400"/>
            <a:ext cx="8839200" cy="838200"/>
          </a:xfrm>
          <a:prstGeom prst="rect">
            <a:avLst/>
          </a:prstGeom>
          <a:noFill/>
          <a:ln>
            <a:noFill/>
          </a:ln>
          <a:effectLst/>
          <a:extLst>
            <a:ext uri="{909E8E84-426E-40dd-AFC4-6F175D3DCCD1}">
              <a14:hiddenFill xmlns="" xmlns:a14="http://schemas.microsoft.com/office/drawing/2010/main">
                <a:solidFill>
                  <a:srgbClr val="FF00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eaLnBrk="1" fontAlgn="base" hangingPunct="1">
              <a:defRPr/>
            </a:pPr>
            <a:endParaRPr lang="en-US" sz="2800" b="1" dirty="0">
              <a:solidFill>
                <a:srgbClr val="A42F00"/>
              </a:solidFill>
              <a:latin typeface="Trebuchet MS" charset="0"/>
              <a:ea typeface="ＭＳ Ｐゴシック" charset="0"/>
            </a:endParaRPr>
          </a:p>
        </p:txBody>
      </p:sp>
      <p:sp>
        <p:nvSpPr>
          <p:cNvPr id="5" name="Content Placeholder 4">
            <a:extLst>
              <a:ext uri="{FF2B5EF4-FFF2-40B4-BE49-F238E27FC236}">
                <a16:creationId xmlns:a16="http://schemas.microsoft.com/office/drawing/2014/main" id="{EE472813-13AB-38E3-E210-01E392665CBB}"/>
              </a:ext>
            </a:extLst>
          </p:cNvPr>
          <p:cNvSpPr>
            <a:spLocks noGrp="1"/>
          </p:cNvSpPr>
          <p:nvPr>
            <p:ph sz="half" idx="1"/>
          </p:nvPr>
        </p:nvSpPr>
        <p:spPr/>
        <p:txBody>
          <a:bodyPr/>
          <a:lstStyle/>
          <a:p>
            <a:r>
              <a:rPr lang="en-US" dirty="0" err="1"/>
              <a:t>Tetapkan</a:t>
            </a:r>
            <a:r>
              <a:rPr lang="en-US" dirty="0"/>
              <a:t> </a:t>
            </a:r>
            <a:r>
              <a:rPr lang="en-US" dirty="0" err="1"/>
              <a:t>indikator</a:t>
            </a:r>
            <a:r>
              <a:rPr lang="en-US" dirty="0"/>
              <a:t> </a:t>
            </a:r>
            <a:r>
              <a:rPr lang="en-US" dirty="0" err="1"/>
              <a:t>untuk</a:t>
            </a:r>
            <a:r>
              <a:rPr lang="en-US" dirty="0"/>
              <a:t> masing-masing </a:t>
            </a:r>
            <a:r>
              <a:rPr lang="en-US" dirty="0" err="1"/>
              <a:t>manfaat</a:t>
            </a:r>
            <a:endParaRPr lang="en-US" dirty="0"/>
          </a:p>
          <a:p>
            <a:r>
              <a:rPr lang="en-US" dirty="0" err="1"/>
              <a:t>Fokus</a:t>
            </a:r>
            <a:r>
              <a:rPr lang="en-US" dirty="0"/>
              <a:t> pada </a:t>
            </a:r>
            <a:r>
              <a:rPr lang="en-US" dirty="0" err="1"/>
              <a:t>indikator</a:t>
            </a:r>
            <a:r>
              <a:rPr lang="en-US" dirty="0"/>
              <a:t> yang </a:t>
            </a:r>
            <a:r>
              <a:rPr lang="en-US" dirty="0" err="1"/>
              <a:t>mewakili</a:t>
            </a:r>
            <a:r>
              <a:rPr lang="en-US" dirty="0"/>
              <a:t> </a:t>
            </a:r>
            <a:r>
              <a:rPr lang="en-US" dirty="0" err="1"/>
              <a:t>manfaat</a:t>
            </a:r>
            <a:r>
              <a:rPr lang="en-US" dirty="0"/>
              <a:t> (measurable outcomes)</a:t>
            </a:r>
          </a:p>
          <a:p>
            <a:r>
              <a:rPr lang="en-US" dirty="0" err="1"/>
              <a:t>Gunakan</a:t>
            </a:r>
            <a:r>
              <a:rPr lang="en-US" dirty="0"/>
              <a:t> </a:t>
            </a:r>
            <a:r>
              <a:rPr lang="en-US" dirty="0" err="1"/>
              <a:t>indikator</a:t>
            </a:r>
            <a:r>
              <a:rPr lang="en-US" dirty="0"/>
              <a:t> </a:t>
            </a:r>
            <a:r>
              <a:rPr lang="en-US" dirty="0" err="1"/>
              <a:t>proksi</a:t>
            </a:r>
            <a:r>
              <a:rPr lang="en-US" dirty="0"/>
              <a:t> </a:t>
            </a:r>
            <a:r>
              <a:rPr lang="en-US" dirty="0" err="1"/>
              <a:t>untuk</a:t>
            </a:r>
            <a:r>
              <a:rPr lang="en-US" dirty="0"/>
              <a:t> </a:t>
            </a:r>
            <a:r>
              <a:rPr lang="en-US" dirty="0" err="1"/>
              <a:t>manfaat</a:t>
            </a:r>
            <a:r>
              <a:rPr lang="en-US" dirty="0"/>
              <a:t> yang </a:t>
            </a:r>
            <a:r>
              <a:rPr lang="en-US" dirty="0" err="1"/>
              <a:t>sulit</a:t>
            </a:r>
            <a:r>
              <a:rPr lang="en-US" dirty="0"/>
              <a:t> </a:t>
            </a:r>
            <a:r>
              <a:rPr lang="en-US" dirty="0" err="1"/>
              <a:t>diukur</a:t>
            </a:r>
            <a:r>
              <a:rPr lang="en-US" dirty="0"/>
              <a:t> </a:t>
            </a:r>
            <a:endParaRPr lang="id-ID" dirty="0"/>
          </a:p>
        </p:txBody>
      </p:sp>
      <p:sp>
        <p:nvSpPr>
          <p:cNvPr id="8" name="Content Placeholder 7">
            <a:extLst>
              <a:ext uri="{FF2B5EF4-FFF2-40B4-BE49-F238E27FC236}">
                <a16:creationId xmlns:a16="http://schemas.microsoft.com/office/drawing/2014/main" id="{0342DEA6-38C0-9101-552F-DE3E2C3F8496}"/>
              </a:ext>
            </a:extLst>
          </p:cNvPr>
          <p:cNvSpPr>
            <a:spLocks noGrp="1"/>
          </p:cNvSpPr>
          <p:nvPr>
            <p:ph sz="half" idx="2"/>
          </p:nvPr>
        </p:nvSpPr>
        <p:spPr/>
        <p:txBody>
          <a:bodyPr>
            <a:normAutofit/>
          </a:bodyPr>
          <a:lstStyle/>
          <a:p>
            <a:r>
              <a:rPr lang="en-US" dirty="0"/>
              <a:t>Baseline (data </a:t>
            </a:r>
            <a:r>
              <a:rPr lang="en-US" dirty="0" err="1"/>
              <a:t>dasar</a:t>
            </a:r>
            <a:r>
              <a:rPr lang="en-US" dirty="0"/>
              <a:t>): </a:t>
            </a:r>
          </a:p>
          <a:p>
            <a:pPr lvl="1"/>
            <a:r>
              <a:rPr lang="en-US" dirty="0" err="1"/>
              <a:t>Keadaan</a:t>
            </a:r>
            <a:r>
              <a:rPr lang="en-US" dirty="0"/>
              <a:t> (</a:t>
            </a:r>
            <a:r>
              <a:rPr lang="en-US" dirty="0" err="1"/>
              <a:t>angka</a:t>
            </a:r>
            <a:r>
              <a:rPr lang="en-US" dirty="0"/>
              <a:t> </a:t>
            </a:r>
            <a:r>
              <a:rPr lang="en-US" dirty="0" err="1"/>
              <a:t>indikator</a:t>
            </a:r>
            <a:r>
              <a:rPr lang="en-US" dirty="0"/>
              <a:t>) </a:t>
            </a:r>
            <a:r>
              <a:rPr lang="en-US" dirty="0" err="1"/>
              <a:t>jika</a:t>
            </a:r>
            <a:r>
              <a:rPr lang="en-US" dirty="0"/>
              <a:t> </a:t>
            </a:r>
            <a:r>
              <a:rPr lang="en-US" dirty="0" err="1"/>
              <a:t>tidak</a:t>
            </a:r>
            <a:r>
              <a:rPr lang="en-US" dirty="0"/>
              <a:t> </a:t>
            </a:r>
            <a:r>
              <a:rPr lang="en-US" dirty="0" err="1"/>
              <a:t>dilakukan</a:t>
            </a:r>
            <a:r>
              <a:rPr lang="en-US" dirty="0"/>
              <a:t> </a:t>
            </a:r>
            <a:r>
              <a:rPr lang="en-US" dirty="0" err="1"/>
              <a:t>intervensi</a:t>
            </a:r>
            <a:endParaRPr lang="en-US" dirty="0"/>
          </a:p>
          <a:p>
            <a:r>
              <a:rPr lang="en-US" dirty="0" err="1"/>
              <a:t>Menggambarkan</a:t>
            </a:r>
            <a:r>
              <a:rPr lang="en-US" dirty="0"/>
              <a:t> </a:t>
            </a:r>
            <a:r>
              <a:rPr lang="en-US" dirty="0" err="1"/>
              <a:t>kondisi</a:t>
            </a:r>
            <a:r>
              <a:rPr lang="en-US" dirty="0"/>
              <a:t> </a:t>
            </a:r>
            <a:r>
              <a:rPr lang="en-US" dirty="0" err="1"/>
              <a:t>tanpa</a:t>
            </a:r>
            <a:r>
              <a:rPr lang="en-US" dirty="0"/>
              <a:t> </a:t>
            </a:r>
            <a:r>
              <a:rPr lang="en-US" dirty="0" err="1"/>
              <a:t>tindakan</a:t>
            </a:r>
            <a:r>
              <a:rPr lang="en-US" dirty="0"/>
              <a:t> (</a:t>
            </a:r>
            <a:r>
              <a:rPr lang="en-US" i="1" dirty="0"/>
              <a:t>without intervention</a:t>
            </a:r>
            <a:r>
              <a:rPr lang="en-US" dirty="0"/>
              <a:t>) </a:t>
            </a:r>
            <a:r>
              <a:rPr lang="en-US" dirty="0">
                <a:sym typeface="Wingdings" charset="0"/>
              </a:rPr>
              <a:t> </a:t>
            </a:r>
            <a:r>
              <a:rPr lang="en-US" dirty="0" err="1">
                <a:sym typeface="Wingdings" charset="0"/>
              </a:rPr>
              <a:t>untuk</a:t>
            </a:r>
            <a:r>
              <a:rPr lang="en-US" dirty="0">
                <a:sym typeface="Wingdings" charset="0"/>
              </a:rPr>
              <a:t> </a:t>
            </a:r>
            <a:r>
              <a:rPr lang="en-US" dirty="0" err="1">
                <a:sym typeface="Wingdings" charset="0"/>
              </a:rPr>
              <a:t>dibandingkan</a:t>
            </a:r>
            <a:r>
              <a:rPr lang="en-US" dirty="0">
                <a:sym typeface="Wingdings" charset="0"/>
              </a:rPr>
              <a:t> dg </a:t>
            </a:r>
            <a:r>
              <a:rPr lang="en-US" dirty="0" err="1">
                <a:sym typeface="Wingdings" charset="0"/>
              </a:rPr>
              <a:t>kondisi</a:t>
            </a:r>
            <a:r>
              <a:rPr lang="en-US" dirty="0">
                <a:sym typeface="Wingdings" charset="0"/>
              </a:rPr>
              <a:t> with intervention</a:t>
            </a:r>
            <a:endParaRPr lang="en-US" dirty="0"/>
          </a:p>
          <a:p>
            <a:r>
              <a:rPr lang="en-US" dirty="0" err="1"/>
              <a:t>Dapat</a:t>
            </a:r>
            <a:r>
              <a:rPr lang="en-US" dirty="0"/>
              <a:t> </a:t>
            </a:r>
            <a:r>
              <a:rPr lang="en-US" dirty="0" err="1"/>
              <a:t>berubah</a:t>
            </a:r>
            <a:r>
              <a:rPr lang="en-US" dirty="0"/>
              <a:t> </a:t>
            </a:r>
            <a:r>
              <a:rPr lang="en-US" dirty="0" err="1"/>
              <a:t>dengan</a:t>
            </a:r>
            <a:r>
              <a:rPr lang="en-US" dirty="0"/>
              <a:t> </a:t>
            </a:r>
            <a:r>
              <a:rPr lang="en-US" dirty="0" err="1"/>
              <a:t>berjalannya</a:t>
            </a:r>
            <a:r>
              <a:rPr lang="en-US" dirty="0"/>
              <a:t> </a:t>
            </a:r>
            <a:r>
              <a:rPr lang="en-US" dirty="0" err="1"/>
              <a:t>waktu</a:t>
            </a:r>
            <a:r>
              <a:rPr lang="en-US" dirty="0"/>
              <a:t>:</a:t>
            </a:r>
          </a:p>
          <a:p>
            <a:pPr lvl="1"/>
            <a:r>
              <a:rPr lang="en-US" dirty="0" err="1"/>
              <a:t>Tetapkan</a:t>
            </a:r>
            <a:r>
              <a:rPr lang="en-US" dirty="0"/>
              <a:t> </a:t>
            </a:r>
            <a:r>
              <a:rPr lang="en-US" dirty="0" err="1"/>
              <a:t>perubahan</a:t>
            </a:r>
            <a:r>
              <a:rPr lang="en-US" dirty="0"/>
              <a:t> </a:t>
            </a:r>
            <a:r>
              <a:rPr lang="en-US" dirty="0" err="1"/>
              <a:t>meningkat</a:t>
            </a:r>
            <a:r>
              <a:rPr lang="en-US" dirty="0"/>
              <a:t> </a:t>
            </a:r>
            <a:r>
              <a:rPr lang="en-US" dirty="0" err="1"/>
              <a:t>atau</a:t>
            </a:r>
            <a:r>
              <a:rPr lang="en-US" dirty="0"/>
              <a:t> </a:t>
            </a:r>
            <a:r>
              <a:rPr lang="en-US" dirty="0" err="1"/>
              <a:t>menurun</a:t>
            </a:r>
            <a:endParaRPr lang="en-US" dirty="0"/>
          </a:p>
          <a:p>
            <a:pPr lvl="1"/>
            <a:r>
              <a:rPr lang="en-US" dirty="0" err="1"/>
              <a:t>Perkirakan</a:t>
            </a:r>
            <a:r>
              <a:rPr lang="en-US" dirty="0"/>
              <a:t> </a:t>
            </a:r>
            <a:r>
              <a:rPr lang="en-US" dirty="0" err="1"/>
              <a:t>laju</a:t>
            </a:r>
            <a:r>
              <a:rPr lang="en-US" dirty="0"/>
              <a:t> </a:t>
            </a:r>
            <a:r>
              <a:rPr lang="en-US" dirty="0" err="1"/>
              <a:t>perubahan</a:t>
            </a:r>
            <a:endParaRPr lang="en-US" dirty="0"/>
          </a:p>
          <a:p>
            <a:endParaRPr lang="id-ID" dirty="0"/>
          </a:p>
        </p:txBody>
      </p:sp>
      <p:sp>
        <p:nvSpPr>
          <p:cNvPr id="4" name="Title 3">
            <a:extLst>
              <a:ext uri="{FF2B5EF4-FFF2-40B4-BE49-F238E27FC236}">
                <a16:creationId xmlns:a16="http://schemas.microsoft.com/office/drawing/2014/main" id="{CCD61DCA-AE2A-10F1-5F9E-606DD7790202}"/>
              </a:ext>
            </a:extLst>
          </p:cNvPr>
          <p:cNvSpPr>
            <a:spLocks noGrp="1"/>
          </p:cNvSpPr>
          <p:nvPr>
            <p:ph type="title"/>
          </p:nvPr>
        </p:nvSpPr>
        <p:spPr/>
        <p:txBody>
          <a:bodyPr/>
          <a:lstStyle/>
          <a:p>
            <a:r>
              <a:rPr lang="en-US" dirty="0" err="1"/>
              <a:t>Pengukuran</a:t>
            </a:r>
            <a:r>
              <a:rPr lang="en-US" dirty="0"/>
              <a:t> </a:t>
            </a:r>
            <a:r>
              <a:rPr lang="en-US" dirty="0" err="1"/>
              <a:t>Manfaat</a:t>
            </a:r>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69FC18F-DE1D-4FA9-9A8E-2042E34987F2}" vid="{0C8266A3-84C3-4ADA-825E-2EF4B6E236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 ma:contentTypeID="0x0101003EE34FA800D82845A09D3C386EBC94D9" ma:contentTypeVersion="4" ma:contentTypeDescription="Buat sebuah dokumen baru." ma:contentTypeScope="" ma:versionID="4944396526fbb61ff019f03f661c5602">
  <xsd:schema xmlns:xsd="http://www.w3.org/2001/XMLSchema" xmlns:xs="http://www.w3.org/2001/XMLSchema" xmlns:p="http://schemas.microsoft.com/office/2006/metadata/properties" xmlns:ns3="fa1dd9cb-a311-4a55-bda6-d19fbf13fbc0" targetNamespace="http://schemas.microsoft.com/office/2006/metadata/properties" ma:root="true" ma:fieldsID="2781b6d0592dd97472e8b614a718921e" ns3:_="">
    <xsd:import namespace="fa1dd9cb-a311-4a55-bda6-d19fbf13fbc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dd9cb-a311-4a55-bda6-d19fbf13fb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31C04-7AC7-420A-B100-42F73CCEF44F}">
  <ds:schemaRefs>
    <ds:schemaRef ds:uri="http://schemas.microsoft.com/sharepoint/v3/contenttype/forms"/>
  </ds:schemaRefs>
</ds:datastoreItem>
</file>

<file path=customXml/itemProps2.xml><?xml version="1.0" encoding="utf-8"?>
<ds:datastoreItem xmlns:ds="http://schemas.openxmlformats.org/officeDocument/2006/customXml" ds:itemID="{1A46D29D-4A9F-4B30-9D15-56C7597351EC}">
  <ds:schemaRefs>
    <ds:schemaRef ds:uri="fa1dd9cb-a311-4a55-bda6-d19fbf13fbc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E253D04-9B7C-4F59-B434-C5F62D0AC960}">
  <ds:schemaRefs>
    <ds:schemaRef ds:uri="fa1dd9cb-a311-4a55-bda6-d19fbf13fb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3787</TotalTime>
  <Words>777</Words>
  <Application>Microsoft Macintosh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Univers 57 Condensed</vt:lpstr>
      <vt:lpstr>Arial</vt:lpstr>
      <vt:lpstr>Arial Nova</vt:lpstr>
      <vt:lpstr>Calibri</vt:lpstr>
      <vt:lpstr>Calibri Light</vt:lpstr>
      <vt:lpstr>Segoe UI Light</vt:lpstr>
      <vt:lpstr>Trebuchet MS</vt:lpstr>
      <vt:lpstr>Wingdings</vt:lpstr>
      <vt:lpstr>Office Theme</vt:lpstr>
      <vt:lpstr>KONSEP SOCIAL COST BENEFIT ANALYSIS BAGI PENYELENGGARA PENDIDIKAN TINGGI</vt:lpstr>
      <vt:lpstr>Konsep Social Cost Benefit Analysis</vt:lpstr>
      <vt:lpstr>Kenapa Menggunakan Cost-Benefit Analysis (CBA)?</vt:lpstr>
      <vt:lpstr>Dampak Eksternal dari Sebuah Intervensi</vt:lpstr>
      <vt:lpstr>Cara Pengukuran Manfaat &amp; Biaya </vt:lpstr>
      <vt:lpstr>Langkah-langkah dalam mengidentifikasi manfaat </vt:lpstr>
      <vt:lpstr>Manfaat</vt:lpstr>
      <vt:lpstr>Penerima Manfaat</vt:lpstr>
      <vt:lpstr>Pengukuran Manfaat</vt:lpstr>
      <vt:lpstr>Memperkirakan Manfaat</vt:lpstr>
      <vt:lpstr>Konversi dalam Satuan yang Setara</vt:lpstr>
      <vt:lpstr>Biaya</vt:lpstr>
      <vt:lpstr>Langkah-langkah dalam mengidentifikasi biaya </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Windows</dc:creator>
  <cp:lastModifiedBy>Saiqa Ilham Akbar</cp:lastModifiedBy>
  <cp:revision>329</cp:revision>
  <dcterms:created xsi:type="dcterms:W3CDTF">2018-09-20T06:18:13Z</dcterms:created>
  <dcterms:modified xsi:type="dcterms:W3CDTF">2022-10-09T12:35:41Z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0x0101003EE34FA800D82845A09D3C386EBC94D9</vt:lpwstr>
  </property>
</Properties>
</file>