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5985" r:id="rId6"/>
    <p:sldId id="5984" r:id="rId7"/>
    <p:sldId id="6036" r:id="rId8"/>
    <p:sldId id="6037" r:id="rId9"/>
    <p:sldId id="6039" r:id="rId10"/>
    <p:sldId id="6038" r:id="rId11"/>
    <p:sldId id="6041" r:id="rId12"/>
    <p:sldId id="5986" r:id="rId13"/>
    <p:sldId id="6032" r:id="rId14"/>
    <p:sldId id="6033" r:id="rId15"/>
    <p:sldId id="6042" r:id="rId16"/>
    <p:sldId id="6043" r:id="rId17"/>
    <p:sldId id="6044" r:id="rId18"/>
    <p:sldId id="6034" r:id="rId19"/>
    <p:sldId id="6035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gantar" id="{E67AE1BD-3CC5-47F9-91D7-9A664C87AF56}">
          <p14:sldIdLst>
            <p14:sldId id="256"/>
            <p14:sldId id="5985"/>
            <p14:sldId id="5984"/>
            <p14:sldId id="6036"/>
            <p14:sldId id="6037"/>
            <p14:sldId id="6039"/>
            <p14:sldId id="6038"/>
            <p14:sldId id="6041"/>
            <p14:sldId id="5986"/>
            <p14:sldId id="6032"/>
            <p14:sldId id="6033"/>
            <p14:sldId id="6042"/>
            <p14:sldId id="6043"/>
            <p14:sldId id="6044"/>
            <p14:sldId id="6034"/>
            <p14:sldId id="603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60D2EA-3F55-EDE2-BA5D-50F7F641D744}" name="herlin.e.p" initials="h" userId="herlin.e.p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5974D-54E4-5248-A652-D40E02D99316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D70B7-4EC1-084C-8C70-65E1577EDC6A}">
      <dgm:prSet phldrT="[Text]"/>
      <dgm:spPr/>
      <dgm:t>
        <a:bodyPr/>
        <a:lstStyle/>
        <a:p>
          <a:r>
            <a:rPr lang="en-US" dirty="0" err="1"/>
            <a:t>Proyeksi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output counterfactual</a:t>
          </a:r>
        </a:p>
      </dgm:t>
    </dgm:pt>
    <dgm:pt modelId="{9FD4789F-8635-C246-A0DE-380A3A48F394}" type="parTrans" cxnId="{6297E2D0-7A4D-A44C-9BA7-A04CFF5700E1}">
      <dgm:prSet/>
      <dgm:spPr/>
      <dgm:t>
        <a:bodyPr/>
        <a:lstStyle/>
        <a:p>
          <a:endParaRPr lang="en-US"/>
        </a:p>
      </dgm:t>
    </dgm:pt>
    <dgm:pt modelId="{347AC9CA-FFDB-AA40-A5A5-685717F963D0}" type="sibTrans" cxnId="{6297E2D0-7A4D-A44C-9BA7-A04CFF5700E1}">
      <dgm:prSet/>
      <dgm:spPr/>
      <dgm:t>
        <a:bodyPr/>
        <a:lstStyle/>
        <a:p>
          <a:endParaRPr lang="en-US"/>
        </a:p>
      </dgm:t>
    </dgm:pt>
    <dgm:pt modelId="{1EE42B5D-308A-0E44-A0D4-CB36972F5988}">
      <dgm:prSet phldrT="[Text]"/>
      <dgm:spPr/>
      <dgm:t>
        <a:bodyPr/>
        <a:lstStyle/>
        <a:p>
          <a:r>
            <a:rPr lang="en-US" dirty="0" err="1"/>
            <a:t>Proyeksi</a:t>
          </a:r>
          <a:r>
            <a:rPr lang="en-US" dirty="0"/>
            <a:t> target </a:t>
          </a:r>
          <a:r>
            <a:rPr lang="en-US" dirty="0" err="1"/>
            <a:t>nilai</a:t>
          </a:r>
          <a:r>
            <a:rPr lang="en-US" dirty="0"/>
            <a:t> output</a:t>
          </a:r>
        </a:p>
      </dgm:t>
    </dgm:pt>
    <dgm:pt modelId="{939436DF-9C7A-E248-B72C-6203DCBCE401}" type="parTrans" cxnId="{98C4DA07-D7C1-3949-BF7E-F7D10D185AC3}">
      <dgm:prSet/>
      <dgm:spPr/>
      <dgm:t>
        <a:bodyPr/>
        <a:lstStyle/>
        <a:p>
          <a:endParaRPr lang="en-US"/>
        </a:p>
      </dgm:t>
    </dgm:pt>
    <dgm:pt modelId="{94B1B098-F144-C745-9D37-8AB3679865E5}" type="sibTrans" cxnId="{98C4DA07-D7C1-3949-BF7E-F7D10D185AC3}">
      <dgm:prSet/>
      <dgm:spPr/>
      <dgm:t>
        <a:bodyPr/>
        <a:lstStyle/>
        <a:p>
          <a:endParaRPr lang="en-US"/>
        </a:p>
      </dgm:t>
    </dgm:pt>
    <dgm:pt modelId="{1574899D-3E73-2F4C-AFAE-C9CD7468E9AD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Delta output</a:t>
          </a:r>
        </a:p>
      </dgm:t>
    </dgm:pt>
    <dgm:pt modelId="{2B9404F7-C147-904B-AC6B-5D7BAB0763BC}" type="parTrans" cxnId="{753FD7E6-1D65-4F40-96AF-CF16589DE6C4}">
      <dgm:prSet/>
      <dgm:spPr/>
      <dgm:t>
        <a:bodyPr/>
        <a:lstStyle/>
        <a:p>
          <a:endParaRPr lang="en-US"/>
        </a:p>
      </dgm:t>
    </dgm:pt>
    <dgm:pt modelId="{A699B28C-DBBC-6745-B288-AAC3C9319064}" type="sibTrans" cxnId="{753FD7E6-1D65-4F40-96AF-CF16589DE6C4}">
      <dgm:prSet/>
      <dgm:spPr/>
      <dgm:t>
        <a:bodyPr/>
        <a:lstStyle/>
        <a:p>
          <a:endParaRPr lang="en-US"/>
        </a:p>
      </dgm:t>
    </dgm:pt>
    <dgm:pt modelId="{EE9A15F7-07DC-C744-9840-19E798507FEC}">
      <dgm:prSet phldrT="[Text]"/>
      <dgm:spPr/>
      <dgm:t>
        <a:bodyPr/>
        <a:lstStyle/>
        <a:p>
          <a:r>
            <a:rPr lang="en-US" dirty="0" err="1"/>
            <a:t>identifikasi</a:t>
          </a:r>
          <a:r>
            <a:rPr lang="en-US" dirty="0"/>
            <a:t> delta outcome per output</a:t>
          </a:r>
        </a:p>
      </dgm:t>
    </dgm:pt>
    <dgm:pt modelId="{24E6C6F4-D983-4643-A3D7-946065236762}" type="parTrans" cxnId="{259AEFBF-73A0-0342-B2DB-361EEAB0208C}">
      <dgm:prSet/>
      <dgm:spPr/>
      <dgm:t>
        <a:bodyPr/>
        <a:lstStyle/>
        <a:p>
          <a:endParaRPr lang="en-US"/>
        </a:p>
      </dgm:t>
    </dgm:pt>
    <dgm:pt modelId="{8EF7234D-C006-D145-95F1-75A7017E5D35}" type="sibTrans" cxnId="{259AEFBF-73A0-0342-B2DB-361EEAB0208C}">
      <dgm:prSet/>
      <dgm:spPr/>
      <dgm:t>
        <a:bodyPr/>
        <a:lstStyle/>
        <a:p>
          <a:endParaRPr lang="en-US"/>
        </a:p>
      </dgm:t>
    </dgm:pt>
    <dgm:pt modelId="{396D2F25-2ED5-FD4A-8174-638A6F56015A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delta outcome total</a:t>
          </a:r>
        </a:p>
      </dgm:t>
    </dgm:pt>
    <dgm:pt modelId="{1C4694E2-1399-6F4E-B5A2-C96BBCF274AA}" type="parTrans" cxnId="{4DA6D288-03DD-D542-A41D-FBD75B436B39}">
      <dgm:prSet/>
      <dgm:spPr/>
      <dgm:t>
        <a:bodyPr/>
        <a:lstStyle/>
        <a:p>
          <a:endParaRPr lang="en-US"/>
        </a:p>
      </dgm:t>
    </dgm:pt>
    <dgm:pt modelId="{D1776B63-C3DF-D240-B08A-62FF46C48F46}" type="sibTrans" cxnId="{4DA6D288-03DD-D542-A41D-FBD75B436B39}">
      <dgm:prSet/>
      <dgm:spPr/>
      <dgm:t>
        <a:bodyPr/>
        <a:lstStyle/>
        <a:p>
          <a:endParaRPr lang="en-US"/>
        </a:p>
      </dgm:t>
    </dgm:pt>
    <dgm:pt modelId="{F533D094-75FF-F048-87D5-8361636D8B95}">
      <dgm:prSet phldrT="[Text]"/>
      <dgm:spPr/>
      <dgm:t>
        <a:bodyPr/>
        <a:lstStyle/>
        <a:p>
          <a:r>
            <a:rPr lang="en-US" dirty="0" err="1"/>
            <a:t>Penentuan</a:t>
          </a:r>
          <a:r>
            <a:rPr lang="en-US" dirty="0"/>
            <a:t> delta output </a:t>
          </a:r>
          <a:r>
            <a:rPr lang="en-US" dirty="0" err="1"/>
            <a:t>terhadap</a:t>
          </a:r>
          <a:r>
            <a:rPr lang="en-US" dirty="0"/>
            <a:t> outcome</a:t>
          </a:r>
        </a:p>
      </dgm:t>
    </dgm:pt>
    <dgm:pt modelId="{42E5065B-A74A-2F4D-A7DF-0E78596837F5}" type="parTrans" cxnId="{08158FDE-39FA-054C-8C91-5465D597E956}">
      <dgm:prSet/>
      <dgm:spPr/>
      <dgm:t>
        <a:bodyPr/>
        <a:lstStyle/>
        <a:p>
          <a:endParaRPr lang="en-ID"/>
        </a:p>
      </dgm:t>
    </dgm:pt>
    <dgm:pt modelId="{B8E21C99-3CCA-AD44-A3C0-EACAF32E69A5}" type="sibTrans" cxnId="{08158FDE-39FA-054C-8C91-5465D597E956}">
      <dgm:prSet/>
      <dgm:spPr/>
      <dgm:t>
        <a:bodyPr/>
        <a:lstStyle/>
        <a:p>
          <a:endParaRPr lang="en-US"/>
        </a:p>
      </dgm:t>
    </dgm:pt>
    <dgm:pt modelId="{C224CD86-697B-F844-89A6-9B2B36D38FE6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</a:t>
          </a:r>
          <a:r>
            <a:rPr lang="en-US" dirty="0" err="1"/>
            <a:t>satuan</a:t>
          </a:r>
          <a:r>
            <a:rPr lang="en-US" dirty="0"/>
            <a:t> </a:t>
          </a:r>
          <a:r>
            <a:rPr lang="en-US" dirty="0" err="1"/>
            <a:t>manfaat</a:t>
          </a:r>
          <a:endParaRPr lang="en-US" dirty="0"/>
        </a:p>
      </dgm:t>
    </dgm:pt>
    <dgm:pt modelId="{0569A839-6F1C-CD46-A93D-0700E997D462}" type="parTrans" cxnId="{41C9150E-DB5F-2540-8C3B-D4CE90150282}">
      <dgm:prSet/>
      <dgm:spPr/>
      <dgm:t>
        <a:bodyPr/>
        <a:lstStyle/>
        <a:p>
          <a:endParaRPr lang="en-ID"/>
        </a:p>
      </dgm:t>
    </dgm:pt>
    <dgm:pt modelId="{7A1BA7AF-28B2-5346-9B41-7B0182179228}" type="sibTrans" cxnId="{41C9150E-DB5F-2540-8C3B-D4CE90150282}">
      <dgm:prSet/>
      <dgm:spPr/>
      <dgm:t>
        <a:bodyPr/>
        <a:lstStyle/>
        <a:p>
          <a:endParaRPr lang="en-US"/>
        </a:p>
      </dgm:t>
    </dgm:pt>
    <dgm:pt modelId="{7F763967-5B07-9E4B-A7F9-B9A21A92B053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manfaat</a:t>
          </a:r>
          <a:endParaRPr lang="en-US" dirty="0"/>
        </a:p>
      </dgm:t>
    </dgm:pt>
    <dgm:pt modelId="{FF4EDEAC-BDD2-824B-A906-563CAC51C965}" type="parTrans" cxnId="{0F1CF4F3-BB89-8D45-8023-D6930533CC6F}">
      <dgm:prSet/>
      <dgm:spPr/>
      <dgm:t>
        <a:bodyPr/>
        <a:lstStyle/>
        <a:p>
          <a:endParaRPr lang="en-ID"/>
        </a:p>
      </dgm:t>
    </dgm:pt>
    <dgm:pt modelId="{6CB615B7-DC8B-0E48-9C6D-C04B27EB42F0}" type="sibTrans" cxnId="{0F1CF4F3-BB89-8D45-8023-D6930533CC6F}">
      <dgm:prSet/>
      <dgm:spPr/>
      <dgm:t>
        <a:bodyPr/>
        <a:lstStyle/>
        <a:p>
          <a:endParaRPr lang="en-US"/>
        </a:p>
      </dgm:t>
    </dgm:pt>
    <dgm:pt modelId="{001206AA-4D5E-1642-926A-8187F704E1E2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</a:t>
          </a:r>
          <a:r>
            <a:rPr lang="en-US" dirty="0" err="1"/>
            <a:t>arus</a:t>
          </a:r>
          <a:r>
            <a:rPr lang="en-US" dirty="0"/>
            <a:t> kas FIRR</a:t>
          </a:r>
        </a:p>
      </dgm:t>
    </dgm:pt>
    <dgm:pt modelId="{3B057703-4609-6547-AB6D-1379FA0127D1}" type="parTrans" cxnId="{E05A880D-2927-AA42-9630-461501D3B6BD}">
      <dgm:prSet/>
      <dgm:spPr/>
      <dgm:t>
        <a:bodyPr/>
        <a:lstStyle/>
        <a:p>
          <a:endParaRPr lang="en-ID"/>
        </a:p>
      </dgm:t>
    </dgm:pt>
    <dgm:pt modelId="{8808A158-67EC-BC4B-ABF1-2A314C523CEB}" type="sibTrans" cxnId="{E05A880D-2927-AA42-9630-461501D3B6BD}">
      <dgm:prSet/>
      <dgm:spPr/>
      <dgm:t>
        <a:bodyPr/>
        <a:lstStyle/>
        <a:p>
          <a:endParaRPr lang="en-US"/>
        </a:p>
      </dgm:t>
    </dgm:pt>
    <dgm:pt modelId="{30CCDE7D-C737-5A48-968E-633C62BBF278}">
      <dgm:prSet phldrT="[Text]"/>
      <dgm:spPr/>
      <dgm:t>
        <a:bodyPr/>
        <a:lstStyle/>
        <a:p>
          <a:r>
            <a:rPr lang="en-US" dirty="0" err="1"/>
            <a:t>Perhitungan</a:t>
          </a:r>
          <a:r>
            <a:rPr lang="en-US" dirty="0"/>
            <a:t> </a:t>
          </a:r>
          <a:r>
            <a:rPr lang="en-US" dirty="0" err="1"/>
            <a:t>arus</a:t>
          </a:r>
          <a:r>
            <a:rPr lang="en-US" dirty="0"/>
            <a:t> kas EIRR</a:t>
          </a:r>
        </a:p>
      </dgm:t>
    </dgm:pt>
    <dgm:pt modelId="{F8C685AB-8EE0-1441-A985-D0F027451C47}" type="parTrans" cxnId="{388AEDEA-B374-4F4A-8A38-9060CFD1AD17}">
      <dgm:prSet/>
      <dgm:spPr/>
      <dgm:t>
        <a:bodyPr/>
        <a:lstStyle/>
        <a:p>
          <a:endParaRPr lang="en-ID"/>
        </a:p>
      </dgm:t>
    </dgm:pt>
    <dgm:pt modelId="{414D578B-F9F9-004D-ABC0-EE1059F578A4}" type="sibTrans" cxnId="{388AEDEA-B374-4F4A-8A38-9060CFD1AD17}">
      <dgm:prSet/>
      <dgm:spPr/>
      <dgm:t>
        <a:bodyPr/>
        <a:lstStyle/>
        <a:p>
          <a:endParaRPr lang="en-ID"/>
        </a:p>
      </dgm:t>
    </dgm:pt>
    <dgm:pt modelId="{4919383D-3CF6-E546-AC26-8E9EB9C59D4D}" type="pres">
      <dgm:prSet presAssocID="{FBC5974D-54E4-5248-A652-D40E02D99316}" presName="Name0" presStyleCnt="0">
        <dgm:presLayoutVars>
          <dgm:dir/>
          <dgm:resizeHandles val="exact"/>
        </dgm:presLayoutVars>
      </dgm:prSet>
      <dgm:spPr/>
    </dgm:pt>
    <dgm:pt modelId="{550604F1-33DE-B14B-A5E7-23A90F2613A8}" type="pres">
      <dgm:prSet presAssocID="{5B2D70B7-4EC1-084C-8C70-65E1577EDC6A}" presName="node" presStyleLbl="node1" presStyleIdx="0" presStyleCnt="10">
        <dgm:presLayoutVars>
          <dgm:bulletEnabled val="1"/>
        </dgm:presLayoutVars>
      </dgm:prSet>
      <dgm:spPr/>
    </dgm:pt>
    <dgm:pt modelId="{3EB10D98-4269-1F43-964B-404B02FD2BE6}" type="pres">
      <dgm:prSet presAssocID="{347AC9CA-FFDB-AA40-A5A5-685717F963D0}" presName="sibTrans" presStyleLbl="sibTrans1D1" presStyleIdx="0" presStyleCnt="9"/>
      <dgm:spPr/>
    </dgm:pt>
    <dgm:pt modelId="{DA2BC45D-016C-5742-8926-9B8CBCC8AA8E}" type="pres">
      <dgm:prSet presAssocID="{347AC9CA-FFDB-AA40-A5A5-685717F963D0}" presName="connectorText" presStyleLbl="sibTrans1D1" presStyleIdx="0" presStyleCnt="9"/>
      <dgm:spPr/>
    </dgm:pt>
    <dgm:pt modelId="{63199773-6BF2-A446-A778-5267A7368C11}" type="pres">
      <dgm:prSet presAssocID="{1EE42B5D-308A-0E44-A0D4-CB36972F5988}" presName="node" presStyleLbl="node1" presStyleIdx="1" presStyleCnt="10">
        <dgm:presLayoutVars>
          <dgm:bulletEnabled val="1"/>
        </dgm:presLayoutVars>
      </dgm:prSet>
      <dgm:spPr/>
    </dgm:pt>
    <dgm:pt modelId="{D869538B-4B02-0348-98F0-4B481A60C772}" type="pres">
      <dgm:prSet presAssocID="{94B1B098-F144-C745-9D37-8AB3679865E5}" presName="sibTrans" presStyleLbl="sibTrans1D1" presStyleIdx="1" presStyleCnt="9"/>
      <dgm:spPr/>
    </dgm:pt>
    <dgm:pt modelId="{52EE69B6-872D-A440-8FDB-A021EBBF135B}" type="pres">
      <dgm:prSet presAssocID="{94B1B098-F144-C745-9D37-8AB3679865E5}" presName="connectorText" presStyleLbl="sibTrans1D1" presStyleIdx="1" presStyleCnt="9"/>
      <dgm:spPr/>
    </dgm:pt>
    <dgm:pt modelId="{2F6B5C11-F0B7-0643-BA03-FD977166767A}" type="pres">
      <dgm:prSet presAssocID="{1574899D-3E73-2F4C-AFAE-C9CD7468E9AD}" presName="node" presStyleLbl="node1" presStyleIdx="2" presStyleCnt="10">
        <dgm:presLayoutVars>
          <dgm:bulletEnabled val="1"/>
        </dgm:presLayoutVars>
      </dgm:prSet>
      <dgm:spPr/>
    </dgm:pt>
    <dgm:pt modelId="{45018E90-BCD5-0A46-9A5D-1C75B8725C40}" type="pres">
      <dgm:prSet presAssocID="{A699B28C-DBBC-6745-B288-AAC3C9319064}" presName="sibTrans" presStyleLbl="sibTrans1D1" presStyleIdx="2" presStyleCnt="9"/>
      <dgm:spPr/>
    </dgm:pt>
    <dgm:pt modelId="{2A0D0913-56BC-1A49-BEC0-ECEC1FEFE101}" type="pres">
      <dgm:prSet presAssocID="{A699B28C-DBBC-6745-B288-AAC3C9319064}" presName="connectorText" presStyleLbl="sibTrans1D1" presStyleIdx="2" presStyleCnt="9"/>
      <dgm:spPr/>
    </dgm:pt>
    <dgm:pt modelId="{E6786EAD-773A-104F-8EB8-65761B1F2D63}" type="pres">
      <dgm:prSet presAssocID="{F533D094-75FF-F048-87D5-8361636D8B95}" presName="node" presStyleLbl="node1" presStyleIdx="3" presStyleCnt="10">
        <dgm:presLayoutVars>
          <dgm:bulletEnabled val="1"/>
        </dgm:presLayoutVars>
      </dgm:prSet>
      <dgm:spPr/>
    </dgm:pt>
    <dgm:pt modelId="{8F8517ED-49C9-D345-AEC1-5542DE8FE2D5}" type="pres">
      <dgm:prSet presAssocID="{B8E21C99-3CCA-AD44-A3C0-EACAF32E69A5}" presName="sibTrans" presStyleLbl="sibTrans1D1" presStyleIdx="3" presStyleCnt="9"/>
      <dgm:spPr/>
    </dgm:pt>
    <dgm:pt modelId="{D5A2D6D0-6FA1-4248-ACDB-55A0CC4E2B19}" type="pres">
      <dgm:prSet presAssocID="{B8E21C99-3CCA-AD44-A3C0-EACAF32E69A5}" presName="connectorText" presStyleLbl="sibTrans1D1" presStyleIdx="3" presStyleCnt="9"/>
      <dgm:spPr/>
    </dgm:pt>
    <dgm:pt modelId="{4C7409B0-63DD-8A43-A1D4-72A0D16737F5}" type="pres">
      <dgm:prSet presAssocID="{EE9A15F7-07DC-C744-9840-19E798507FEC}" presName="node" presStyleLbl="node1" presStyleIdx="4" presStyleCnt="10">
        <dgm:presLayoutVars>
          <dgm:bulletEnabled val="1"/>
        </dgm:presLayoutVars>
      </dgm:prSet>
      <dgm:spPr/>
    </dgm:pt>
    <dgm:pt modelId="{55923F2A-019B-FF4D-9EEE-EF051B152D13}" type="pres">
      <dgm:prSet presAssocID="{8EF7234D-C006-D145-95F1-75A7017E5D35}" presName="sibTrans" presStyleLbl="sibTrans1D1" presStyleIdx="4" presStyleCnt="9"/>
      <dgm:spPr/>
    </dgm:pt>
    <dgm:pt modelId="{BD047FB3-62A5-3142-ACD6-0926E90C1121}" type="pres">
      <dgm:prSet presAssocID="{8EF7234D-C006-D145-95F1-75A7017E5D35}" presName="connectorText" presStyleLbl="sibTrans1D1" presStyleIdx="4" presStyleCnt="9"/>
      <dgm:spPr/>
    </dgm:pt>
    <dgm:pt modelId="{57E06069-C943-8D4F-B9DB-408D2F7081EF}" type="pres">
      <dgm:prSet presAssocID="{396D2F25-2ED5-FD4A-8174-638A6F56015A}" presName="node" presStyleLbl="node1" presStyleIdx="5" presStyleCnt="10">
        <dgm:presLayoutVars>
          <dgm:bulletEnabled val="1"/>
        </dgm:presLayoutVars>
      </dgm:prSet>
      <dgm:spPr/>
    </dgm:pt>
    <dgm:pt modelId="{D3A3E735-596A-A741-8600-B28D1F9AF961}" type="pres">
      <dgm:prSet presAssocID="{D1776B63-C3DF-D240-B08A-62FF46C48F46}" presName="sibTrans" presStyleLbl="sibTrans1D1" presStyleIdx="5" presStyleCnt="9"/>
      <dgm:spPr/>
    </dgm:pt>
    <dgm:pt modelId="{5ECC630A-B250-9D41-8C09-07A2B00FC770}" type="pres">
      <dgm:prSet presAssocID="{D1776B63-C3DF-D240-B08A-62FF46C48F46}" presName="connectorText" presStyleLbl="sibTrans1D1" presStyleIdx="5" presStyleCnt="9"/>
      <dgm:spPr/>
    </dgm:pt>
    <dgm:pt modelId="{432511D1-054A-BC4A-8D25-BD94C0882905}" type="pres">
      <dgm:prSet presAssocID="{C224CD86-697B-F844-89A6-9B2B36D38FE6}" presName="node" presStyleLbl="node1" presStyleIdx="6" presStyleCnt="10">
        <dgm:presLayoutVars>
          <dgm:bulletEnabled val="1"/>
        </dgm:presLayoutVars>
      </dgm:prSet>
      <dgm:spPr/>
    </dgm:pt>
    <dgm:pt modelId="{32569211-4397-B347-BF9C-B32D99FFA0F5}" type="pres">
      <dgm:prSet presAssocID="{7A1BA7AF-28B2-5346-9B41-7B0182179228}" presName="sibTrans" presStyleLbl="sibTrans1D1" presStyleIdx="6" presStyleCnt="9"/>
      <dgm:spPr/>
    </dgm:pt>
    <dgm:pt modelId="{CA3FF039-E63B-CC48-9E06-0A9ACB07E497}" type="pres">
      <dgm:prSet presAssocID="{7A1BA7AF-28B2-5346-9B41-7B0182179228}" presName="connectorText" presStyleLbl="sibTrans1D1" presStyleIdx="6" presStyleCnt="9"/>
      <dgm:spPr/>
    </dgm:pt>
    <dgm:pt modelId="{07B6755D-90DB-0D4E-B717-033B617AD348}" type="pres">
      <dgm:prSet presAssocID="{7F763967-5B07-9E4B-A7F9-B9A21A92B053}" presName="node" presStyleLbl="node1" presStyleIdx="7" presStyleCnt="10">
        <dgm:presLayoutVars>
          <dgm:bulletEnabled val="1"/>
        </dgm:presLayoutVars>
      </dgm:prSet>
      <dgm:spPr/>
    </dgm:pt>
    <dgm:pt modelId="{8482CF46-A2CB-434C-AA5F-219CE6A0A0CE}" type="pres">
      <dgm:prSet presAssocID="{6CB615B7-DC8B-0E48-9C6D-C04B27EB42F0}" presName="sibTrans" presStyleLbl="sibTrans1D1" presStyleIdx="7" presStyleCnt="9"/>
      <dgm:spPr/>
    </dgm:pt>
    <dgm:pt modelId="{E2C42AEC-4C3B-554B-970D-151EC675B826}" type="pres">
      <dgm:prSet presAssocID="{6CB615B7-DC8B-0E48-9C6D-C04B27EB42F0}" presName="connectorText" presStyleLbl="sibTrans1D1" presStyleIdx="7" presStyleCnt="9"/>
      <dgm:spPr/>
    </dgm:pt>
    <dgm:pt modelId="{95E33CE1-A854-894F-A211-1EEF04105CEC}" type="pres">
      <dgm:prSet presAssocID="{001206AA-4D5E-1642-926A-8187F704E1E2}" presName="node" presStyleLbl="node1" presStyleIdx="8" presStyleCnt="10">
        <dgm:presLayoutVars>
          <dgm:bulletEnabled val="1"/>
        </dgm:presLayoutVars>
      </dgm:prSet>
      <dgm:spPr/>
    </dgm:pt>
    <dgm:pt modelId="{F185300E-C3A7-F247-B190-3A73B2118EA5}" type="pres">
      <dgm:prSet presAssocID="{8808A158-67EC-BC4B-ABF1-2A314C523CEB}" presName="sibTrans" presStyleLbl="sibTrans1D1" presStyleIdx="8" presStyleCnt="9"/>
      <dgm:spPr/>
    </dgm:pt>
    <dgm:pt modelId="{8D913227-1EF7-EB45-8950-7A721FDC69A7}" type="pres">
      <dgm:prSet presAssocID="{8808A158-67EC-BC4B-ABF1-2A314C523CEB}" presName="connectorText" presStyleLbl="sibTrans1D1" presStyleIdx="8" presStyleCnt="9"/>
      <dgm:spPr/>
    </dgm:pt>
    <dgm:pt modelId="{8E5C0765-D34E-E642-BBA4-3EC14A07E32A}" type="pres">
      <dgm:prSet presAssocID="{30CCDE7D-C737-5A48-968E-633C62BBF278}" presName="node" presStyleLbl="node1" presStyleIdx="9" presStyleCnt="10">
        <dgm:presLayoutVars>
          <dgm:bulletEnabled val="1"/>
        </dgm:presLayoutVars>
      </dgm:prSet>
      <dgm:spPr/>
    </dgm:pt>
  </dgm:ptLst>
  <dgm:cxnLst>
    <dgm:cxn modelId="{CD92AF04-FD9A-D149-8226-3315288492E9}" type="presOf" srcId="{F533D094-75FF-F048-87D5-8361636D8B95}" destId="{E6786EAD-773A-104F-8EB8-65761B1F2D63}" srcOrd="0" destOrd="0" presId="urn:microsoft.com/office/officeart/2005/8/layout/bProcess3"/>
    <dgm:cxn modelId="{98C4DA07-D7C1-3949-BF7E-F7D10D185AC3}" srcId="{FBC5974D-54E4-5248-A652-D40E02D99316}" destId="{1EE42B5D-308A-0E44-A0D4-CB36972F5988}" srcOrd="1" destOrd="0" parTransId="{939436DF-9C7A-E248-B72C-6203DCBCE401}" sibTransId="{94B1B098-F144-C745-9D37-8AB3679865E5}"/>
    <dgm:cxn modelId="{E05A880D-2927-AA42-9630-461501D3B6BD}" srcId="{FBC5974D-54E4-5248-A652-D40E02D99316}" destId="{001206AA-4D5E-1642-926A-8187F704E1E2}" srcOrd="8" destOrd="0" parTransId="{3B057703-4609-6547-AB6D-1379FA0127D1}" sibTransId="{8808A158-67EC-BC4B-ABF1-2A314C523CEB}"/>
    <dgm:cxn modelId="{41C9150E-DB5F-2540-8C3B-D4CE90150282}" srcId="{FBC5974D-54E4-5248-A652-D40E02D99316}" destId="{C224CD86-697B-F844-89A6-9B2B36D38FE6}" srcOrd="6" destOrd="0" parTransId="{0569A839-6F1C-CD46-A93D-0700E997D462}" sibTransId="{7A1BA7AF-28B2-5346-9B41-7B0182179228}"/>
    <dgm:cxn modelId="{6542CE11-00DB-D347-8E59-57125E2AA09B}" type="presOf" srcId="{7F763967-5B07-9E4B-A7F9-B9A21A92B053}" destId="{07B6755D-90DB-0D4E-B717-033B617AD348}" srcOrd="0" destOrd="0" presId="urn:microsoft.com/office/officeart/2005/8/layout/bProcess3"/>
    <dgm:cxn modelId="{E6143817-D095-7A43-AEDF-04E15B4B4DBC}" type="presOf" srcId="{396D2F25-2ED5-FD4A-8174-638A6F56015A}" destId="{57E06069-C943-8D4F-B9DB-408D2F7081EF}" srcOrd="0" destOrd="0" presId="urn:microsoft.com/office/officeart/2005/8/layout/bProcess3"/>
    <dgm:cxn modelId="{13045425-6BD9-CA4C-8E5E-AC98562F39ED}" type="presOf" srcId="{A699B28C-DBBC-6745-B288-AAC3C9319064}" destId="{2A0D0913-56BC-1A49-BEC0-ECEC1FEFE101}" srcOrd="1" destOrd="0" presId="urn:microsoft.com/office/officeart/2005/8/layout/bProcess3"/>
    <dgm:cxn modelId="{70B0FE40-A942-AB44-AB5C-2ACD6903713B}" type="presOf" srcId="{8808A158-67EC-BC4B-ABF1-2A314C523CEB}" destId="{8D913227-1EF7-EB45-8950-7A721FDC69A7}" srcOrd="1" destOrd="0" presId="urn:microsoft.com/office/officeart/2005/8/layout/bProcess3"/>
    <dgm:cxn modelId="{89219542-101C-3A42-86A4-D7BD90D2E3E8}" type="presOf" srcId="{C224CD86-697B-F844-89A6-9B2B36D38FE6}" destId="{432511D1-054A-BC4A-8D25-BD94C0882905}" srcOrd="0" destOrd="0" presId="urn:microsoft.com/office/officeart/2005/8/layout/bProcess3"/>
    <dgm:cxn modelId="{1CEBFF4A-FDEC-E049-919C-1801B95FD242}" type="presOf" srcId="{D1776B63-C3DF-D240-B08A-62FF46C48F46}" destId="{D3A3E735-596A-A741-8600-B28D1F9AF961}" srcOrd="0" destOrd="0" presId="urn:microsoft.com/office/officeart/2005/8/layout/bProcess3"/>
    <dgm:cxn modelId="{0855CF53-405A-654B-9E5C-B12DFF725BF0}" type="presOf" srcId="{1EE42B5D-308A-0E44-A0D4-CB36972F5988}" destId="{63199773-6BF2-A446-A778-5267A7368C11}" srcOrd="0" destOrd="0" presId="urn:microsoft.com/office/officeart/2005/8/layout/bProcess3"/>
    <dgm:cxn modelId="{7012DC54-81E5-4041-BCF0-E64EA58C2B69}" type="presOf" srcId="{30CCDE7D-C737-5A48-968E-633C62BBF278}" destId="{8E5C0765-D34E-E642-BBA4-3EC14A07E32A}" srcOrd="0" destOrd="0" presId="urn:microsoft.com/office/officeart/2005/8/layout/bProcess3"/>
    <dgm:cxn modelId="{66B43A5F-33A6-1C49-BD6F-FCC2FCE07372}" type="presOf" srcId="{001206AA-4D5E-1642-926A-8187F704E1E2}" destId="{95E33CE1-A854-894F-A211-1EEF04105CEC}" srcOrd="0" destOrd="0" presId="urn:microsoft.com/office/officeart/2005/8/layout/bProcess3"/>
    <dgm:cxn modelId="{5468E869-C1A6-4E4C-8983-3AF61B56C2F1}" type="presOf" srcId="{B8E21C99-3CCA-AD44-A3C0-EACAF32E69A5}" destId="{8F8517ED-49C9-D345-AEC1-5542DE8FE2D5}" srcOrd="0" destOrd="0" presId="urn:microsoft.com/office/officeart/2005/8/layout/bProcess3"/>
    <dgm:cxn modelId="{3B5A1A72-A32B-C445-9DBA-47685AACA5B1}" type="presOf" srcId="{B8E21C99-3CCA-AD44-A3C0-EACAF32E69A5}" destId="{D5A2D6D0-6FA1-4248-ACDB-55A0CC4E2B19}" srcOrd="1" destOrd="0" presId="urn:microsoft.com/office/officeart/2005/8/layout/bProcess3"/>
    <dgm:cxn modelId="{B6CA3485-822C-794A-9F59-A485BB1C7F8D}" type="presOf" srcId="{94B1B098-F144-C745-9D37-8AB3679865E5}" destId="{D869538B-4B02-0348-98F0-4B481A60C772}" srcOrd="0" destOrd="0" presId="urn:microsoft.com/office/officeart/2005/8/layout/bProcess3"/>
    <dgm:cxn modelId="{4DA6D288-03DD-D542-A41D-FBD75B436B39}" srcId="{FBC5974D-54E4-5248-A652-D40E02D99316}" destId="{396D2F25-2ED5-FD4A-8174-638A6F56015A}" srcOrd="5" destOrd="0" parTransId="{1C4694E2-1399-6F4E-B5A2-C96BBCF274AA}" sibTransId="{D1776B63-C3DF-D240-B08A-62FF46C48F46}"/>
    <dgm:cxn modelId="{70AAE38D-3485-C440-88A7-0FB8E141FA3D}" type="presOf" srcId="{8EF7234D-C006-D145-95F1-75A7017E5D35}" destId="{55923F2A-019B-FF4D-9EEE-EF051B152D13}" srcOrd="0" destOrd="0" presId="urn:microsoft.com/office/officeart/2005/8/layout/bProcess3"/>
    <dgm:cxn modelId="{3FC254AC-FD51-F045-A138-14B8C10ADC95}" type="presOf" srcId="{8808A158-67EC-BC4B-ABF1-2A314C523CEB}" destId="{F185300E-C3A7-F247-B190-3A73B2118EA5}" srcOrd="0" destOrd="0" presId="urn:microsoft.com/office/officeart/2005/8/layout/bProcess3"/>
    <dgm:cxn modelId="{95A994BA-627C-5A48-93E2-CB2FFBA0FDC6}" type="presOf" srcId="{7A1BA7AF-28B2-5346-9B41-7B0182179228}" destId="{32569211-4397-B347-BF9C-B32D99FFA0F5}" srcOrd="0" destOrd="0" presId="urn:microsoft.com/office/officeart/2005/8/layout/bProcess3"/>
    <dgm:cxn modelId="{4333BDBE-8192-1041-AD71-EE5F283C3F93}" type="presOf" srcId="{6CB615B7-DC8B-0E48-9C6D-C04B27EB42F0}" destId="{E2C42AEC-4C3B-554B-970D-151EC675B826}" srcOrd="1" destOrd="0" presId="urn:microsoft.com/office/officeart/2005/8/layout/bProcess3"/>
    <dgm:cxn modelId="{259AEFBF-73A0-0342-B2DB-361EEAB0208C}" srcId="{FBC5974D-54E4-5248-A652-D40E02D99316}" destId="{EE9A15F7-07DC-C744-9840-19E798507FEC}" srcOrd="4" destOrd="0" parTransId="{24E6C6F4-D983-4643-A3D7-946065236762}" sibTransId="{8EF7234D-C006-D145-95F1-75A7017E5D35}"/>
    <dgm:cxn modelId="{CB3362C3-762B-EB4B-B100-DC8E902308B4}" type="presOf" srcId="{8EF7234D-C006-D145-95F1-75A7017E5D35}" destId="{BD047FB3-62A5-3142-ACD6-0926E90C1121}" srcOrd="1" destOrd="0" presId="urn:microsoft.com/office/officeart/2005/8/layout/bProcess3"/>
    <dgm:cxn modelId="{F52B9DC4-07DA-FB4C-A7B2-B093B4153B7E}" type="presOf" srcId="{5B2D70B7-4EC1-084C-8C70-65E1577EDC6A}" destId="{550604F1-33DE-B14B-A5E7-23A90F2613A8}" srcOrd="0" destOrd="0" presId="urn:microsoft.com/office/officeart/2005/8/layout/bProcess3"/>
    <dgm:cxn modelId="{6297E2D0-7A4D-A44C-9BA7-A04CFF5700E1}" srcId="{FBC5974D-54E4-5248-A652-D40E02D99316}" destId="{5B2D70B7-4EC1-084C-8C70-65E1577EDC6A}" srcOrd="0" destOrd="0" parTransId="{9FD4789F-8635-C246-A0DE-380A3A48F394}" sibTransId="{347AC9CA-FFDB-AA40-A5A5-685717F963D0}"/>
    <dgm:cxn modelId="{4C18DAD2-AD95-1249-9F47-8A865BF5BC85}" type="presOf" srcId="{D1776B63-C3DF-D240-B08A-62FF46C48F46}" destId="{5ECC630A-B250-9D41-8C09-07A2B00FC770}" srcOrd="1" destOrd="0" presId="urn:microsoft.com/office/officeart/2005/8/layout/bProcess3"/>
    <dgm:cxn modelId="{DBC3BCD6-4F97-DE4D-A537-83008E06EB63}" type="presOf" srcId="{6CB615B7-DC8B-0E48-9C6D-C04B27EB42F0}" destId="{8482CF46-A2CB-434C-AA5F-219CE6A0A0CE}" srcOrd="0" destOrd="0" presId="urn:microsoft.com/office/officeart/2005/8/layout/bProcess3"/>
    <dgm:cxn modelId="{EA465FD8-1834-6945-95A5-92542342C87A}" type="presOf" srcId="{A699B28C-DBBC-6745-B288-AAC3C9319064}" destId="{45018E90-BCD5-0A46-9A5D-1C75B8725C40}" srcOrd="0" destOrd="0" presId="urn:microsoft.com/office/officeart/2005/8/layout/bProcess3"/>
    <dgm:cxn modelId="{A8EF0FDA-2C1A-8549-A747-66A7D8ECD632}" type="presOf" srcId="{7A1BA7AF-28B2-5346-9B41-7B0182179228}" destId="{CA3FF039-E63B-CC48-9E06-0A9ACB07E497}" srcOrd="1" destOrd="0" presId="urn:microsoft.com/office/officeart/2005/8/layout/bProcess3"/>
    <dgm:cxn modelId="{A171F2DB-F275-B245-922C-0E37AED47211}" type="presOf" srcId="{94B1B098-F144-C745-9D37-8AB3679865E5}" destId="{52EE69B6-872D-A440-8FDB-A021EBBF135B}" srcOrd="1" destOrd="0" presId="urn:microsoft.com/office/officeart/2005/8/layout/bProcess3"/>
    <dgm:cxn modelId="{47F886DD-F293-C342-B0A1-360847BDB231}" type="presOf" srcId="{347AC9CA-FFDB-AA40-A5A5-685717F963D0}" destId="{DA2BC45D-016C-5742-8926-9B8CBCC8AA8E}" srcOrd="1" destOrd="0" presId="urn:microsoft.com/office/officeart/2005/8/layout/bProcess3"/>
    <dgm:cxn modelId="{08158FDE-39FA-054C-8C91-5465D597E956}" srcId="{FBC5974D-54E4-5248-A652-D40E02D99316}" destId="{F533D094-75FF-F048-87D5-8361636D8B95}" srcOrd="3" destOrd="0" parTransId="{42E5065B-A74A-2F4D-A7DF-0E78596837F5}" sibTransId="{B8E21C99-3CCA-AD44-A3C0-EACAF32E69A5}"/>
    <dgm:cxn modelId="{2156FBE0-1165-954A-8509-2E57DC94902F}" type="presOf" srcId="{347AC9CA-FFDB-AA40-A5A5-685717F963D0}" destId="{3EB10D98-4269-1F43-964B-404B02FD2BE6}" srcOrd="0" destOrd="0" presId="urn:microsoft.com/office/officeart/2005/8/layout/bProcess3"/>
    <dgm:cxn modelId="{753FD7E6-1D65-4F40-96AF-CF16589DE6C4}" srcId="{FBC5974D-54E4-5248-A652-D40E02D99316}" destId="{1574899D-3E73-2F4C-AFAE-C9CD7468E9AD}" srcOrd="2" destOrd="0" parTransId="{2B9404F7-C147-904B-AC6B-5D7BAB0763BC}" sibTransId="{A699B28C-DBBC-6745-B288-AAC3C9319064}"/>
    <dgm:cxn modelId="{FA7AB1E8-6BD0-A046-AE8F-49F9DE5E551E}" type="presOf" srcId="{FBC5974D-54E4-5248-A652-D40E02D99316}" destId="{4919383D-3CF6-E546-AC26-8E9EB9C59D4D}" srcOrd="0" destOrd="0" presId="urn:microsoft.com/office/officeart/2005/8/layout/bProcess3"/>
    <dgm:cxn modelId="{388AEDEA-B374-4F4A-8A38-9060CFD1AD17}" srcId="{FBC5974D-54E4-5248-A652-D40E02D99316}" destId="{30CCDE7D-C737-5A48-968E-633C62BBF278}" srcOrd="9" destOrd="0" parTransId="{F8C685AB-8EE0-1441-A985-D0F027451C47}" sibTransId="{414D578B-F9F9-004D-ABC0-EE1059F578A4}"/>
    <dgm:cxn modelId="{0F1CF4F3-BB89-8D45-8023-D6930533CC6F}" srcId="{FBC5974D-54E4-5248-A652-D40E02D99316}" destId="{7F763967-5B07-9E4B-A7F9-B9A21A92B053}" srcOrd="7" destOrd="0" parTransId="{FF4EDEAC-BDD2-824B-A906-563CAC51C965}" sibTransId="{6CB615B7-DC8B-0E48-9C6D-C04B27EB42F0}"/>
    <dgm:cxn modelId="{3A6F9EF5-913E-4543-B0D8-AA368C6ED627}" type="presOf" srcId="{EE9A15F7-07DC-C744-9840-19E798507FEC}" destId="{4C7409B0-63DD-8A43-A1D4-72A0D16737F5}" srcOrd="0" destOrd="0" presId="urn:microsoft.com/office/officeart/2005/8/layout/bProcess3"/>
    <dgm:cxn modelId="{F21EC9FC-5F1E-3E45-8EBA-37E786624DF0}" type="presOf" srcId="{1574899D-3E73-2F4C-AFAE-C9CD7468E9AD}" destId="{2F6B5C11-F0B7-0643-BA03-FD977166767A}" srcOrd="0" destOrd="0" presId="urn:microsoft.com/office/officeart/2005/8/layout/bProcess3"/>
    <dgm:cxn modelId="{2BADA55F-D48B-FF42-A669-492994DD74C0}" type="presParOf" srcId="{4919383D-3CF6-E546-AC26-8E9EB9C59D4D}" destId="{550604F1-33DE-B14B-A5E7-23A90F2613A8}" srcOrd="0" destOrd="0" presId="urn:microsoft.com/office/officeart/2005/8/layout/bProcess3"/>
    <dgm:cxn modelId="{AF032A9F-BAA7-0E44-A4A1-37D629A94702}" type="presParOf" srcId="{4919383D-3CF6-E546-AC26-8E9EB9C59D4D}" destId="{3EB10D98-4269-1F43-964B-404B02FD2BE6}" srcOrd="1" destOrd="0" presId="urn:microsoft.com/office/officeart/2005/8/layout/bProcess3"/>
    <dgm:cxn modelId="{D9D59713-AF77-684D-9D53-2796BD0CA7E0}" type="presParOf" srcId="{3EB10D98-4269-1F43-964B-404B02FD2BE6}" destId="{DA2BC45D-016C-5742-8926-9B8CBCC8AA8E}" srcOrd="0" destOrd="0" presId="urn:microsoft.com/office/officeart/2005/8/layout/bProcess3"/>
    <dgm:cxn modelId="{C6438B13-BA57-0443-B8C0-007E2DE4D7F2}" type="presParOf" srcId="{4919383D-3CF6-E546-AC26-8E9EB9C59D4D}" destId="{63199773-6BF2-A446-A778-5267A7368C11}" srcOrd="2" destOrd="0" presId="urn:microsoft.com/office/officeart/2005/8/layout/bProcess3"/>
    <dgm:cxn modelId="{0AC20A3D-0856-0041-8AF1-00A78B8D76A7}" type="presParOf" srcId="{4919383D-3CF6-E546-AC26-8E9EB9C59D4D}" destId="{D869538B-4B02-0348-98F0-4B481A60C772}" srcOrd="3" destOrd="0" presId="urn:microsoft.com/office/officeart/2005/8/layout/bProcess3"/>
    <dgm:cxn modelId="{FB97612C-E034-C446-9E3D-53C7E343E080}" type="presParOf" srcId="{D869538B-4B02-0348-98F0-4B481A60C772}" destId="{52EE69B6-872D-A440-8FDB-A021EBBF135B}" srcOrd="0" destOrd="0" presId="urn:microsoft.com/office/officeart/2005/8/layout/bProcess3"/>
    <dgm:cxn modelId="{7DDB4231-0E83-1440-A90D-5940E060156E}" type="presParOf" srcId="{4919383D-3CF6-E546-AC26-8E9EB9C59D4D}" destId="{2F6B5C11-F0B7-0643-BA03-FD977166767A}" srcOrd="4" destOrd="0" presId="urn:microsoft.com/office/officeart/2005/8/layout/bProcess3"/>
    <dgm:cxn modelId="{EB6CB1C6-3FF0-054B-877B-AFA54ECFD271}" type="presParOf" srcId="{4919383D-3CF6-E546-AC26-8E9EB9C59D4D}" destId="{45018E90-BCD5-0A46-9A5D-1C75B8725C40}" srcOrd="5" destOrd="0" presId="urn:microsoft.com/office/officeart/2005/8/layout/bProcess3"/>
    <dgm:cxn modelId="{3B49BB2D-6C28-D948-B7ED-1CDCC742C202}" type="presParOf" srcId="{45018E90-BCD5-0A46-9A5D-1C75B8725C40}" destId="{2A0D0913-56BC-1A49-BEC0-ECEC1FEFE101}" srcOrd="0" destOrd="0" presId="urn:microsoft.com/office/officeart/2005/8/layout/bProcess3"/>
    <dgm:cxn modelId="{C1F42756-EF42-2E48-9318-E441859E5EB1}" type="presParOf" srcId="{4919383D-3CF6-E546-AC26-8E9EB9C59D4D}" destId="{E6786EAD-773A-104F-8EB8-65761B1F2D63}" srcOrd="6" destOrd="0" presId="urn:microsoft.com/office/officeart/2005/8/layout/bProcess3"/>
    <dgm:cxn modelId="{5C438B03-FF8A-FC42-B214-4131F8F0EC43}" type="presParOf" srcId="{4919383D-3CF6-E546-AC26-8E9EB9C59D4D}" destId="{8F8517ED-49C9-D345-AEC1-5542DE8FE2D5}" srcOrd="7" destOrd="0" presId="urn:microsoft.com/office/officeart/2005/8/layout/bProcess3"/>
    <dgm:cxn modelId="{B185EA5A-6673-8141-B25A-5182F9245091}" type="presParOf" srcId="{8F8517ED-49C9-D345-AEC1-5542DE8FE2D5}" destId="{D5A2D6D0-6FA1-4248-ACDB-55A0CC4E2B19}" srcOrd="0" destOrd="0" presId="urn:microsoft.com/office/officeart/2005/8/layout/bProcess3"/>
    <dgm:cxn modelId="{AE3EFB4C-F11B-0241-AAE3-852051D93080}" type="presParOf" srcId="{4919383D-3CF6-E546-AC26-8E9EB9C59D4D}" destId="{4C7409B0-63DD-8A43-A1D4-72A0D16737F5}" srcOrd="8" destOrd="0" presId="urn:microsoft.com/office/officeart/2005/8/layout/bProcess3"/>
    <dgm:cxn modelId="{8D24AB11-DBC0-7A4D-BD7C-7DFD3DBDE449}" type="presParOf" srcId="{4919383D-3CF6-E546-AC26-8E9EB9C59D4D}" destId="{55923F2A-019B-FF4D-9EEE-EF051B152D13}" srcOrd="9" destOrd="0" presId="urn:microsoft.com/office/officeart/2005/8/layout/bProcess3"/>
    <dgm:cxn modelId="{16BAB7F2-4AB0-A34A-870E-5448FCCEA6A6}" type="presParOf" srcId="{55923F2A-019B-FF4D-9EEE-EF051B152D13}" destId="{BD047FB3-62A5-3142-ACD6-0926E90C1121}" srcOrd="0" destOrd="0" presId="urn:microsoft.com/office/officeart/2005/8/layout/bProcess3"/>
    <dgm:cxn modelId="{A68797E2-0F23-DF44-AA3E-A86367684256}" type="presParOf" srcId="{4919383D-3CF6-E546-AC26-8E9EB9C59D4D}" destId="{57E06069-C943-8D4F-B9DB-408D2F7081EF}" srcOrd="10" destOrd="0" presId="urn:microsoft.com/office/officeart/2005/8/layout/bProcess3"/>
    <dgm:cxn modelId="{A94E5A2A-28BD-3A48-9212-08BFDC848873}" type="presParOf" srcId="{4919383D-3CF6-E546-AC26-8E9EB9C59D4D}" destId="{D3A3E735-596A-A741-8600-B28D1F9AF961}" srcOrd="11" destOrd="0" presId="urn:microsoft.com/office/officeart/2005/8/layout/bProcess3"/>
    <dgm:cxn modelId="{ABB15E9D-6F37-C74B-BD83-8A90919135EB}" type="presParOf" srcId="{D3A3E735-596A-A741-8600-B28D1F9AF961}" destId="{5ECC630A-B250-9D41-8C09-07A2B00FC770}" srcOrd="0" destOrd="0" presId="urn:microsoft.com/office/officeart/2005/8/layout/bProcess3"/>
    <dgm:cxn modelId="{A8DC9500-2934-1946-ABDE-CB53E3F4EDB3}" type="presParOf" srcId="{4919383D-3CF6-E546-AC26-8E9EB9C59D4D}" destId="{432511D1-054A-BC4A-8D25-BD94C0882905}" srcOrd="12" destOrd="0" presId="urn:microsoft.com/office/officeart/2005/8/layout/bProcess3"/>
    <dgm:cxn modelId="{DDEF4B9E-9B61-6341-B6F3-60BE4C8B3F75}" type="presParOf" srcId="{4919383D-3CF6-E546-AC26-8E9EB9C59D4D}" destId="{32569211-4397-B347-BF9C-B32D99FFA0F5}" srcOrd="13" destOrd="0" presId="urn:microsoft.com/office/officeart/2005/8/layout/bProcess3"/>
    <dgm:cxn modelId="{A63FF837-46F1-6A45-AEC9-E1AA3508A45F}" type="presParOf" srcId="{32569211-4397-B347-BF9C-B32D99FFA0F5}" destId="{CA3FF039-E63B-CC48-9E06-0A9ACB07E497}" srcOrd="0" destOrd="0" presId="urn:microsoft.com/office/officeart/2005/8/layout/bProcess3"/>
    <dgm:cxn modelId="{64FF6D0A-F926-EE4C-A93F-DDE88CD1832D}" type="presParOf" srcId="{4919383D-3CF6-E546-AC26-8E9EB9C59D4D}" destId="{07B6755D-90DB-0D4E-B717-033B617AD348}" srcOrd="14" destOrd="0" presId="urn:microsoft.com/office/officeart/2005/8/layout/bProcess3"/>
    <dgm:cxn modelId="{F319E9CC-B458-0B47-A3A0-024B25013476}" type="presParOf" srcId="{4919383D-3CF6-E546-AC26-8E9EB9C59D4D}" destId="{8482CF46-A2CB-434C-AA5F-219CE6A0A0CE}" srcOrd="15" destOrd="0" presId="urn:microsoft.com/office/officeart/2005/8/layout/bProcess3"/>
    <dgm:cxn modelId="{39800EA5-00C4-DD40-BCDF-D7B91E38CDD9}" type="presParOf" srcId="{8482CF46-A2CB-434C-AA5F-219CE6A0A0CE}" destId="{E2C42AEC-4C3B-554B-970D-151EC675B826}" srcOrd="0" destOrd="0" presId="urn:microsoft.com/office/officeart/2005/8/layout/bProcess3"/>
    <dgm:cxn modelId="{19D2D2A4-04E1-F84E-88DB-DD90942618E2}" type="presParOf" srcId="{4919383D-3CF6-E546-AC26-8E9EB9C59D4D}" destId="{95E33CE1-A854-894F-A211-1EEF04105CEC}" srcOrd="16" destOrd="0" presId="urn:microsoft.com/office/officeart/2005/8/layout/bProcess3"/>
    <dgm:cxn modelId="{B3AE3356-9562-734A-824F-9CCF50CBA9FE}" type="presParOf" srcId="{4919383D-3CF6-E546-AC26-8E9EB9C59D4D}" destId="{F185300E-C3A7-F247-B190-3A73B2118EA5}" srcOrd="17" destOrd="0" presId="urn:microsoft.com/office/officeart/2005/8/layout/bProcess3"/>
    <dgm:cxn modelId="{3C3F85AC-58ED-9B43-906E-C6243F153683}" type="presParOf" srcId="{F185300E-C3A7-F247-B190-3A73B2118EA5}" destId="{8D913227-1EF7-EB45-8950-7A721FDC69A7}" srcOrd="0" destOrd="0" presId="urn:microsoft.com/office/officeart/2005/8/layout/bProcess3"/>
    <dgm:cxn modelId="{20D8B329-34C0-734D-9070-44F19D3F3010}" type="presParOf" srcId="{4919383D-3CF6-E546-AC26-8E9EB9C59D4D}" destId="{8E5C0765-D34E-E642-BBA4-3EC14A07E32A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10D98-4269-1F43-964B-404B02FD2BE6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550604F1-33DE-B14B-A5E7-23A90F2613A8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Proyeksi</a:t>
          </a:r>
          <a:r>
            <a:rPr lang="en-US" sz="1900" kern="1200" dirty="0"/>
            <a:t> </a:t>
          </a:r>
          <a:r>
            <a:rPr lang="en-US" sz="1900" kern="1200" dirty="0" err="1"/>
            <a:t>nilai</a:t>
          </a:r>
          <a:r>
            <a:rPr lang="en-US" sz="1900" kern="1200" dirty="0"/>
            <a:t> output counterfactual</a:t>
          </a:r>
        </a:p>
      </dsp:txBody>
      <dsp:txXfrm>
        <a:off x="748607" y="2795"/>
        <a:ext cx="1922896" cy="1153737"/>
      </dsp:txXfrm>
    </dsp:sp>
    <dsp:sp modelId="{D869538B-4B02-0348-98F0-4B481A60C772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63199773-6BF2-A446-A778-5267A7368C11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Proyeksi</a:t>
          </a:r>
          <a:r>
            <a:rPr lang="en-US" sz="1900" kern="1200" dirty="0"/>
            <a:t> target </a:t>
          </a:r>
          <a:r>
            <a:rPr lang="en-US" sz="1900" kern="1200" dirty="0" err="1"/>
            <a:t>nilai</a:t>
          </a:r>
          <a:r>
            <a:rPr lang="en-US" sz="1900" kern="1200" dirty="0"/>
            <a:t> output</a:t>
          </a:r>
        </a:p>
      </dsp:txBody>
      <dsp:txXfrm>
        <a:off x="3113770" y="2795"/>
        <a:ext cx="1922896" cy="1153737"/>
      </dsp:txXfrm>
    </dsp:sp>
    <dsp:sp modelId="{45018E90-BCD5-0A46-9A5D-1C75B8725C40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2F6B5C11-F0B7-0643-BA03-FD977166767A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Delta output</a:t>
          </a:r>
        </a:p>
      </dsp:txBody>
      <dsp:txXfrm>
        <a:off x="5478933" y="2795"/>
        <a:ext cx="1922896" cy="1153737"/>
      </dsp:txXfrm>
    </dsp:sp>
    <dsp:sp modelId="{8F8517ED-49C9-D345-AEC1-5542DE8FE2D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E6786EAD-773A-104F-8EB8-65761B1F2D63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Penentuan</a:t>
          </a:r>
          <a:r>
            <a:rPr lang="en-US" sz="1900" kern="1200" dirty="0"/>
            <a:t> delta output </a:t>
          </a:r>
          <a:r>
            <a:rPr lang="en-US" sz="1900" kern="1200" dirty="0" err="1"/>
            <a:t>terhadap</a:t>
          </a:r>
          <a:r>
            <a:rPr lang="en-US" sz="1900" kern="1200" dirty="0"/>
            <a:t> outcome</a:t>
          </a:r>
        </a:p>
      </dsp:txBody>
      <dsp:txXfrm>
        <a:off x="7844095" y="2795"/>
        <a:ext cx="1922896" cy="1153737"/>
      </dsp:txXfrm>
    </dsp:sp>
    <dsp:sp modelId="{55923F2A-019B-FF4D-9EEE-EF051B152D13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4C7409B0-63DD-8A43-A1D4-72A0D16737F5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identifikasi</a:t>
          </a:r>
          <a:r>
            <a:rPr lang="en-US" sz="1900" kern="1200" dirty="0"/>
            <a:t> delta outcome per output</a:t>
          </a:r>
        </a:p>
      </dsp:txBody>
      <dsp:txXfrm>
        <a:off x="748607" y="1598800"/>
        <a:ext cx="1922896" cy="1153737"/>
      </dsp:txXfrm>
    </dsp:sp>
    <dsp:sp modelId="{D3A3E735-596A-A741-8600-B28D1F9AF961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57E06069-C943-8D4F-B9DB-408D2F7081EF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delta outcome total</a:t>
          </a:r>
        </a:p>
      </dsp:txBody>
      <dsp:txXfrm>
        <a:off x="3113770" y="1598800"/>
        <a:ext cx="1922896" cy="1153737"/>
      </dsp:txXfrm>
    </dsp:sp>
    <dsp:sp modelId="{32569211-4397-B347-BF9C-B32D99FFA0F5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432511D1-054A-BC4A-8D25-BD94C0882905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</a:t>
          </a:r>
          <a:r>
            <a:rPr lang="en-US" sz="1900" kern="1200" dirty="0" err="1"/>
            <a:t>satuan</a:t>
          </a:r>
          <a:r>
            <a:rPr lang="en-US" sz="1900" kern="1200" dirty="0"/>
            <a:t> </a:t>
          </a:r>
          <a:r>
            <a:rPr lang="en-US" sz="1900" kern="1200" dirty="0" err="1"/>
            <a:t>manfaat</a:t>
          </a:r>
          <a:endParaRPr lang="en-US" sz="1900" kern="1200" dirty="0"/>
        </a:p>
      </dsp:txBody>
      <dsp:txXfrm>
        <a:off x="5478933" y="1598800"/>
        <a:ext cx="1922896" cy="1153737"/>
      </dsp:txXfrm>
    </dsp:sp>
    <dsp:sp modelId="{8482CF46-A2CB-434C-AA5F-219CE6A0A0CE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07B6755D-90DB-0D4E-B717-033B617AD348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</a:t>
          </a:r>
          <a:r>
            <a:rPr lang="en-US" sz="1900" kern="1200" dirty="0" err="1"/>
            <a:t>nilai</a:t>
          </a:r>
          <a:r>
            <a:rPr lang="en-US" sz="1900" kern="1200" dirty="0"/>
            <a:t> </a:t>
          </a:r>
          <a:r>
            <a:rPr lang="en-US" sz="1900" kern="1200" dirty="0" err="1"/>
            <a:t>manfaat</a:t>
          </a:r>
          <a:endParaRPr lang="en-US" sz="1900" kern="1200" dirty="0"/>
        </a:p>
      </dsp:txBody>
      <dsp:txXfrm>
        <a:off x="7844095" y="1598800"/>
        <a:ext cx="1922896" cy="1153737"/>
      </dsp:txXfrm>
    </dsp:sp>
    <dsp:sp modelId="{F185300E-C3A7-F247-B190-3A73B2118EA5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95E33CE1-A854-894F-A211-1EEF04105CEC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</a:t>
          </a:r>
          <a:r>
            <a:rPr lang="en-US" sz="1900" kern="1200" dirty="0" err="1"/>
            <a:t>arus</a:t>
          </a:r>
          <a:r>
            <a:rPr lang="en-US" sz="1900" kern="1200" dirty="0"/>
            <a:t> kas FIRR</a:t>
          </a:r>
        </a:p>
      </dsp:txBody>
      <dsp:txXfrm>
        <a:off x="748607" y="3194804"/>
        <a:ext cx="1922896" cy="1153737"/>
      </dsp:txXfrm>
    </dsp:sp>
    <dsp:sp modelId="{8E5C0765-D34E-E642-BBA4-3EC14A07E32A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Perhitungan</a:t>
          </a:r>
          <a:r>
            <a:rPr lang="en-US" sz="1900" kern="1200" dirty="0"/>
            <a:t> </a:t>
          </a:r>
          <a:r>
            <a:rPr lang="en-US" sz="1900" kern="1200" dirty="0" err="1"/>
            <a:t>arus</a:t>
          </a:r>
          <a:r>
            <a:rPr lang="en-US" sz="1900" kern="1200" dirty="0"/>
            <a:t> kas EIRR</a:t>
          </a:r>
        </a:p>
      </dsp:txBody>
      <dsp:txXfrm>
        <a:off x="3113770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3EDAC-433C-4297-BAC7-0AC69C507F0B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B362-DDE5-42A0-AFEE-4B5967D3A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B362-DDE5-42A0-AFEE-4B5967D3A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CC9A0-1588-734A-8394-A1D751C0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77EE-7CE6-2D4A-8A37-A529A8E0D8A0}" type="datetimeFigureOut">
              <a:rPr lang="en-US" altLang="en-US" smtClean="0"/>
              <a:pPr/>
              <a:t>10/9/22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8348-A044-4145-B17A-894E2DF2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42625-55CC-E143-849C-B8E5F2E3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solidFill>
                  <a:srgbClr val="3B0024"/>
                </a:solidFill>
              </a:rPr>
              <a:t> </a:t>
            </a:r>
            <a:fld id="{63528A08-8952-AE44-9F5B-F57EB4D4C65E}" type="slidenum">
              <a:rPr lang="en-US" altLang="en-US" smtClean="0">
                <a:solidFill>
                  <a:srgbClr val="3B0024"/>
                </a:solidFill>
              </a:rPr>
              <a:pPr/>
              <a:t>‹#›</a:t>
            </a:fld>
            <a:endParaRPr lang="en-US" altLang="en-US">
              <a:solidFill>
                <a:srgbClr val="3B00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6527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281" y="4157530"/>
            <a:ext cx="8570872" cy="113525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Nova" panose="020B0504020202020204" pitchFamily="34" charset="0"/>
              </a:rPr>
              <a:t>KONSEP SOCIAL COST BENEFIT ANALYSIS BAGI PENYELENGGARA PENDIDIKAN TINGGI</a:t>
            </a:r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9859-FCF9-3ED3-7C50-79CD21459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Akreditasi Nasional</a:t>
            </a:r>
          </a:p>
          <a:p>
            <a:pPr lvl="1"/>
            <a:r>
              <a:rPr lang="id-ID" dirty="0"/>
              <a:t>Peningkatan </a:t>
            </a:r>
            <a:r>
              <a:rPr lang="id-ID" dirty="0" err="1"/>
              <a:t>employability</a:t>
            </a:r>
            <a:r>
              <a:rPr lang="id-ID" dirty="0"/>
              <a:t> 5,4% dikali dengan median UMP dan skor </a:t>
            </a:r>
            <a:r>
              <a:rPr lang="id-ID" dirty="0" err="1"/>
              <a:t>akreditas</a:t>
            </a:r>
            <a:r>
              <a:rPr lang="id-ID" dirty="0"/>
              <a:t>.</a:t>
            </a:r>
          </a:p>
          <a:p>
            <a:pPr lvl="1"/>
            <a:r>
              <a:rPr lang="id-ID" dirty="0"/>
              <a:t>Nilai manfaat sebesar 1,40 juta rupiah per tahun untuk setiap kenaikan skor akreditasi nasional.</a:t>
            </a:r>
          </a:p>
          <a:p>
            <a:r>
              <a:rPr lang="id-ID" dirty="0"/>
              <a:t>Keikutsertaan Pada Asosiasi</a:t>
            </a:r>
          </a:p>
          <a:p>
            <a:pPr lvl="1"/>
            <a:r>
              <a:rPr lang="id-ID" dirty="0"/>
              <a:t>Keikutsertaan pada asosiasi profesional akan meningkatkan </a:t>
            </a:r>
            <a:r>
              <a:rPr lang="id-ID" dirty="0" err="1"/>
              <a:t>employability</a:t>
            </a:r>
            <a:r>
              <a:rPr lang="id-ID" dirty="0"/>
              <a:t> sebesar 5,4% dikali dengan median UMP dan jumlah lulusan.</a:t>
            </a:r>
          </a:p>
          <a:p>
            <a:pPr lvl="1"/>
            <a:r>
              <a:rPr lang="id-ID" dirty="0"/>
              <a:t>Nilai manfaat sebesar 559 juta per tahun untuk setiap tambahan keikutsertaan pada asosiasi profesional.</a:t>
            </a:r>
          </a:p>
          <a:p>
            <a:r>
              <a:rPr lang="id-ID" dirty="0"/>
              <a:t>Publikasi di Jurnal Internasional</a:t>
            </a:r>
          </a:p>
          <a:p>
            <a:pPr lvl="1"/>
            <a:r>
              <a:rPr lang="id-ID" dirty="0"/>
              <a:t>Insentif publikasi jurnal internasional sebesar 15 juta rupiah per publikasi.</a:t>
            </a:r>
          </a:p>
          <a:p>
            <a:r>
              <a:rPr lang="id-ID" dirty="0"/>
              <a:t>Publikasi di Jurnal Nasional</a:t>
            </a:r>
          </a:p>
          <a:p>
            <a:pPr lvl="1"/>
            <a:r>
              <a:rPr lang="id-ID" dirty="0"/>
              <a:t>Hibah penelitian dengan publikasi jurnal nasional sebesar 10 juta rupiah per publikasi.</a:t>
            </a:r>
          </a:p>
          <a:p>
            <a:r>
              <a:rPr lang="id-ID" dirty="0"/>
              <a:t>Publikasi Buku</a:t>
            </a:r>
          </a:p>
          <a:p>
            <a:pPr lvl="1"/>
            <a:r>
              <a:rPr lang="id-ID" dirty="0"/>
              <a:t>Didekati dengan royalti penulisan buku (10%), volume cetakan pertama (5000 eks), asumsi harga buku (Rp50.000)</a:t>
            </a:r>
          </a:p>
          <a:p>
            <a:pPr lvl="1"/>
            <a:r>
              <a:rPr lang="id-ID" dirty="0"/>
              <a:t>Nilai manfaat sebesar 25 juta rupiah per buku.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36382-F14C-D2AA-35C1-50FCB8725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/>
              <a:t>Tulisan di Media Internasional</a:t>
            </a:r>
          </a:p>
          <a:p>
            <a:pPr lvl="1"/>
            <a:r>
              <a:rPr lang="id-ID" dirty="0" err="1"/>
              <a:t>Fee</a:t>
            </a:r>
            <a:r>
              <a:rPr lang="id-ID" dirty="0"/>
              <a:t> penulis di media internasional sebesar 5 juta rupiah per tulisan.</a:t>
            </a:r>
          </a:p>
          <a:p>
            <a:r>
              <a:rPr lang="id-ID" dirty="0"/>
              <a:t>Tulisan di Media Nasional</a:t>
            </a:r>
          </a:p>
          <a:p>
            <a:pPr lvl="1"/>
            <a:r>
              <a:rPr lang="id-ID" dirty="0" err="1"/>
              <a:t>Fee</a:t>
            </a:r>
            <a:r>
              <a:rPr lang="id-ID" dirty="0"/>
              <a:t> penulis di media nasional sebesar 1 juta per tulisan.</a:t>
            </a:r>
          </a:p>
          <a:p>
            <a:r>
              <a:rPr lang="id-ID" dirty="0"/>
              <a:t>Persentase ketertarikan mahasiswa berwirausaha</a:t>
            </a:r>
          </a:p>
          <a:p>
            <a:pPr lvl="1"/>
            <a:r>
              <a:rPr lang="id-ID" dirty="0"/>
              <a:t>Didekati dengan </a:t>
            </a:r>
            <a:r>
              <a:rPr lang="id-ID"/>
              <a:t>pendanaan PKM-K </a:t>
            </a:r>
            <a:r>
              <a:rPr lang="id-ID" dirty="0"/>
              <a:t>sebesar 10 juta rupiah per kelompok dibagi jumlah anggota dikali dengan jumlah mahasiswa.</a:t>
            </a:r>
          </a:p>
          <a:p>
            <a:pPr lvl="1"/>
            <a:r>
              <a:rPr lang="id-ID" dirty="0"/>
              <a:t>Nilai manfaat sebesar 640 juta rupiah per tahun pada keterlibatan 100%.</a:t>
            </a:r>
          </a:p>
          <a:p>
            <a:r>
              <a:rPr lang="id-ID" dirty="0"/>
              <a:t>Keterlibatan mahasiswa dalam program pendampingan masyarakat</a:t>
            </a:r>
          </a:p>
          <a:p>
            <a:pPr lvl="1"/>
            <a:r>
              <a:rPr lang="id-ID" dirty="0"/>
              <a:t>Didekati dengan pendanaan PKM-PM sebesar 10 juta rupiah per kelompok dibagi jumlah anggota.</a:t>
            </a:r>
          </a:p>
          <a:p>
            <a:pPr lvl="1"/>
            <a:r>
              <a:rPr lang="id-ID" dirty="0"/>
              <a:t>Nilai manfaat sebesar 2 juta rupiah per keterlibatan mahasiswa.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320A4-5254-1E7A-9469-6DC5F008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Nilai Manfaat</a:t>
            </a:r>
          </a:p>
        </p:txBody>
      </p:sp>
    </p:spTree>
    <p:extLst>
      <p:ext uri="{BB962C8B-B14F-4D97-AF65-F5344CB8AC3E}">
        <p14:creationId xmlns:p14="http://schemas.microsoft.com/office/powerpoint/2010/main" val="331766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C683-225F-3B46-B43A-B41DE8EF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dirty="0" err="1">
                <a:latin typeface="Arial" panose="020B0604020202020204" pitchFamily="34" charset="0"/>
                <a:cs typeface="Arial" panose="020B0604020202020204" pitchFamily="34" charset="0"/>
              </a:rPr>
              <a:t>Discount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Rate dan </a:t>
            </a:r>
            <a:r>
              <a:rPr lang="id-ID" dirty="0" err="1">
                <a:latin typeface="Arial" panose="020B0604020202020204" pitchFamily="34" charset="0"/>
                <a:cs typeface="Arial" panose="020B0604020202020204" pitchFamily="34" charset="0"/>
              </a:rPr>
              <a:t>Discount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445C40A-CBCC-2E4A-B7A8-D673B32547E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60422" y="1176532"/>
                <a:ext cx="8514947" cy="500043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Social discount rate</a:t>
                </a:r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(SDR)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digunakan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mendiskon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masa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SCBA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membuat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biaya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manfaat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timbul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masa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diperbandingkan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waktu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𝑆𝐷𝑅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𝑆𝑂𝐶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𝑆𝑅𝑇𝑃</m:t>
                    </m:r>
                  </m:oMath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Social opportunity cost of capital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(SOC)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ukuran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tingkat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pengembalian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marjinal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investasi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swasta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Dihitung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menggunakan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market return di Indonesia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sebesar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14,26%.</a:t>
                </a:r>
                <a:endParaRPr lang="en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Social rate of time preference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(SRTP)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adalah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ukuran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kemauan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masyarakat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menunda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konsumsi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masa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SRTP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dapat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dihitung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tingkat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pengembalian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Obligasi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Pemerintah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setelah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pajak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dikurangi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inflasi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atau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sebesar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5,64%*(1-20%)-2,39%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atau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sebesar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2,12%.</a:t>
                </a:r>
                <a:r>
                  <a:rPr lang="en-ID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i="1" dirty="0"/>
                  <a:t>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proporsi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proyek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publik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didanai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oleh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investasi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swasta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𝑆𝐷𝑅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=75%×14,26%+</m:t>
                    </m:r>
                    <m:d>
                      <m:d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1−75%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×2,12%</m:t>
                    </m:r>
                  </m:oMath>
                </a14:m>
                <a:endParaRPr lang="en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𝑆𝐷𝑅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=11,22%</m:t>
                    </m:r>
                  </m:oMath>
                </a14:m>
                <a:endParaRPr lang="en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id-ID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445C40A-CBCC-2E4A-B7A8-D673B3254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0422" y="1176532"/>
                <a:ext cx="8514947" cy="5000431"/>
              </a:xfrm>
              <a:blipFill>
                <a:blip r:embed="rId2"/>
                <a:stretch>
                  <a:fillRect l="-298" t="-253" b="-50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F5756-E19F-2942-A21B-6B5ECDFB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3970" y="1176532"/>
            <a:ext cx="3127608" cy="50004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d-ID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Discount</a:t>
            </a:r>
            <a:r>
              <a:rPr lang="id-ID" sz="1800" b="1" dirty="0">
                <a:latin typeface="Arial" panose="020B0604020202020204" pitchFamily="34" charset="0"/>
                <a:cs typeface="Arial" panose="020B0604020202020204" pitchFamily="34" charset="0"/>
              </a:rPr>
              <a:t> Rate </a:t>
            </a:r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menggunakan rata-rata bunga pinjaman korporasi bank umum di Indonesia sebesar 8%.</a:t>
            </a:r>
          </a:p>
        </p:txBody>
      </p:sp>
    </p:spTree>
    <p:extLst>
      <p:ext uri="{BB962C8B-B14F-4D97-AF65-F5344CB8AC3E}">
        <p14:creationId xmlns:p14="http://schemas.microsoft.com/office/powerpoint/2010/main" val="416039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0F7281-6A3E-00B5-0ECF-33A93566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Perhitungan Arus Kas FIRR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DBDD-E6E3-7C8F-2209-DBEED433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3"/>
            <a:ext cx="10515600" cy="2115308"/>
          </a:xfrm>
        </p:spPr>
        <p:txBody>
          <a:bodyPr>
            <a:normAutofit lnSpcReduction="10000"/>
          </a:bodyPr>
          <a:lstStyle/>
          <a:p>
            <a:r>
              <a:rPr lang="id-ID" dirty="0"/>
              <a:t>Arus Kas FIRR diperoleh dari Biaya Langsung dan Manfaat Langsung sepanjang umur pemanfaatan (30 – 50 tahun).</a:t>
            </a:r>
          </a:p>
          <a:p>
            <a:r>
              <a:rPr lang="id-ID" dirty="0"/>
              <a:t>Perhitungan dilakukan dengan memproyeksikan biaya dan manfaat sepanjang umur pemanfaatan dengan tingkat eskalasi 3%.</a:t>
            </a:r>
          </a:p>
          <a:p>
            <a:r>
              <a:rPr lang="id-ID" dirty="0"/>
              <a:t>Contoh: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42727-0096-7903-A080-A7ECF5BC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1" y="3526075"/>
            <a:ext cx="11025544" cy="11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AD84-935C-2A2C-E5C2-9A14281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Perhitungan Arus Kas EIRR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7277-9B14-7377-C2A1-6982B159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2"/>
            <a:ext cx="10515600" cy="209379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Perhitungan yang dilakukan sama dengan FIRR, namun dengan menambahkan Manfaat Tidak Langsung.</a:t>
            </a:r>
          </a:p>
          <a:p>
            <a:r>
              <a:rPr lang="id-ID" dirty="0"/>
              <a:t>Manfaat Tidak Langsung adalah Delta </a:t>
            </a:r>
            <a:r>
              <a:rPr lang="id-ID" dirty="0" err="1"/>
              <a:t>Outcome</a:t>
            </a:r>
            <a:r>
              <a:rPr lang="id-ID" dirty="0"/>
              <a:t> yang telah dikalikan dengan Nilai Manfaatnya.</a:t>
            </a:r>
          </a:p>
          <a:p>
            <a:r>
              <a:rPr lang="id-ID" dirty="0"/>
              <a:t>Contoh: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53311-11EE-CE50-91F4-DDA918DD2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2" y="3464216"/>
            <a:ext cx="11475944" cy="11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15D1-EE1C-4CEA-8C3B-5EA8F6F9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Analisis SCBA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8D7C-83F4-A527-2B3F-81E931D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032"/>
            <a:ext cx="5257800" cy="3666931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Terdapat empat indikator yang terbagi menjadi 2 kategori:</a:t>
            </a:r>
          </a:p>
          <a:p>
            <a:pPr lvl="1"/>
            <a:r>
              <a:rPr lang="id-ID" dirty="0"/>
              <a:t>Finansial</a:t>
            </a:r>
          </a:p>
          <a:p>
            <a:pPr lvl="2"/>
            <a:r>
              <a:rPr lang="id-ID" dirty="0"/>
              <a:t>FIRR dan F-NPV</a:t>
            </a:r>
          </a:p>
          <a:p>
            <a:pPr lvl="1"/>
            <a:r>
              <a:rPr lang="id-ID" dirty="0" err="1"/>
              <a:t>Economic</a:t>
            </a:r>
            <a:endParaRPr lang="id-ID" dirty="0"/>
          </a:p>
          <a:p>
            <a:pPr lvl="2"/>
            <a:r>
              <a:rPr lang="id-ID" dirty="0"/>
              <a:t>EIRR dan F-NPV</a:t>
            </a:r>
          </a:p>
          <a:p>
            <a:r>
              <a:rPr lang="id-ID" dirty="0"/>
              <a:t>Baik F-NPV dan E-NPV dianggap layak apabila memiliki nilai </a:t>
            </a:r>
            <a:r>
              <a:rPr lang="id-ID" dirty="0" err="1"/>
              <a:t>diatas</a:t>
            </a:r>
            <a:r>
              <a:rPr lang="id-ID" dirty="0"/>
              <a:t> Nol.</a:t>
            </a:r>
          </a:p>
          <a:p>
            <a:r>
              <a:rPr lang="id-ID" dirty="0"/>
              <a:t>FIRR layak apabila di atas 8%</a:t>
            </a:r>
          </a:p>
          <a:p>
            <a:r>
              <a:rPr lang="id-ID" dirty="0"/>
              <a:t>EIRR layak apabila di atas 11,22%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84D18-7894-4E8C-E126-A72C24CB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6532"/>
            <a:ext cx="5359400" cy="1333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7D4353-ECE8-776F-E464-14755EB199E2}"/>
              </a:ext>
            </a:extLst>
          </p:cNvPr>
          <p:cNvSpPr txBox="1">
            <a:spLocks/>
          </p:cNvSpPr>
          <p:nvPr/>
        </p:nvSpPr>
        <p:spPr>
          <a:xfrm>
            <a:off x="6563061" y="1176532"/>
            <a:ext cx="5257800" cy="5000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Secara umum Nilai finansial yang belum layak untuk Project Sosial masih dapat diterima karena lebih diarahkan untuk memberikan manfaat ekonomi.</a:t>
            </a:r>
          </a:p>
          <a:p>
            <a:r>
              <a:rPr lang="id-ID" dirty="0"/>
              <a:t>Beberapa penyebab LC menjadi tidak layak antara lain:</a:t>
            </a:r>
          </a:p>
          <a:p>
            <a:pPr lvl="1"/>
            <a:r>
              <a:rPr lang="id-ID" dirty="0"/>
              <a:t>Biaya operasional terlalu besar</a:t>
            </a:r>
          </a:p>
          <a:p>
            <a:pPr lvl="1"/>
            <a:r>
              <a:rPr lang="id-ID" dirty="0"/>
              <a:t>Target tambahan pendapatan terlalu rendah</a:t>
            </a:r>
          </a:p>
          <a:p>
            <a:pPr lvl="1"/>
            <a:r>
              <a:rPr lang="id-ID" dirty="0"/>
              <a:t>Target capaian </a:t>
            </a:r>
            <a:r>
              <a:rPr lang="id-ID" dirty="0" err="1"/>
              <a:t>output</a:t>
            </a:r>
            <a:r>
              <a:rPr lang="id-ID" dirty="0"/>
              <a:t> terlalu rendah</a:t>
            </a:r>
          </a:p>
          <a:p>
            <a:pPr lvl="1"/>
            <a:r>
              <a:rPr lang="id-ID" dirty="0" err="1"/>
              <a:t>Output</a:t>
            </a:r>
            <a:r>
              <a:rPr lang="id-ID" dirty="0"/>
              <a:t> yang signifikan terhadap </a:t>
            </a:r>
            <a:r>
              <a:rPr lang="id-ID" dirty="0" err="1"/>
              <a:t>outcome</a:t>
            </a:r>
            <a:r>
              <a:rPr lang="id-ID" dirty="0"/>
              <a:t> terlalu sedikit.</a:t>
            </a:r>
          </a:p>
          <a:p>
            <a:pPr lvl="1"/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407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D3B652-FDF2-3AAE-EEF7-60FB846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Case</a:t>
            </a:r>
            <a:r>
              <a:rPr lang="id-ID" dirty="0"/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349749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FB537-A514-5BB6-D924-87708259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Instruksi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ED4D-66E6-6C22-DC50-B8ACFC14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Update</a:t>
            </a:r>
            <a:r>
              <a:rPr lang="id-ID" dirty="0"/>
              <a:t> nilai </a:t>
            </a:r>
            <a:r>
              <a:rPr lang="id-ID" dirty="0" err="1"/>
              <a:t>output</a:t>
            </a:r>
            <a:r>
              <a:rPr lang="id-ID" dirty="0"/>
              <a:t> dan biaya serta pendapatan pada </a:t>
            </a:r>
            <a:r>
              <a:rPr lang="id-ID" dirty="0" err="1"/>
              <a:t>sheet</a:t>
            </a:r>
            <a:r>
              <a:rPr lang="id-ID" dirty="0"/>
              <a:t> ‘</a:t>
            </a:r>
            <a:r>
              <a:rPr lang="id-ID" dirty="0" err="1"/>
              <a:t>Input</a:t>
            </a:r>
            <a:r>
              <a:rPr lang="id-ID" dirty="0"/>
              <a:t> &amp; </a:t>
            </a:r>
            <a:r>
              <a:rPr lang="id-ID" dirty="0" err="1"/>
              <a:t>Dashboard</a:t>
            </a:r>
            <a:r>
              <a:rPr lang="id-ID" dirty="0"/>
              <a:t>’</a:t>
            </a:r>
          </a:p>
          <a:p>
            <a:r>
              <a:rPr lang="id-ID" dirty="0"/>
              <a:t>Interpretasikan hasil analisis untuk menunjukkan layak tidaknya LC.</a:t>
            </a:r>
          </a:p>
          <a:p>
            <a:r>
              <a:rPr lang="id-ID" dirty="0"/>
              <a:t>Berikan penjelasan, apabila:</a:t>
            </a:r>
          </a:p>
          <a:p>
            <a:pPr lvl="1"/>
            <a:r>
              <a:rPr lang="id-ID" dirty="0"/>
              <a:t>Tidak layak: penyebab tidak layak</a:t>
            </a:r>
          </a:p>
          <a:p>
            <a:pPr lvl="1"/>
            <a:r>
              <a:rPr lang="id-ID" dirty="0"/>
              <a:t>Layak: faktor yang paling mempengaruhi kelayakan </a:t>
            </a:r>
            <a:r>
              <a:rPr lang="id-ID"/>
              <a:t>LC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809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8967-2E4B-40EC-996F-25EF791D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latin typeface="Arial Nova" panose="020B0504020202020204" pitchFamily="34" charset="0"/>
              </a:rPr>
              <a:t>Terima Kasih!</a:t>
            </a:r>
            <a:endParaRPr lang="en-US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286A-E74E-465A-821F-0FAA3498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1" y="2627895"/>
            <a:ext cx="1179399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Arial"/>
                <a:cs typeface="Arial"/>
              </a:rPr>
              <a:t>Perhitungan</a:t>
            </a:r>
            <a:r>
              <a:rPr lang="en-US" b="1" dirty="0">
                <a:latin typeface="Arial"/>
                <a:cs typeface="Arial"/>
              </a:rPr>
              <a:t> SCBA pada Learning Center Project JICA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2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4FE6-1033-4867-9022-577BFBAA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Proses Perhitungan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ED234E-15DC-47F6-A2AC-2F7B671F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102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C2C4-7107-2992-2552-42B9F0B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Proyeksi Nilai </a:t>
            </a:r>
            <a:r>
              <a:rPr lang="id-ID" dirty="0" err="1"/>
              <a:t>Output</a:t>
            </a:r>
            <a:r>
              <a:rPr lang="id-ID" dirty="0"/>
              <a:t> </a:t>
            </a:r>
            <a:r>
              <a:rPr lang="id-ID" dirty="0" err="1"/>
              <a:t>Counterfactual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7638-8D49-3BDC-ADA0-51D6C01F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2"/>
            <a:ext cx="6799729" cy="5000431"/>
          </a:xfrm>
        </p:spPr>
        <p:txBody>
          <a:bodyPr/>
          <a:lstStyle/>
          <a:p>
            <a:r>
              <a:rPr lang="id-ID" dirty="0"/>
              <a:t>Proyeksi nilai </a:t>
            </a:r>
            <a:r>
              <a:rPr lang="id-ID" dirty="0" err="1"/>
              <a:t>output</a:t>
            </a:r>
            <a:r>
              <a:rPr lang="id-ID" dirty="0"/>
              <a:t> </a:t>
            </a:r>
            <a:r>
              <a:rPr lang="id-ID" dirty="0" err="1"/>
              <a:t>counterfactual</a:t>
            </a:r>
            <a:r>
              <a:rPr lang="id-ID" dirty="0"/>
              <a:t> diperoleh dari data historis (2019-2021), meliputi:</a:t>
            </a:r>
          </a:p>
          <a:p>
            <a:pPr lvl="1"/>
            <a:r>
              <a:rPr lang="id-ID" dirty="0"/>
              <a:t>Nilai </a:t>
            </a:r>
            <a:r>
              <a:rPr lang="id-ID" dirty="0" err="1"/>
              <a:t>output</a:t>
            </a:r>
            <a:r>
              <a:rPr lang="id-ID" dirty="0"/>
              <a:t> kegiatan</a:t>
            </a:r>
          </a:p>
          <a:p>
            <a:pPr lvl="1"/>
            <a:r>
              <a:rPr lang="id-ID" dirty="0"/>
              <a:t>Pendapatan</a:t>
            </a:r>
          </a:p>
          <a:p>
            <a:pPr lvl="1"/>
            <a:r>
              <a:rPr lang="id-ID" dirty="0"/>
              <a:t>Biaya</a:t>
            </a:r>
          </a:p>
          <a:p>
            <a:r>
              <a:rPr lang="id-ID" dirty="0"/>
              <a:t>Proyeksi nilai </a:t>
            </a:r>
            <a:r>
              <a:rPr lang="id-ID" dirty="0" err="1"/>
              <a:t>output</a:t>
            </a:r>
            <a:r>
              <a:rPr lang="id-ID" dirty="0"/>
              <a:t> </a:t>
            </a:r>
            <a:r>
              <a:rPr lang="id-ID" dirty="0" err="1"/>
              <a:t>counterfactual</a:t>
            </a:r>
            <a:r>
              <a:rPr lang="id-ID" dirty="0"/>
              <a:t> adalah nilai </a:t>
            </a:r>
            <a:r>
              <a:rPr lang="id-ID" dirty="0" err="1"/>
              <a:t>baseline</a:t>
            </a:r>
            <a:r>
              <a:rPr lang="id-ID" dirty="0"/>
              <a:t> yang menggambarkan kondisi tidak adanya LC.</a:t>
            </a:r>
          </a:p>
          <a:p>
            <a:r>
              <a:rPr lang="id-ID" dirty="0"/>
              <a:t>Nilai </a:t>
            </a:r>
            <a:r>
              <a:rPr lang="id-ID" dirty="0" err="1"/>
              <a:t>counterfactual</a:t>
            </a:r>
            <a:r>
              <a:rPr lang="id-ID" dirty="0"/>
              <a:t> akan berlaku sepanjang nilai manfaat dari LC dan bersifat statis.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1E5DE-4876-FC2D-F02B-66EEF6AC5B50}"/>
              </a:ext>
            </a:extLst>
          </p:cNvPr>
          <p:cNvSpPr txBox="1"/>
          <p:nvPr/>
        </p:nvSpPr>
        <p:spPr>
          <a:xfrm>
            <a:off x="7831567" y="1194099"/>
            <a:ext cx="384048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Kenapa nilai </a:t>
            </a:r>
            <a:r>
              <a:rPr lang="id-ID" sz="2400" dirty="0" err="1"/>
              <a:t>output</a:t>
            </a:r>
            <a:r>
              <a:rPr lang="id-ID" sz="2400" dirty="0"/>
              <a:t> yang dijadikan sebagai basis perhitungan?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Kenapa bukan </a:t>
            </a:r>
            <a:r>
              <a:rPr lang="id-ID" sz="2400" dirty="0" err="1"/>
              <a:t>outcome</a:t>
            </a:r>
            <a:r>
              <a:rPr lang="id-ID" sz="2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0E216-8CF8-E950-34BE-AFD378898DE3}"/>
              </a:ext>
            </a:extLst>
          </p:cNvPr>
          <p:cNvSpPr txBox="1"/>
          <p:nvPr/>
        </p:nvSpPr>
        <p:spPr>
          <a:xfrm>
            <a:off x="7831567" y="2975218"/>
            <a:ext cx="384048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Nilai </a:t>
            </a:r>
            <a:r>
              <a:rPr lang="id-ID" sz="2400" dirty="0" err="1"/>
              <a:t>output</a:t>
            </a:r>
            <a:r>
              <a:rPr lang="id-ID" sz="2400" dirty="0"/>
              <a:t> lebih mudah dikendalikan melalui kebijakan pengelola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Nilai </a:t>
            </a:r>
            <a:r>
              <a:rPr lang="id-ID" sz="2400" dirty="0" err="1"/>
              <a:t>output</a:t>
            </a:r>
            <a:r>
              <a:rPr lang="id-ID" sz="2400" dirty="0"/>
              <a:t> lebih mudah diukur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400" dirty="0"/>
              <a:t>Nilai </a:t>
            </a:r>
            <a:r>
              <a:rPr lang="id-ID" sz="2400" dirty="0" err="1"/>
              <a:t>output</a:t>
            </a:r>
            <a:r>
              <a:rPr lang="id-ID" sz="2400" dirty="0"/>
              <a:t> langsung terukur setelah kegiatan dilaksanakan</a:t>
            </a:r>
          </a:p>
        </p:txBody>
      </p:sp>
    </p:spTree>
    <p:extLst>
      <p:ext uri="{BB962C8B-B14F-4D97-AF65-F5344CB8AC3E}">
        <p14:creationId xmlns:p14="http://schemas.microsoft.com/office/powerpoint/2010/main" val="407193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89C-FFF1-FEF8-12FD-6A34409D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Proyeksi Target Nilai </a:t>
            </a:r>
            <a:r>
              <a:rPr lang="id-ID" dirty="0" err="1"/>
              <a:t>Output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AD34-DDB5-9691-1A15-13798C30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3"/>
            <a:ext cx="10515600" cy="2717736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Nilai </a:t>
            </a:r>
            <a:r>
              <a:rPr lang="id-ID" dirty="0" err="1"/>
              <a:t>output</a:t>
            </a:r>
            <a:r>
              <a:rPr lang="id-ID" dirty="0"/>
              <a:t> yang diisikan adalah target nilai </a:t>
            </a:r>
            <a:r>
              <a:rPr lang="id-ID" dirty="0" err="1"/>
              <a:t>output</a:t>
            </a:r>
            <a:r>
              <a:rPr lang="id-ID" dirty="0"/>
              <a:t> setelah adanya LC.</a:t>
            </a:r>
          </a:p>
          <a:p>
            <a:r>
              <a:rPr lang="id-ID" dirty="0"/>
              <a:t>Saat ini nilai yang digunakan adalah target nilai </a:t>
            </a:r>
            <a:r>
              <a:rPr lang="id-ID" dirty="0" err="1"/>
              <a:t>output</a:t>
            </a:r>
            <a:r>
              <a:rPr lang="id-ID" dirty="0"/>
              <a:t> tahun 2022-2026 yang diisikan oleh pengelola LC.</a:t>
            </a:r>
          </a:p>
          <a:p>
            <a:r>
              <a:rPr lang="id-ID" dirty="0"/>
              <a:t>Nilai yang digunakan hanyalah </a:t>
            </a:r>
            <a:r>
              <a:rPr lang="id-ID" dirty="0" err="1"/>
              <a:t>output</a:t>
            </a:r>
            <a:r>
              <a:rPr lang="id-ID" dirty="0"/>
              <a:t> yang signifikan mempengaruhi </a:t>
            </a:r>
            <a:r>
              <a:rPr lang="id-ID" dirty="0" err="1"/>
              <a:t>outcome</a:t>
            </a:r>
            <a:r>
              <a:rPr lang="id-ID" dirty="0"/>
              <a:t>.</a:t>
            </a:r>
          </a:p>
          <a:p>
            <a:r>
              <a:rPr lang="id-ID" dirty="0"/>
              <a:t>Seiring berjalannya waktu, target akan menjadi realisasi. Realisasi atas target tersebut dapat diisikan dalam Excel ‘Perhitungan SCBA’ </a:t>
            </a:r>
            <a:r>
              <a:rPr lang="id-ID" dirty="0" err="1"/>
              <a:t>sheet</a:t>
            </a:r>
            <a:r>
              <a:rPr lang="id-ID" dirty="0"/>
              <a:t> ‘</a:t>
            </a:r>
            <a:r>
              <a:rPr lang="id-ID" dirty="0" err="1"/>
              <a:t>Input</a:t>
            </a:r>
            <a:r>
              <a:rPr lang="id-ID" dirty="0"/>
              <a:t> &amp; </a:t>
            </a:r>
            <a:r>
              <a:rPr lang="id-ID" dirty="0" err="1"/>
              <a:t>Dashboard</a:t>
            </a:r>
            <a:r>
              <a:rPr lang="id-ID" dirty="0"/>
              <a:t>’ pada bagian berikut:</a:t>
            </a:r>
          </a:p>
          <a:p>
            <a:endParaRPr lang="id-ID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9473823-9F8E-2ADE-FCDF-655B9B54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88162"/>
            <a:ext cx="10770745" cy="1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E079-5B65-D98F-5D77-909C620A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Nilai Manfaat dan Biaya Langsung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8790-4216-D704-18E5-4923ECF7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2"/>
            <a:ext cx="10515600" cy="2252467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Nilai Manfaat Langsung adalah tambahan pendapatan Fakultas yang diakibatkan dari adanya tambahan aktivitas di LC.</a:t>
            </a:r>
          </a:p>
          <a:p>
            <a:r>
              <a:rPr lang="id-ID" dirty="0"/>
              <a:t>Nilai Biaya Langsung adalah tambahan biaya Fakultas yang diakibatkan dari adanya tambahan aktivitas di LC.</a:t>
            </a:r>
          </a:p>
          <a:p>
            <a:r>
              <a:rPr lang="id-ID" dirty="0"/>
              <a:t>Nilai ini diproyeksi untuk tahun 2022-2026, dengan realisasi 2019-2021 sebagai </a:t>
            </a:r>
            <a:r>
              <a:rPr lang="id-ID" dirty="0" err="1"/>
              <a:t>counterfactualnya</a:t>
            </a:r>
            <a:r>
              <a:rPr lang="id-ID" dirty="0"/>
              <a:t>.</a:t>
            </a:r>
          </a:p>
          <a:p>
            <a:r>
              <a:rPr lang="id-ID" dirty="0"/>
              <a:t>Nilai Manfaat dan Biaya Langsung dapat diisikan pada Excel ‘Perhitungan SCBA’ </a:t>
            </a:r>
            <a:r>
              <a:rPr lang="id-ID" dirty="0" err="1"/>
              <a:t>sheet</a:t>
            </a:r>
            <a:r>
              <a:rPr lang="id-ID" dirty="0"/>
              <a:t> ‘</a:t>
            </a:r>
            <a:r>
              <a:rPr lang="id-ID" dirty="0" err="1"/>
              <a:t>Input</a:t>
            </a:r>
            <a:r>
              <a:rPr lang="id-ID" dirty="0"/>
              <a:t> &amp; </a:t>
            </a:r>
            <a:r>
              <a:rPr lang="id-ID" dirty="0" err="1"/>
              <a:t>Dashboard</a:t>
            </a:r>
            <a:r>
              <a:rPr lang="id-ID" dirty="0"/>
              <a:t>’ pada bagian berikut:</a:t>
            </a: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2A44668-E4C1-DD55-3F25-190923D19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8582"/>
            <a:ext cx="7772400" cy="27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1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644-E5DD-CCE2-A0DC-A15304C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Perhitungan Delta </a:t>
            </a:r>
            <a:r>
              <a:rPr lang="id-ID" dirty="0" err="1"/>
              <a:t>Ouput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96D-8B79-0740-6C7F-1B6078A1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3"/>
            <a:ext cx="10515600" cy="1871468"/>
          </a:xfrm>
        </p:spPr>
        <p:txBody>
          <a:bodyPr/>
          <a:lstStyle/>
          <a:p>
            <a:r>
              <a:rPr lang="id-ID" dirty="0"/>
              <a:t>Delta </a:t>
            </a:r>
            <a:r>
              <a:rPr lang="id-ID" dirty="0" err="1"/>
              <a:t>output</a:t>
            </a:r>
            <a:r>
              <a:rPr lang="id-ID" dirty="0"/>
              <a:t> merupakan selisih antara proyeksi target nilai </a:t>
            </a:r>
            <a:r>
              <a:rPr lang="id-ID" dirty="0" err="1"/>
              <a:t>output</a:t>
            </a:r>
            <a:r>
              <a:rPr lang="id-ID" dirty="0"/>
              <a:t> dengan nilai </a:t>
            </a:r>
            <a:r>
              <a:rPr lang="id-ID" dirty="0" err="1"/>
              <a:t>output</a:t>
            </a:r>
            <a:r>
              <a:rPr lang="id-ID" dirty="0"/>
              <a:t> </a:t>
            </a:r>
            <a:r>
              <a:rPr lang="id-ID" dirty="0" err="1"/>
              <a:t>counterfactual</a:t>
            </a:r>
            <a:r>
              <a:rPr lang="id-ID" dirty="0"/>
              <a:t>.</a:t>
            </a:r>
          </a:p>
          <a:p>
            <a:r>
              <a:rPr lang="id-ID" dirty="0"/>
              <a:t>Nilai delta </a:t>
            </a:r>
            <a:r>
              <a:rPr lang="id-ID" dirty="0" err="1"/>
              <a:t>output</a:t>
            </a:r>
            <a:r>
              <a:rPr lang="id-ID" dirty="0"/>
              <a:t> dianggap sebagai tambahan manfaat akibat beroperasinya LC.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E1FD4-1573-0798-3BFC-48D7C84E5167}"/>
              </a:ext>
            </a:extLst>
          </p:cNvPr>
          <p:cNvSpPr txBox="1">
            <a:spLocks/>
          </p:cNvSpPr>
          <p:nvPr/>
        </p:nvSpPr>
        <p:spPr>
          <a:xfrm>
            <a:off x="838200" y="3085163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d-ID" dirty="0"/>
              <a:t>Penentuan Delta </a:t>
            </a:r>
            <a:r>
              <a:rPr lang="id-ID" dirty="0" err="1"/>
              <a:t>Ouput</a:t>
            </a:r>
            <a:r>
              <a:rPr lang="id-ID" dirty="0"/>
              <a:t> terhadap </a:t>
            </a:r>
            <a:r>
              <a:rPr lang="id-ID" dirty="0" err="1"/>
              <a:t>Outcome</a:t>
            </a:r>
            <a:endParaRPr lang="id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6FE8D8-6FDE-FA4B-7EF0-67D4AC7E1931}"/>
              </a:ext>
            </a:extLst>
          </p:cNvPr>
          <p:cNvSpPr txBox="1">
            <a:spLocks/>
          </p:cNvSpPr>
          <p:nvPr/>
        </p:nvSpPr>
        <p:spPr>
          <a:xfrm>
            <a:off x="838200" y="4070627"/>
            <a:ext cx="10515600" cy="187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Nilai ini diperoleh dari hasil regresi antara </a:t>
            </a:r>
            <a:r>
              <a:rPr lang="id-ID" dirty="0" err="1"/>
              <a:t>output</a:t>
            </a:r>
            <a:r>
              <a:rPr lang="id-ID" dirty="0"/>
              <a:t> dengan </a:t>
            </a:r>
            <a:r>
              <a:rPr lang="id-ID" dirty="0" err="1"/>
              <a:t>outcome</a:t>
            </a:r>
            <a:r>
              <a:rPr lang="id-ID" dirty="0"/>
              <a:t> Fakultas/Sekolah</a:t>
            </a:r>
          </a:p>
          <a:p>
            <a:r>
              <a:rPr lang="id-ID" dirty="0"/>
              <a:t>Akan diperoleh hubungan antara </a:t>
            </a:r>
            <a:r>
              <a:rPr lang="id-ID" dirty="0" err="1"/>
              <a:t>output</a:t>
            </a:r>
            <a:r>
              <a:rPr lang="id-ID" dirty="0"/>
              <a:t> dengan </a:t>
            </a:r>
            <a:r>
              <a:rPr lang="id-ID" dirty="0" err="1"/>
              <a:t>outcome</a:t>
            </a:r>
            <a:r>
              <a:rPr lang="id-ID" dirty="0"/>
              <a:t> yang menggambarkan pengaruh peningkatan </a:t>
            </a:r>
            <a:r>
              <a:rPr lang="id-ID" dirty="0" err="1"/>
              <a:t>output</a:t>
            </a:r>
            <a:r>
              <a:rPr lang="id-ID" dirty="0"/>
              <a:t> terhadap peningkatan </a:t>
            </a:r>
            <a:r>
              <a:rPr lang="id-ID" dirty="0" err="1"/>
              <a:t>outcome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5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644-E5DD-CCE2-A0DC-A15304C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Identifikasi Delta </a:t>
            </a:r>
            <a:r>
              <a:rPr lang="id-ID" dirty="0" err="1"/>
              <a:t>Outcome</a:t>
            </a:r>
            <a:r>
              <a:rPr lang="id-ID" dirty="0"/>
              <a:t> per </a:t>
            </a:r>
            <a:r>
              <a:rPr lang="id-ID" dirty="0" err="1"/>
              <a:t>Output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96D-8B79-0740-6C7F-1B6078A1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533"/>
            <a:ext cx="10515600" cy="1871468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Koefisien regresi yang diperoleh digunakan untuk mengidentifikasi delta </a:t>
            </a:r>
            <a:r>
              <a:rPr lang="id-ID" dirty="0" err="1"/>
              <a:t>outcome</a:t>
            </a:r>
            <a:r>
              <a:rPr lang="id-ID" dirty="0"/>
              <a:t> per </a:t>
            </a:r>
            <a:r>
              <a:rPr lang="id-ID" dirty="0" err="1"/>
              <a:t>output</a:t>
            </a:r>
            <a:r>
              <a:rPr lang="id-ID" dirty="0"/>
              <a:t>.</a:t>
            </a:r>
          </a:p>
          <a:p>
            <a:pPr lvl="1"/>
            <a:r>
              <a:rPr lang="id-ID" dirty="0" err="1"/>
              <a:t>Y</a:t>
            </a:r>
            <a:r>
              <a:rPr lang="id-ID" dirty="0"/>
              <a:t> = </a:t>
            </a:r>
            <a:r>
              <a:rPr lang="id-ID" dirty="0" err="1"/>
              <a:t>a</a:t>
            </a:r>
            <a:r>
              <a:rPr lang="id-ID" dirty="0"/>
              <a:t> + </a:t>
            </a:r>
            <a:r>
              <a:rPr lang="id-ID" dirty="0" err="1"/>
              <a:t>bX</a:t>
            </a:r>
            <a:endParaRPr lang="id-ID" dirty="0"/>
          </a:p>
          <a:p>
            <a:r>
              <a:rPr lang="id-ID" dirty="0"/>
              <a:t>Dengan </a:t>
            </a:r>
            <a:r>
              <a:rPr lang="id-ID" dirty="0" err="1"/>
              <a:t>Y</a:t>
            </a:r>
            <a:r>
              <a:rPr lang="id-ID" dirty="0"/>
              <a:t> adalah </a:t>
            </a:r>
            <a:r>
              <a:rPr lang="id-ID" dirty="0" err="1"/>
              <a:t>outcome</a:t>
            </a:r>
            <a:r>
              <a:rPr lang="id-ID" dirty="0"/>
              <a:t> dan X adalah </a:t>
            </a:r>
            <a:r>
              <a:rPr lang="id-ID" dirty="0" err="1"/>
              <a:t>output</a:t>
            </a:r>
            <a:r>
              <a:rPr lang="id-ID" dirty="0"/>
              <a:t>, </a:t>
            </a:r>
            <a:r>
              <a:rPr lang="id-ID" dirty="0" err="1"/>
              <a:t>b</a:t>
            </a:r>
            <a:r>
              <a:rPr lang="id-ID" dirty="0"/>
              <a:t> adalah perubahan </a:t>
            </a:r>
            <a:r>
              <a:rPr lang="id-ID" dirty="0" err="1"/>
              <a:t>outcome</a:t>
            </a:r>
            <a:r>
              <a:rPr lang="id-ID" dirty="0"/>
              <a:t> setiap ada perubahan </a:t>
            </a:r>
            <a:r>
              <a:rPr lang="id-ID" dirty="0" err="1"/>
              <a:t>output</a:t>
            </a:r>
            <a:endParaRPr lang="id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E1FD4-1573-0798-3BFC-48D7C84E5167}"/>
              </a:ext>
            </a:extLst>
          </p:cNvPr>
          <p:cNvSpPr txBox="1">
            <a:spLocks/>
          </p:cNvSpPr>
          <p:nvPr/>
        </p:nvSpPr>
        <p:spPr>
          <a:xfrm>
            <a:off x="838200" y="3085163"/>
            <a:ext cx="10515600" cy="79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d-ID" dirty="0"/>
              <a:t>Perhitungan Delta </a:t>
            </a:r>
            <a:r>
              <a:rPr lang="id-ID" dirty="0" err="1"/>
              <a:t>Outcome</a:t>
            </a:r>
            <a:r>
              <a:rPr lang="id-ID" dirty="0"/>
              <a:t> Total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6FE8D8-6FDE-FA4B-7EF0-67D4AC7E1931}"/>
              </a:ext>
            </a:extLst>
          </p:cNvPr>
          <p:cNvSpPr txBox="1">
            <a:spLocks/>
          </p:cNvSpPr>
          <p:nvPr/>
        </p:nvSpPr>
        <p:spPr>
          <a:xfrm>
            <a:off x="838200" y="4070627"/>
            <a:ext cx="10515600" cy="18714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Satu </a:t>
            </a:r>
            <a:r>
              <a:rPr lang="id-ID" dirty="0" err="1"/>
              <a:t>Outcome</a:t>
            </a:r>
            <a:r>
              <a:rPr lang="id-ID" dirty="0"/>
              <a:t> dapat dipengaruhi oleh beberapa </a:t>
            </a:r>
            <a:r>
              <a:rPr lang="id-ID" dirty="0" err="1"/>
              <a:t>output</a:t>
            </a:r>
            <a:r>
              <a:rPr lang="id-ID" dirty="0"/>
              <a:t>.</a:t>
            </a:r>
          </a:p>
          <a:p>
            <a:r>
              <a:rPr lang="id-ID" dirty="0"/>
              <a:t>Dilakukan agregasi atas beberapa koefisien </a:t>
            </a:r>
            <a:r>
              <a:rPr lang="id-ID" dirty="0" err="1"/>
              <a:t>output</a:t>
            </a:r>
            <a:r>
              <a:rPr lang="id-ID" dirty="0"/>
              <a:t> terhadap </a:t>
            </a:r>
            <a:r>
              <a:rPr lang="id-ID" dirty="0" err="1"/>
              <a:t>outcome</a:t>
            </a:r>
            <a:r>
              <a:rPr lang="id-ID" dirty="0"/>
              <a:t>.</a:t>
            </a:r>
          </a:p>
          <a:p>
            <a:r>
              <a:rPr lang="id-ID" dirty="0"/>
              <a:t>Nilai agregat tersebut kemudian dikalikan dengan delta </a:t>
            </a:r>
            <a:r>
              <a:rPr lang="id-ID" dirty="0" err="1"/>
              <a:t>output</a:t>
            </a:r>
            <a:r>
              <a:rPr lang="id-ID" dirty="0"/>
              <a:t> sehingga menghasilkan delta </a:t>
            </a:r>
            <a:r>
              <a:rPr lang="id-ID" dirty="0" err="1"/>
              <a:t>outcome</a:t>
            </a:r>
            <a:r>
              <a:rPr lang="id-ID" dirty="0"/>
              <a:t>.</a:t>
            </a:r>
          </a:p>
          <a:p>
            <a:r>
              <a:rPr lang="id-ID" dirty="0"/>
              <a:t>Delta </a:t>
            </a:r>
            <a:r>
              <a:rPr lang="id-ID" dirty="0" err="1"/>
              <a:t>outcome</a:t>
            </a:r>
            <a:r>
              <a:rPr lang="id-ID" dirty="0"/>
              <a:t> ini adalah peningkatan nilai indikator </a:t>
            </a:r>
            <a:r>
              <a:rPr lang="id-ID" dirty="0" err="1"/>
              <a:t>outcome</a:t>
            </a:r>
            <a:r>
              <a:rPr lang="id-ID" dirty="0"/>
              <a:t> dari beroperasinya LC.</a:t>
            </a:r>
          </a:p>
        </p:txBody>
      </p:sp>
    </p:spTree>
    <p:extLst>
      <p:ext uri="{BB962C8B-B14F-4D97-AF65-F5344CB8AC3E}">
        <p14:creationId xmlns:p14="http://schemas.microsoft.com/office/powerpoint/2010/main" val="5481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0365-98A7-420E-9207-A42814A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Perhitungan Satuan Manfaat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A7136-6E03-4A1F-ABC5-2E4EFE906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569" y="1424572"/>
            <a:ext cx="5181600" cy="4351338"/>
          </a:xfrm>
        </p:spPr>
        <p:txBody>
          <a:bodyPr/>
          <a:lstStyle/>
          <a:p>
            <a:r>
              <a:rPr lang="id-ID" dirty="0"/>
              <a:t>Menggunakan hasil penelitian empiris terkait dampak </a:t>
            </a:r>
            <a:r>
              <a:rPr lang="id-ID" dirty="0" err="1"/>
              <a:t>outcome</a:t>
            </a:r>
            <a:r>
              <a:rPr lang="id-ID" dirty="0"/>
              <a:t> terhadap ekonomi</a:t>
            </a:r>
          </a:p>
          <a:p>
            <a:r>
              <a:rPr lang="id-ID" dirty="0"/>
              <a:t>Menggunakan metode WTP (</a:t>
            </a:r>
            <a:r>
              <a:rPr lang="id-ID" i="1" dirty="0" err="1"/>
              <a:t>willingness</a:t>
            </a:r>
            <a:r>
              <a:rPr lang="id-ID" i="1" dirty="0"/>
              <a:t> </a:t>
            </a:r>
            <a:r>
              <a:rPr lang="id-ID" i="1" dirty="0" err="1"/>
              <a:t>to</a:t>
            </a:r>
            <a:r>
              <a:rPr lang="id-ID" i="1" dirty="0"/>
              <a:t> </a:t>
            </a:r>
            <a:r>
              <a:rPr lang="id-ID" i="1" dirty="0" err="1"/>
              <a:t>pay</a:t>
            </a:r>
            <a:r>
              <a:rPr lang="id-ID" dirty="0"/>
              <a:t>) untuk mendapatkan gambaran manfaat yang bersedia dibayar</a:t>
            </a:r>
          </a:p>
          <a:p>
            <a:r>
              <a:rPr lang="id-ID" dirty="0"/>
              <a:t>Menggunakan data statistik yang tersedia dan harga pasar.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A327366-7E2A-40CD-9758-C5156CDB5DF1}"/>
              </a:ext>
            </a:extLst>
          </p:cNvPr>
          <p:cNvSpPr txBox="1">
            <a:spLocks/>
          </p:cNvSpPr>
          <p:nvPr/>
        </p:nvSpPr>
        <p:spPr>
          <a:xfrm>
            <a:off x="5931569" y="1424572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Contoh:</a:t>
            </a:r>
          </a:p>
          <a:p>
            <a:pPr lvl="1"/>
            <a:r>
              <a:rPr lang="id-ID"/>
              <a:t>Sertifikasi internasional menaikkan gaji lulusan sebesar 7,1% dibanding fakultas yang tidak tersertifikasi</a:t>
            </a:r>
          </a:p>
          <a:p>
            <a:pPr lvl="1"/>
            <a:r>
              <a:rPr lang="id-ID"/>
              <a:t>Kontribusi riset HKI terhadap GDP adalah sebesar 0,0000384%</a:t>
            </a:r>
          </a:p>
          <a:p>
            <a:pPr lvl="1"/>
            <a:r>
              <a:rPr lang="id-ID"/>
              <a:t>WTP publikasi dihitung menggunakan besaran insentif yang tersedia dibayarkan oleh institusi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576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3EE34FA800D82845A09D3C386EBC94D9" ma:contentTypeVersion="4" ma:contentTypeDescription="Buat sebuah dokumen baru." ma:contentTypeScope="" ma:versionID="4944396526fbb61ff019f03f661c5602">
  <xsd:schema xmlns:xsd="http://www.w3.org/2001/XMLSchema" xmlns:xs="http://www.w3.org/2001/XMLSchema" xmlns:p="http://schemas.microsoft.com/office/2006/metadata/properties" xmlns:ns3="fa1dd9cb-a311-4a55-bda6-d19fbf13fbc0" targetNamespace="http://schemas.microsoft.com/office/2006/metadata/properties" ma:root="true" ma:fieldsID="2781b6d0592dd97472e8b614a718921e" ns3:_="">
    <xsd:import namespace="fa1dd9cb-a311-4a55-bda6-d19fbf13fb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dd9cb-a311-4a55-bda6-d19fbf13f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53D04-9B7C-4F59-B434-C5F62D0AC960}">
  <ds:schemaRefs>
    <ds:schemaRef ds:uri="fa1dd9cb-a311-4a55-bda6-d19fbf13fb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46D29D-4A9F-4B30-9D15-56C7597351EC}">
  <ds:schemaRefs>
    <ds:schemaRef ds:uri="fa1dd9cb-a311-4a55-bda6-d19fbf13fb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531C04-7AC7-420A-B100-42F73CCEF4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4639</TotalTime>
  <Words>1113</Words>
  <Application>Microsoft Macintosh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Nova</vt:lpstr>
      <vt:lpstr>Calibri</vt:lpstr>
      <vt:lpstr>Calibri Light</vt:lpstr>
      <vt:lpstr>Cambria Math</vt:lpstr>
      <vt:lpstr>Segoe UI Light</vt:lpstr>
      <vt:lpstr>Office Theme</vt:lpstr>
      <vt:lpstr>KONSEP SOCIAL COST BENEFIT ANALYSIS BAGI PENYELENGGARA PENDIDIKAN TINGGI</vt:lpstr>
      <vt:lpstr>Perhitungan SCBA pada Learning Center Project JICA</vt:lpstr>
      <vt:lpstr>Proses Perhitungan</vt:lpstr>
      <vt:lpstr>Proyeksi Nilai Output Counterfactual</vt:lpstr>
      <vt:lpstr>Proyeksi Target Nilai Output</vt:lpstr>
      <vt:lpstr>Nilai Manfaat dan Biaya Langsung</vt:lpstr>
      <vt:lpstr>Perhitungan Delta Ouput</vt:lpstr>
      <vt:lpstr>Identifikasi Delta Outcome per Output</vt:lpstr>
      <vt:lpstr>Perhitungan Satuan Manfaat</vt:lpstr>
      <vt:lpstr>Nilai Manfaat</vt:lpstr>
      <vt:lpstr>Social Discount Rate dan Discount Rate</vt:lpstr>
      <vt:lpstr>Perhitungan Arus Kas FIRR</vt:lpstr>
      <vt:lpstr>Perhitungan Arus Kas EIRR</vt:lpstr>
      <vt:lpstr>Hasil Analisis SCBA</vt:lpstr>
      <vt:lpstr>Case Study</vt:lpstr>
      <vt:lpstr>Instruksi</vt:lpstr>
      <vt:lpstr>Terima 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Saiqa Ilham Akbar</cp:lastModifiedBy>
  <cp:revision>333</cp:revision>
  <dcterms:created xsi:type="dcterms:W3CDTF">2018-09-20T06:18:13Z</dcterms:created>
  <dcterms:modified xsi:type="dcterms:W3CDTF">2022-10-10T02:46:25Z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0x0101003EE34FA800D82845A09D3C386EBC94D9</vt:lpwstr>
  </property>
</Properties>
</file>