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772" autoAdjust="0"/>
  </p:normalViewPr>
  <p:slideViewPr>
    <p:cSldViewPr snapToGrid="0">
      <p:cViewPr varScale="1">
        <p:scale>
          <a:sx n="68" d="100"/>
          <a:sy n="68" d="100"/>
        </p:scale>
        <p:origin x="21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8597A9A-4F9B-43AE-BCC1-18BC8DCBFA5E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2C2082-8369-450A-846E-A5A96ECA2D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00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would we do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coding online – </a:t>
            </a:r>
            <a:br>
              <a:rPr lang="en-US" b="1" dirty="0"/>
            </a:br>
            <a:r>
              <a:rPr lang="en-US" b="1" dirty="0"/>
              <a:t>https://replit.com/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https://replit.com/@yudit12/datastructuresalgorithmscpp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C2082-8369-450A-846E-A5A96ECA2DD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71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Big O 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So what is big O?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Big O is a way of comparing two sets of code.</a:t>
            </a:r>
          </a:p>
          <a:p>
            <a:br>
              <a:rPr lang="en-US" b="0" u="none" dirty="0"/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Big O is a way of comparing code one and code two mathematically about how efficient they run.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Keys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- time complexity.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-time complexity that is interesting is that it is not measured in time.</a:t>
            </a:r>
          </a:p>
          <a:p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 it is measured in the number of operations that it takes to complete something.</a:t>
            </a:r>
          </a:p>
          <a:p>
            <a:endParaRPr lang="en-US" b="0" i="0" u="none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-space complexity.</a:t>
            </a:r>
          </a:p>
          <a:p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 memory space</a:t>
            </a:r>
          </a:p>
          <a:p>
            <a:endParaRPr lang="en-US" b="0" i="0" u="sng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endParaRPr lang="en-US" b="0" i="0" u="sng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 when dealing with time and space complexity, you will see these three Greek letters.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They are omega, theta and Omicron.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Omicron is better known as O as in big O.</a:t>
            </a:r>
          </a:p>
          <a:p>
            <a:endParaRPr lang="en-US" b="0" i="0" u="sng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endParaRPr lang="en-US" b="0" i="0" u="sng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So when we're looking at how many times that we have to run the for loop, ( in sort array 1..7)</a:t>
            </a:r>
            <a:b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</a:br>
            <a:b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best case would be if we're looking for the number one, 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worst case  - would be if we were looking for the number seven.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average case -  would be if we were looking for the number four.</a:t>
            </a:r>
          </a:p>
          <a:p>
            <a:pPr algn="l"/>
            <a:b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</a:br>
            <a:r>
              <a:rPr lang="en-US" b="1" i="0" dirty="0">
                <a:solidFill>
                  <a:srgbClr val="2D2F31"/>
                </a:solidFill>
                <a:effectLst/>
                <a:latin typeface="Udemy Sans"/>
              </a:rPr>
              <a:t>best case  - with the number one for that we use omega.</a:t>
            </a:r>
          </a:p>
          <a:p>
            <a:pPr algn="l"/>
            <a:r>
              <a:rPr lang="en-US" b="1" i="0" dirty="0">
                <a:solidFill>
                  <a:srgbClr val="2D2F31"/>
                </a:solidFill>
                <a:effectLst/>
                <a:latin typeface="Udemy Sans"/>
              </a:rPr>
              <a:t>average case -  we use the Greek letter theta.</a:t>
            </a:r>
          </a:p>
          <a:p>
            <a:pPr algn="l"/>
            <a:r>
              <a:rPr lang="en-US" b="1" i="0" u="none" dirty="0">
                <a:solidFill>
                  <a:srgbClr val="3B198F"/>
                </a:solidFill>
                <a:effectLst/>
                <a:latin typeface="Udemy Sans"/>
              </a:rPr>
              <a:t>worst case  - we use the Greek letter omicron or O.</a:t>
            </a:r>
            <a:b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So one of the things people will say when you talk about your big O being a particular time complexity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is they'll say things like, yeah, but what is your average big O or your best case, big O?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Well, technically there is no average case or best case.</a:t>
            </a:r>
          </a:p>
          <a:p>
            <a:pPr algn="l"/>
            <a:b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</a:br>
            <a:r>
              <a:rPr lang="en-US" b="1" i="0" dirty="0">
                <a:solidFill>
                  <a:srgbClr val="2D2F31"/>
                </a:solidFill>
                <a:effectLst/>
                <a:latin typeface="Udemy Sans"/>
              </a:rPr>
              <a:t>Big O average case would be theta and best case would be omega.</a:t>
            </a:r>
          </a:p>
          <a:p>
            <a:pPr algn="l"/>
            <a:b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</a:br>
            <a:r>
              <a:rPr lang="en-US" b="1" i="0" dirty="0">
                <a:solidFill>
                  <a:srgbClr val="2D2F31"/>
                </a:solidFill>
                <a:effectLst/>
                <a:latin typeface="Udemy Sans"/>
              </a:rPr>
              <a:t>But you will hear people use it in that way.</a:t>
            </a:r>
          </a:p>
          <a:p>
            <a:pPr algn="l"/>
            <a: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  <a:t>But technically big O is always worst case.</a:t>
            </a:r>
            <a:b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</a:br>
            <a:endParaRPr lang="en-US" b="1" i="0" u="sng" dirty="0">
              <a:solidFill>
                <a:srgbClr val="3B198F"/>
              </a:solidFill>
              <a:effectLst/>
              <a:latin typeface="Udemy Sans"/>
            </a:endParaRPr>
          </a:p>
          <a:p>
            <a:pPr algn="l"/>
            <a:endParaRPr lang="en-US" b="0" i="0" u="none" dirty="0">
              <a:solidFill>
                <a:srgbClr val="3B198F"/>
              </a:solidFill>
              <a:effectLst/>
              <a:latin typeface="Udemy Sans"/>
            </a:endParaRPr>
          </a:p>
          <a:p>
            <a:br>
              <a:rPr lang="en-US" b="0" i="0" u="sng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br>
              <a:rPr lang="en-US" b="0" i="0" u="sng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endParaRPr lang="he-IL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C2082-8369-450A-846E-A5A96ECA2DD4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8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time complexity – graph</a:t>
            </a:r>
            <a:b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On the bottom, x axis - this is n 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on the y axis this is the number of operations</a:t>
            </a:r>
            <a:b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  <a:t>O(n)</a:t>
            </a:r>
            <a:b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o of n is always going to be a straight line.</a:t>
            </a:r>
          </a:p>
          <a:p>
            <a:pPr algn="l"/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It is what is called proportional.</a:t>
            </a:r>
          </a:p>
          <a:p>
            <a:pPr algn="l"/>
            <a:br>
              <a:rPr lang="en-US" dirty="0"/>
            </a:br>
            <a: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  <a:t>O(n^2)</a:t>
            </a:r>
          </a:p>
          <a:p>
            <a:pPr algn="l"/>
            <a:endParaRPr lang="en-US" b="1" i="0" u="sng" dirty="0">
              <a:solidFill>
                <a:srgbClr val="3B198F"/>
              </a:solidFill>
              <a:effectLst/>
              <a:latin typeface="Udemy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  <a:t>O(1)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- first big O where </a:t>
            </a:r>
            <a:r>
              <a:rPr lang="en-US" b="1" i="0" dirty="0">
                <a:solidFill>
                  <a:srgbClr val="2D2F31"/>
                </a:solidFill>
                <a:effectLst/>
                <a:latin typeface="Udemy Sans"/>
              </a:rPr>
              <a:t>the number of operations does not change as n becomes larger</a:t>
            </a: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.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- in this situation, if n was one we would have one operation which is the addition.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if n went all the way to a million, we would still have one operation, which is the addition. and that Is o of one.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  <a:t>O(log(N))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process of cutting it in half repeatedly to find an element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i="0" u="none" dirty="0" err="1">
                <a:solidFill>
                  <a:srgbClr val="3B198F"/>
                </a:solidFill>
                <a:effectLst/>
                <a:latin typeface="Udemy Sans"/>
              </a:rPr>
              <a:t>Senereio</a:t>
            </a:r>
            <a:endParaRPr lang="en-US" b="1" i="0" u="none" dirty="0">
              <a:solidFill>
                <a:srgbClr val="3B198F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	- you have to have sorted data. ( for example, list 1..8)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	- </a:t>
            </a: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we're not going to know where it is in the list.</a:t>
            </a:r>
            <a:endParaRPr lang="en-US" b="0" i="0" u="none" dirty="0">
              <a:solidFill>
                <a:srgbClr val="2D2F31"/>
              </a:solidFill>
              <a:effectLst/>
              <a:latin typeface="Udemy Sans"/>
            </a:endParaRP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	-we're going to do is find the most efficient way of finding a number in this list.</a:t>
            </a:r>
          </a:p>
          <a:p>
            <a:pPr marL="171450" indent="-171450" algn="l">
              <a:buFontTx/>
              <a:buChar char="-"/>
            </a:pPr>
            <a:r>
              <a:rPr lang="en-US" b="1" i="0" u="none" dirty="0">
                <a:solidFill>
                  <a:srgbClr val="3B198F"/>
                </a:solidFill>
                <a:effectLst/>
                <a:latin typeface="Udemy Sans"/>
              </a:rPr>
              <a:t>Solution </a:t>
            </a:r>
          </a:p>
          <a:p>
            <a:pPr lvl="2"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- We're going to take the list.</a:t>
            </a:r>
          </a:p>
          <a:p>
            <a:pPr lvl="2"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- We're going to cut it in half and say is it in the first half or is it in the second half.</a:t>
            </a:r>
          </a:p>
          <a:p>
            <a:pPr lvl="2"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- Well it's not in the second half.</a:t>
            </a:r>
          </a:p>
          <a:p>
            <a:pPr lvl="2"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- So we can remove that.</a:t>
            </a:r>
          </a:p>
          <a:p>
            <a:pPr lvl="2"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- And now we only have to search through this many numbers and then we'll do it again.</a:t>
            </a:r>
          </a:p>
          <a:p>
            <a:pPr lvl="2"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- It's not in the second half.</a:t>
            </a:r>
          </a:p>
          <a:p>
            <a:pPr lvl="2"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- And we can remove those.</a:t>
            </a:r>
          </a:p>
          <a:p>
            <a:pPr lvl="2"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- And we do it a third time.</a:t>
            </a:r>
          </a:p>
          <a:p>
            <a:pPr marL="1085850" lvl="2" indent="-171450" algn="l">
              <a:buFontTx/>
              <a:buChar char="-"/>
            </a:pP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And we find the number that we're looking for.</a:t>
            </a:r>
          </a:p>
          <a:p>
            <a:pPr marL="628650" lvl="1" indent="-171450" algn="l">
              <a:buFontTx/>
              <a:buChar char="-"/>
            </a:pP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pPr marL="171450" lvl="0" indent="-171450" algn="l">
              <a:buFontTx/>
              <a:buChar char="-"/>
            </a:pPr>
            <a:r>
              <a:rPr lang="en-US" b="1" i="0" dirty="0">
                <a:solidFill>
                  <a:srgbClr val="2D2F31"/>
                </a:solidFill>
                <a:effectLst/>
                <a:latin typeface="Udemy Sans"/>
              </a:rPr>
              <a:t>Explanation</a:t>
            </a:r>
          </a:p>
          <a:p>
            <a:pPr marL="628650" lvl="1" indent="-171450" algn="l">
              <a:buFontTx/>
              <a:buChar char="-"/>
            </a:pP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we had </a:t>
            </a:r>
            <a: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eight items in the list </a:t>
            </a: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and it </a:t>
            </a:r>
            <a: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took us three steps to find a number</a:t>
            </a: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.</a:t>
            </a:r>
          </a:p>
          <a:p>
            <a:pPr marL="628650" lvl="1" indent="-171450" algn="l">
              <a:buFontTx/>
              <a:buChar char="-"/>
            </a:pP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2^3 =8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2^3 =8 -&gt; log(2)8 = 3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Can be explain as -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you're basically saying </a:t>
            </a:r>
            <a: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is two to the what power equals eight</a:t>
            </a:r>
            <a:endParaRPr lang="en-US" b="0" i="0" u="none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	- </a:t>
            </a:r>
            <a:r>
              <a:rPr lang="en-US" b="1" i="0" dirty="0">
                <a:solidFill>
                  <a:srgbClr val="2D2F31"/>
                </a:solidFill>
                <a:effectLst/>
                <a:latin typeface="Udemy Sans"/>
              </a:rPr>
              <a:t>how many times you have to take the number eight and divide it by two </a:t>
            </a:r>
            <a:r>
              <a:rPr lang="en-US" b="1" i="0" u="none" dirty="0">
                <a:solidFill>
                  <a:srgbClr val="3B198F"/>
                </a:solidFill>
                <a:effectLst/>
                <a:latin typeface="Udemy Sans"/>
              </a:rPr>
              <a:t>to get down to one item</a:t>
            </a:r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.</a:t>
            </a:r>
          </a:p>
          <a:p>
            <a:pPr algn="l"/>
            <a:endParaRPr lang="en-US" b="0" i="0" u="none" dirty="0">
              <a:solidFill>
                <a:srgbClr val="3B198F"/>
              </a:solidFill>
              <a:effectLst/>
              <a:latin typeface="Udemy Sans"/>
            </a:endParaRPr>
          </a:p>
          <a:p>
            <a:pPr algn="l"/>
            <a:r>
              <a:rPr lang="en-US" b="1" i="0" u="none" dirty="0">
                <a:solidFill>
                  <a:srgbClr val="3B198F"/>
                </a:solidFill>
                <a:effectLst/>
                <a:latin typeface="Udemy Sans"/>
              </a:rPr>
              <a:t>Advantage –</a:t>
            </a:r>
          </a:p>
          <a:p>
            <a:pPr lvl="2" algn="l"/>
            <a:r>
              <a:rPr lang="en-US" b="1" i="0" u="none" dirty="0">
                <a:solidFill>
                  <a:srgbClr val="3B198F"/>
                </a:solidFill>
                <a:effectLst/>
                <a:latin typeface="Udemy Sans"/>
              </a:rPr>
              <a:t>- </a:t>
            </a: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if you think about a list with a billion items in it, if you're going to iterate through that linearly from beginning to end, you could have over a billion operations.</a:t>
            </a:r>
          </a:p>
          <a:p>
            <a:pPr lvl="2" algn="l"/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But if you do this process of cutting it in half repeatedly, you can find any number in that list in</a:t>
            </a:r>
          </a:p>
          <a:p>
            <a:pPr lvl="2"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31 steps.</a:t>
            </a:r>
          </a:p>
          <a:p>
            <a:pPr lvl="2"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And that is the power of O of log n.</a:t>
            </a:r>
          </a:p>
          <a:p>
            <a:pPr algn="l"/>
            <a:endParaRPr lang="en-US" b="1" i="0" u="none" dirty="0">
              <a:solidFill>
                <a:srgbClr val="3B198F"/>
              </a:solidFill>
              <a:effectLst/>
              <a:latin typeface="Udemy Sans"/>
            </a:endParaRP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u="none" dirty="0">
              <a:solidFill>
                <a:srgbClr val="3B198F"/>
              </a:solidFill>
              <a:effectLst/>
              <a:latin typeface="Udemy Sans"/>
            </a:endParaRPr>
          </a:p>
          <a:p>
            <a:pPr marL="628650" lvl="1" indent="-171450" algn="l">
              <a:buFontTx/>
              <a:buChar char="-"/>
            </a:pPr>
            <a:endParaRPr lang="en-US" b="0" i="0" u="none" dirty="0">
              <a:solidFill>
                <a:srgbClr val="3B198F"/>
              </a:solidFill>
              <a:effectLst/>
              <a:latin typeface="Udemy San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i="0" u="sng" dirty="0">
              <a:solidFill>
                <a:srgbClr val="3B198F"/>
              </a:solidFill>
              <a:effectLst/>
              <a:latin typeface="Udemy Sans"/>
            </a:endParaRPr>
          </a:p>
          <a:p>
            <a:pPr marL="0" indent="0" algn="l">
              <a:buFontTx/>
              <a:buNone/>
            </a:pP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pPr algn="l"/>
            <a:br>
              <a:rPr lang="en-US" u="none" dirty="0"/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 </a:t>
            </a:r>
            <a: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with big O, we have a few rules for simplification.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  drop constants.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 drop non dominance.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  different terms for inputs.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endParaRPr lang="en-US" b="0" i="0" u="none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pPr algn="l"/>
            <a:endParaRPr lang="en-US" b="0" i="0" u="none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pPr algn="l"/>
            <a: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drop constants-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o (2n) -&gt; o (n</a:t>
            </a:r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)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And you might wonder why would we do that?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Isn't it different to have something run two n times versus one n time?</a:t>
            </a:r>
          </a:p>
          <a:p>
            <a:pPr algn="l"/>
            <a:b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answer - 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we're trying to do with big O </a:t>
            </a:r>
            <a:r>
              <a:rPr lang="en-US" b="1" i="0" dirty="0">
                <a:solidFill>
                  <a:srgbClr val="2D2F31"/>
                </a:solidFill>
                <a:effectLst/>
                <a:latin typeface="Udemy Sans"/>
              </a:rPr>
              <a:t>is figure out the broad category that the growth rate is</a:t>
            </a:r>
          </a:p>
          <a:p>
            <a:pPr algn="l"/>
            <a:r>
              <a:rPr lang="en-US" b="1" i="0" dirty="0">
                <a:solidFill>
                  <a:srgbClr val="2D2F31"/>
                </a:solidFill>
                <a:effectLst/>
                <a:latin typeface="Udemy Sans"/>
              </a:rPr>
              <a:t>in. </a:t>
            </a:r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So even at 100 N, </a:t>
            </a:r>
            <a:r>
              <a:rPr lang="en-US" b="1" i="0" u="sng" dirty="0">
                <a:solidFill>
                  <a:srgbClr val="3B198F"/>
                </a:solidFill>
                <a:effectLst/>
                <a:latin typeface="Udemy Sans"/>
              </a:rPr>
              <a:t>it is growing linearly</a:t>
            </a:r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.</a:t>
            </a:r>
            <a:b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drop non dominance</a:t>
            </a:r>
            <a:b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o (n^2 +n) -&gt; o (n^2</a:t>
            </a:r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)</a:t>
            </a:r>
          </a:p>
          <a:p>
            <a:pPr algn="l"/>
            <a:endParaRPr lang="en-US" b="0" i="0" u="sng" dirty="0">
              <a:solidFill>
                <a:srgbClr val="3B198F"/>
              </a:solidFill>
              <a:effectLst/>
              <a:latin typeface="Udemy Sans"/>
            </a:endParaRPr>
          </a:p>
          <a:p>
            <a:pPr algn="l"/>
            <a:endParaRPr lang="en-US" b="0" i="0" u="sng" dirty="0">
              <a:solidFill>
                <a:srgbClr val="3B198F"/>
              </a:solidFill>
              <a:effectLst/>
              <a:latin typeface="Udemy Sans"/>
            </a:endParaRPr>
          </a:p>
          <a:p>
            <a:pPr algn="l"/>
            <a: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 different terms for inputs.</a:t>
            </a:r>
            <a:b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O(</a:t>
            </a:r>
            <a:r>
              <a:rPr lang="en-US" b="0" i="0" u="none" dirty="0" err="1">
                <a:solidFill>
                  <a:srgbClr val="3B198F"/>
                </a:solidFill>
                <a:effectLst/>
                <a:latin typeface="Udemy Sans"/>
              </a:rPr>
              <a:t>a+b</a:t>
            </a:r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)  is not o(</a:t>
            </a:r>
            <a:r>
              <a:rPr lang="en-US" b="0" i="0" u="none" dirty="0" err="1">
                <a:solidFill>
                  <a:srgbClr val="3B198F"/>
                </a:solidFill>
                <a:effectLst/>
                <a:latin typeface="Udemy Sans"/>
              </a:rPr>
              <a:t>n+n</a:t>
            </a:r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) therefore we cant  minimize it  case a and b are different input </a:t>
            </a:r>
            <a:b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big O of vectors.</a:t>
            </a:r>
            <a:b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 </a:t>
            </a:r>
            <a:r>
              <a:rPr lang="en-US" b="0" i="0" u="sng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Using pushback()  or </a:t>
            </a:r>
            <a:r>
              <a:rPr lang="en-US" b="0" i="0" u="sng" dirty="0" err="1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popback</a:t>
            </a:r>
            <a:r>
              <a:rPr lang="en-US" b="0" i="0" u="sng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()</a:t>
            </a:r>
            <a:b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br>
              <a:rPr lang="en-US" b="1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to add / remove  something to the end, we don't have to touch any of these other items. -&gt; o(1)</a:t>
            </a:r>
          </a:p>
          <a:p>
            <a:pPr algn="l"/>
            <a:b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using </a:t>
            </a:r>
            <a:r>
              <a:rPr lang="en-US" b="0" i="0" u="sng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 erase() – 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removing from the begging / middle of the vector  require  change the  remain vector items indexes  therefore -&gt; o(n)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find()   - search for value in the vector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 by value  -  iterate from </a:t>
            </a:r>
            <a:r>
              <a:rPr lang="en-US" b="0" i="0" u="none" dirty="0" err="1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from</a:t>
            </a: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 the first value -&gt; o(n)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 by index –  going immediately to the needed index  o(1) </a:t>
            </a:r>
          </a:p>
          <a:p>
            <a:pPr algn="l"/>
            <a:b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https://www.bigocheatsheet.com/</a:t>
            </a:r>
          </a:p>
          <a:p>
            <a:pPr algn="l"/>
            <a:endParaRPr lang="he-IL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C2082-8369-450A-846E-A5A96ECA2DD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645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*num1 = new int(11)</a:t>
            </a:r>
            <a:br>
              <a:rPr lang="en-US" dirty="0"/>
            </a:br>
            <a:br>
              <a:rPr lang="en-US" dirty="0"/>
            </a:br>
            <a:r>
              <a:rPr lang="en-US" b="0" i="0" u="sng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So num one is pointing to this integer in memory.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C2082-8369-450A-846E-A5A96ECA2DD4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40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/>
              <a:t>is continual </a:t>
            </a:r>
            <a:r>
              <a:rPr lang="en-US" dirty="0"/>
              <a:t>memory list is not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C2082-8369-450A-846E-A5A96ECA2DD4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43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list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deleteLast</a:t>
            </a:r>
            <a:br>
              <a:rPr lang="en-US" dirty="0"/>
            </a:br>
            <a:r>
              <a:rPr lang="en-US" dirty="0"/>
              <a:t>edge case:</a:t>
            </a:r>
          </a:p>
          <a:p>
            <a:pPr marL="171450" indent="-171450">
              <a:buFontTx/>
              <a:buChar char="-"/>
            </a:pPr>
            <a:r>
              <a:rPr lang="en-US" dirty="0"/>
              <a:t>Empty list</a:t>
            </a:r>
          </a:p>
          <a:p>
            <a:pPr marL="171450" indent="-171450">
              <a:buFontTx/>
              <a:buChar char="-"/>
            </a:pPr>
            <a:r>
              <a:rPr lang="en-US" dirty="0"/>
              <a:t>1 node </a:t>
            </a:r>
          </a:p>
          <a:p>
            <a:pPr marL="171450" indent="-171450">
              <a:buFontTx/>
              <a:buChar char="-"/>
            </a:pPr>
            <a:r>
              <a:rPr lang="en-US" dirty="0"/>
              <a:t>m</a:t>
            </a:r>
            <a:r>
              <a:rPr lang="en-US"/>
              <a:t>any </a:t>
            </a:r>
            <a:r>
              <a:rPr lang="en-US" dirty="0"/>
              <a:t>node in </a:t>
            </a:r>
            <a:r>
              <a:rPr lang="en-US"/>
              <a:t>the list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C2082-8369-450A-846E-A5A96ECA2DD4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33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765C-E46F-D137-7173-002902F15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1B6BF-E3FA-E8F4-AC9C-2A0152051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14F5-019D-E6F1-CE8A-1E5D6DD6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ADDD-35AA-120D-89BC-48465D39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28B5-3FCC-D187-5397-13BF84A3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76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9FE3-2939-274E-89CC-4DF03E2F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E93AA-5B01-A27C-9B75-E48956EA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87FC-A4B6-0B85-B834-45221A67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8434-6762-9DD9-ECEA-A508EE13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61B2-5B89-B28B-371F-94418029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21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B90EC-B69E-2C21-F077-87E4AC03F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37E19-BEF6-5B2B-AC8A-5F5839200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BFE4-4B75-6E37-7494-51BE175F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A7A5-9F58-8183-4B68-2FE8D466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2F8DF-BA19-93DF-98AD-8FCCF3B2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8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31D0-1336-89A0-0F33-311F708B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C4B4-9228-8F76-B661-E9F32363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FE88-B454-4B25-67E0-4C93FA4A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9F9F-F0BB-E9D7-EF63-AD28362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E2B3-BAC4-248E-C674-47180924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407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C6B4-B76E-1C7F-89E5-E462AA77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9988-4DAB-5743-CCDC-F2A6FDF4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8C9B-61DF-F562-1180-DFBFA8DB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3AF0-3D5A-DC2E-2D1D-661213E4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C24A-C397-1F2A-3688-5CA478F1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51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6DBF-F0CB-D154-CC8E-DE94552A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D3E1-8D17-3C70-3112-CE268DEA9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30EB5-9345-4337-F46B-ACCB16E4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C4637-2247-BEBA-919F-6E2F5D6A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14DAF-9D53-DFFD-9A02-2E9358B9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FB18D-3C29-C959-A6EC-6C9BB8A7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9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F4D-98C1-8196-C3DB-751C34BD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4A7A6-37AD-B2EC-E249-FBFF3A3F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D8647-4A96-DDEF-7FEF-61290AF5E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A687C-7059-264E-EF26-0580F9446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03F1B-2DD3-2A80-A70F-D750E5312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20AD5-1319-3AD4-1C36-8D735083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17A46-92C7-F0D1-3335-E33AF222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46F53-6B6A-C792-53A7-7621759B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77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145D-5BBC-4FDC-0B94-B7DCBCB8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27D89-07BA-6329-67D4-602355C7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DDA27-B9D7-6BED-CC2C-C2B68A14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9E5F2-C7D4-700D-8907-A0A3ECB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10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46B71-318A-B2C0-C0E7-E28C1E93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88D05-6937-674F-6FF1-54961A18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4008-B70F-8F1D-7B06-FD6B3381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88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38EA-829B-7F01-CE00-97318690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317C-7748-2D51-9446-88C82A59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598BB-29A4-3D3F-10BA-38F0F719A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36823-46EE-DD5E-E499-244ECD61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CDA7E-22A4-63C6-95A0-2E1A2B49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0C87-58F1-BEF2-9107-7A64E45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9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C4DA-B930-686D-8F14-24D6555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370B2-2E19-4E14-8978-00232200B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DDD2F-3443-ED63-65F9-B6E8DE39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CF9B7-0F65-4621-87A8-0C7A1DA0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B5010-3A6A-ABCC-2F72-C6FEE342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DC387-929B-CFF2-3CCB-FD518C40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87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88A1D-2E90-94D5-4333-CCB85577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B3EB7-D9BD-D040-85D4-6E09FE14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354A-9F65-B7ED-EF5A-BD719DB9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443C7-30C3-4E44-8E6C-77FA5E7909D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64A4-9E89-E589-8ADC-2B47DECF3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FC3D-2465-145F-2626-BA0C07D3B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9BC56-E7D2-41A5-B8AF-5E25408C0D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7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E09C2-95BE-8117-4136-39C784A53818}"/>
              </a:ext>
            </a:extLst>
          </p:cNvPr>
          <p:cNvSpPr txBox="1"/>
          <p:nvPr/>
        </p:nvSpPr>
        <p:spPr>
          <a:xfrm>
            <a:off x="3046615" y="3248490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would we do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16323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E6B339-AF45-F856-ECB9-C9FF65F1AD20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Pointers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15551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9D5E8-C35A-F065-898A-1B33DA43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3" y="161469"/>
            <a:ext cx="1187933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0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2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0EA9-2CA8-AAEC-1C93-DA70A6A24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9B04F-89D5-F71E-38B4-5F5EFA91F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C1BC6-72E7-E864-E4E4-09D02BB4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513943"/>
            <a:ext cx="1154591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7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11E21-E219-B10E-9CA2-AC114063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1" y="2929378"/>
            <a:ext cx="6315956" cy="2362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3C29-0E08-6EE6-0620-CC8F4FEF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16" y="546116"/>
            <a:ext cx="5048955" cy="140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68E1A-B7F9-E619-C985-B542455E4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407" y="3134194"/>
            <a:ext cx="536332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53DF2-E829-1571-06A3-A6EC9F57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59" y="307795"/>
            <a:ext cx="1045991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5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6382B-97A3-5DCC-8C2D-8B2FC39F82FC}"/>
              </a:ext>
            </a:extLst>
          </p:cNvPr>
          <p:cNvSpPr txBox="1"/>
          <p:nvPr/>
        </p:nvSpPr>
        <p:spPr>
          <a:xfrm>
            <a:off x="360947" y="609601"/>
            <a:ext cx="1147010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Big O 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So what is big O?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Big O is a way of comparing two sets of code.</a:t>
            </a:r>
          </a:p>
          <a:p>
            <a:br>
              <a:rPr lang="en-US" b="0" u="none" dirty="0"/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Big O is a way of comparing code one and code two mathematically about how efficient they run.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Keys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- time complexity.</a:t>
            </a:r>
            <a:b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</a:br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-time complexity that is interesting is that it is not measured in time.</a:t>
            </a:r>
          </a:p>
          <a:p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 it is measured in the number of operations that it takes to complete something.</a:t>
            </a:r>
          </a:p>
          <a:p>
            <a:endParaRPr lang="en-US" b="0" i="0" u="none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-space complexity.</a:t>
            </a:r>
          </a:p>
          <a:p>
            <a:r>
              <a:rPr lang="en-US" b="0" i="0" u="none" dirty="0">
                <a:solidFill>
                  <a:srgbClr val="3B198F"/>
                </a:solidFill>
                <a:effectLst/>
                <a:highlight>
                  <a:srgbClr val="F7F9FA"/>
                </a:highlight>
                <a:latin typeface="Udemy Sans"/>
              </a:rPr>
              <a:t>	- memory space</a:t>
            </a:r>
          </a:p>
          <a:p>
            <a:endParaRPr lang="en-US" b="0" i="0" u="sng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endParaRPr lang="en-US" b="0" i="0" u="sng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9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2D40-5DD5-1441-576E-61954DE8F1CE}"/>
              </a:ext>
            </a:extLst>
          </p:cNvPr>
          <p:cNvSpPr txBox="1"/>
          <p:nvPr/>
        </p:nvSpPr>
        <p:spPr>
          <a:xfrm>
            <a:off x="288758" y="474345"/>
            <a:ext cx="1089258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when dealing with time and space complexity, you will see these three Greek letters.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They are omega, theta and Omicron.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Omicron is better known as O as in big O.</a:t>
            </a:r>
          </a:p>
          <a:p>
            <a:endParaRPr lang="en-US" b="0" i="0" u="sng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endParaRPr lang="en-US" b="0" i="0" u="sng" dirty="0">
              <a:solidFill>
                <a:srgbClr val="3B198F"/>
              </a:solidFill>
              <a:effectLst/>
              <a:highlight>
                <a:srgbClr val="F7F9FA"/>
              </a:highlight>
              <a:latin typeface="Udemy Sans"/>
            </a:endParaRP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So when we're looking at how many times that we have to run the for loop, ( in sort array 1..7)</a:t>
            </a:r>
            <a:b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</a:br>
            <a:b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best case would be if we're looking for the number one, 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worst case  - would be if we were looking for the number seven.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average case -  would be if we were looking for the number four.</a:t>
            </a:r>
          </a:p>
          <a:p>
            <a:pPr algn="l"/>
            <a:b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best case  - with the number one for that we use omega.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average case -  we use the Greek letter theta.</a:t>
            </a:r>
          </a:p>
          <a:p>
            <a:pPr algn="l"/>
            <a: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  <a:t>worst case  - we use the Greek letter omicron or O.</a:t>
            </a:r>
            <a:b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</a:br>
            <a:br>
              <a:rPr lang="en-US" b="0" i="0" u="none" dirty="0">
                <a:solidFill>
                  <a:srgbClr val="3B198F"/>
                </a:solidFill>
                <a:effectLst/>
                <a:latin typeface="Udemy Sans"/>
              </a:rPr>
            </a:br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So one of the things people will say when you talk about your big O being a particular time complexity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is they'll say things like, yeah, but what is your average big O or your best case, big O?</a:t>
            </a:r>
          </a:p>
          <a:p>
            <a:pPr algn="l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Well, technically there is no average case or best case.</a:t>
            </a:r>
          </a:p>
          <a:p>
            <a:pPr algn="l"/>
            <a:b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</a:br>
            <a:r>
              <a:rPr lang="en-US" b="1" i="0" dirty="0">
                <a:solidFill>
                  <a:srgbClr val="2D2F31"/>
                </a:solidFill>
                <a:effectLst/>
                <a:latin typeface="Udemy Sans"/>
              </a:rPr>
              <a:t>Big O average case would be theta and best case would be omega.</a:t>
            </a:r>
          </a:p>
        </p:txBody>
      </p:sp>
    </p:spTree>
    <p:extLst>
      <p:ext uri="{BB962C8B-B14F-4D97-AF65-F5344CB8AC3E}">
        <p14:creationId xmlns:p14="http://schemas.microsoft.com/office/powerpoint/2010/main" val="322787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DAA4B1-08AF-752A-A50F-AFE70705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11" y="727112"/>
            <a:ext cx="5258534" cy="4248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A0CCD-7356-4629-4667-B9F4E223F706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https://www.bigocheatsheet.com/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C19BC-6A77-020A-7B02-A0AF923D2492}"/>
              </a:ext>
            </a:extLst>
          </p:cNvPr>
          <p:cNvSpPr txBox="1"/>
          <p:nvPr/>
        </p:nvSpPr>
        <p:spPr>
          <a:xfrm>
            <a:off x="2697480" y="575452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https://www.bigocheatsheet.com/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264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DA028-953F-EB05-AE5F-5162FC76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933101"/>
            <a:ext cx="10879068" cy="4991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397645-CF09-260F-01FA-1F900B8E7F00}"/>
              </a:ext>
            </a:extLst>
          </p:cNvPr>
          <p:cNvSpPr txBox="1"/>
          <p:nvPr/>
        </p:nvSpPr>
        <p:spPr>
          <a:xfrm>
            <a:off x="3668151" y="605435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https://www.bigocheatsheet.com/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544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FB93C-FD0D-8243-78B2-7056E624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1156970"/>
            <a:ext cx="8078327" cy="4544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89CBCA-1E4B-A0E7-718C-74063EBD8770}"/>
              </a:ext>
            </a:extLst>
          </p:cNvPr>
          <p:cNvSpPr txBox="1"/>
          <p:nvPr/>
        </p:nvSpPr>
        <p:spPr>
          <a:xfrm>
            <a:off x="3583745" y="59699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3B198F"/>
                </a:solidFill>
                <a:effectLst/>
                <a:latin typeface="Udemy Sans"/>
              </a:rPr>
              <a:t>https://www.bigocheatsheet.com/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250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13131</TotalTime>
  <Words>1485</Words>
  <Application>Microsoft Office PowerPoint</Application>
  <PresentationFormat>Widescreen</PresentationFormat>
  <Paragraphs>129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Yudit Perel</dc:creator>
  <cp:lastModifiedBy>Yudit Perel</cp:lastModifiedBy>
  <cp:revision>4</cp:revision>
  <dcterms:created xsi:type="dcterms:W3CDTF">2024-10-27T11:21:42Z</dcterms:created>
  <dcterms:modified xsi:type="dcterms:W3CDTF">2024-11-17T13:03:46Z</dcterms:modified>
</cp:coreProperties>
</file>