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97" r:id="rId2"/>
    <p:sldId id="318" r:id="rId3"/>
    <p:sldId id="315" r:id="rId4"/>
    <p:sldId id="316" r:id="rId5"/>
    <p:sldId id="298" r:id="rId6"/>
    <p:sldId id="266" r:id="rId7"/>
    <p:sldId id="269" r:id="rId8"/>
    <p:sldId id="267" r:id="rId9"/>
    <p:sldId id="268" r:id="rId10"/>
    <p:sldId id="299" r:id="rId11"/>
    <p:sldId id="300" r:id="rId12"/>
    <p:sldId id="301" r:id="rId13"/>
    <p:sldId id="309" r:id="rId14"/>
    <p:sldId id="308" r:id="rId15"/>
    <p:sldId id="291" r:id="rId16"/>
    <p:sldId id="292" r:id="rId17"/>
    <p:sldId id="283" r:id="rId18"/>
    <p:sldId id="305" r:id="rId19"/>
    <p:sldId id="306" r:id="rId20"/>
    <p:sldId id="258" r:id="rId21"/>
    <p:sldId id="260" r:id="rId22"/>
    <p:sldId id="317" r:id="rId23"/>
    <p:sldId id="273" r:id="rId24"/>
    <p:sldId id="284" r:id="rId25"/>
    <p:sldId id="285" r:id="rId26"/>
    <p:sldId id="286" r:id="rId27"/>
    <p:sldId id="287" r:id="rId28"/>
    <p:sldId id="288" r:id="rId29"/>
    <p:sldId id="289" r:id="rId30"/>
    <p:sldId id="314" r:id="rId31"/>
    <p:sldId id="294" r:id="rId32"/>
    <p:sldId id="295" r:id="rId33"/>
    <p:sldId id="296" r:id="rId34"/>
    <p:sldId id="311" r:id="rId35"/>
    <p:sldId id="312" r:id="rId36"/>
    <p:sldId id="313" r:id="rId37"/>
    <p:sldId id="263" r:id="rId38"/>
    <p:sldId id="264" r:id="rId39"/>
    <p:sldId id="265" r:id="rId40"/>
    <p:sldId id="26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3115F-FBDA-BF4F-A63F-6E948A191D46}" type="datetimeFigureOut">
              <a:rPr lang="en-US" smtClean="0"/>
              <a:t>21/05/18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8E7A7-D6FC-C64D-9534-4C145F18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3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51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0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82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05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11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24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87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16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51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6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51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81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8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26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9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4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24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4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68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68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749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07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11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449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888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r>
              <a:rPr lang="en-US" dirty="0" smtClean="0"/>
              <a:t>Number of trials</a:t>
            </a:r>
            <a:r>
              <a:rPr lang="en-US" baseline="0" dirty="0" smtClean="0"/>
              <a:t> need to be altered easily.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07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63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2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68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9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6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8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5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7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SST,</a:t>
            </a:r>
            <a:r>
              <a:rPr lang="en-US" baseline="0" dirty="0" smtClean="0"/>
              <a:t> Version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8E7A7-D6FC-C64D-9534-4C145F1811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03D7-949D-EB4A-8669-735693708597}" type="datetimeFigureOut">
              <a:rPr lang="en-US" smtClean="0"/>
              <a:t>21/05/18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2B46-D159-9E44-B220-84BB6671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03D7-949D-EB4A-8669-735693708597}" type="datetimeFigureOut">
              <a:rPr lang="en-US" smtClean="0"/>
              <a:t>21/05/18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2B46-D159-9E44-B220-84BB6671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03D7-949D-EB4A-8669-735693708597}" type="datetimeFigureOut">
              <a:rPr lang="en-US" smtClean="0"/>
              <a:t>21/05/18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2B46-D159-9E44-B220-84BB6671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0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03D7-949D-EB4A-8669-735693708597}" type="datetimeFigureOut">
              <a:rPr lang="en-US" smtClean="0"/>
              <a:t>21/05/18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2B46-D159-9E44-B220-84BB6671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3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03D7-949D-EB4A-8669-735693708597}" type="datetimeFigureOut">
              <a:rPr lang="en-US" smtClean="0"/>
              <a:t>21/05/18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2B46-D159-9E44-B220-84BB6671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9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03D7-949D-EB4A-8669-735693708597}" type="datetimeFigureOut">
              <a:rPr lang="en-US" smtClean="0"/>
              <a:t>21/05/18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2B46-D159-9E44-B220-84BB6671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03D7-949D-EB4A-8669-735693708597}" type="datetimeFigureOut">
              <a:rPr lang="en-US" smtClean="0"/>
              <a:t>21/05/18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2B46-D159-9E44-B220-84BB6671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03D7-949D-EB4A-8669-735693708597}" type="datetimeFigureOut">
              <a:rPr lang="en-US" smtClean="0"/>
              <a:t>21/05/18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2B46-D159-9E44-B220-84BB6671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3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03D7-949D-EB4A-8669-735693708597}" type="datetimeFigureOut">
              <a:rPr lang="en-US" smtClean="0"/>
              <a:t>21/05/18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2B46-D159-9E44-B220-84BB6671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03D7-949D-EB4A-8669-735693708597}" type="datetimeFigureOut">
              <a:rPr lang="en-US" smtClean="0"/>
              <a:t>21/05/18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2B46-D159-9E44-B220-84BB6671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03D7-949D-EB4A-8669-735693708597}" type="datetimeFigureOut">
              <a:rPr lang="en-US" smtClean="0"/>
              <a:t>21/05/18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2B46-D159-9E44-B220-84BB6671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3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C03D7-949D-EB4A-8669-735693708597}" type="datetimeFigureOut">
              <a:rPr lang="en-US" smtClean="0"/>
              <a:t>21/05/18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2B46-D159-9E44-B220-84BB6671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Display: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700" dirty="0" smtClean="0">
                <a:solidFill>
                  <a:schemeClr val="bg1"/>
                </a:solidFill>
              </a:rPr>
              <a:t>Welcome </a:t>
            </a:r>
            <a:r>
              <a:rPr lang="en-US" sz="2700" dirty="0" smtClean="0">
                <a:solidFill>
                  <a:schemeClr val="bg1"/>
                </a:solidFill>
              </a:rPr>
              <a:t>to the </a:t>
            </a:r>
            <a:r>
              <a:rPr lang="en-US" sz="2700" i="1" dirty="0" smtClean="0">
                <a:solidFill>
                  <a:schemeClr val="bg1"/>
                </a:solidFill>
              </a:rPr>
              <a:t>Stop Signal </a:t>
            </a:r>
            <a:r>
              <a:rPr lang="en-US" sz="2700" dirty="0" smtClean="0">
                <a:solidFill>
                  <a:schemeClr val="bg1"/>
                </a:solidFill>
              </a:rPr>
              <a:t>task.</a:t>
            </a:r>
            <a:endParaRPr lang="en-US" sz="2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Feedback (displayed </a:t>
            </a:r>
            <a:r>
              <a:rPr lang="en-US" sz="2400" dirty="0" smtClean="0">
                <a:solidFill>
                  <a:srgbClr val="000000"/>
                </a:solidFill>
              </a:rPr>
              <a:t>for </a:t>
            </a:r>
            <a:r>
              <a:rPr lang="en-US" sz="2400" dirty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000ms) </a:t>
            </a:r>
            <a:r>
              <a:rPr lang="en-US" sz="2400" dirty="0" smtClean="0"/>
              <a:t>if participant presses X/O in less than 500ms: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500" dirty="0" smtClean="0">
                <a:solidFill>
                  <a:srgbClr val="00E000"/>
                </a:solidFill>
              </a:rPr>
              <a:t>Hit</a:t>
            </a:r>
            <a:endParaRPr lang="en-US" sz="2500" dirty="0">
              <a:solidFill>
                <a:srgbClr val="00E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7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Feedback (</a:t>
            </a:r>
            <a:r>
              <a:rPr lang="en-US" sz="2400" dirty="0">
                <a:solidFill>
                  <a:srgbClr val="000000"/>
                </a:solidFill>
              </a:rPr>
              <a:t>2000ms</a:t>
            </a:r>
            <a:r>
              <a:rPr lang="en-US" sz="2400" dirty="0" smtClean="0">
                <a:solidFill>
                  <a:srgbClr val="000000"/>
                </a:solidFill>
              </a:rPr>
              <a:t>) if </a:t>
            </a:r>
            <a:r>
              <a:rPr lang="en-US" sz="2400" dirty="0" smtClean="0"/>
              <a:t>participant presses X/O in more than 500ms: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500" dirty="0" smtClean="0">
                <a:solidFill>
                  <a:srgbClr val="FFFF00"/>
                </a:solidFill>
              </a:rPr>
              <a:t>Hit (but try to go faster)</a:t>
            </a:r>
            <a:endParaRPr lang="en-US" sz="2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2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Feedback </a:t>
            </a:r>
            <a:r>
              <a:rPr lang="en-US" sz="2400" dirty="0">
                <a:solidFill>
                  <a:srgbClr val="000000"/>
                </a:solidFill>
              </a:rPr>
              <a:t>(2000ms) if </a:t>
            </a:r>
            <a:r>
              <a:rPr lang="en-US" sz="2400" dirty="0" smtClean="0"/>
              <a:t>participant fails to press within 1000ms: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Miss (</a:t>
            </a:r>
            <a:r>
              <a:rPr lang="en-US" sz="2500" dirty="0">
                <a:solidFill>
                  <a:srgbClr val="FF0000"/>
                </a:solidFill>
              </a:rPr>
              <a:t>y</a:t>
            </a:r>
            <a:r>
              <a:rPr lang="en-US" sz="2500" dirty="0" smtClean="0">
                <a:solidFill>
                  <a:srgbClr val="FF0000"/>
                </a:solidFill>
              </a:rPr>
              <a:t>ou must go faster)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2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Feedback </a:t>
            </a:r>
            <a:r>
              <a:rPr lang="en-US" sz="2400" dirty="0">
                <a:solidFill>
                  <a:srgbClr val="000000"/>
                </a:solidFill>
              </a:rPr>
              <a:t>(2000ms</a:t>
            </a:r>
            <a:r>
              <a:rPr lang="en-US" sz="2400" dirty="0" smtClean="0">
                <a:solidFill>
                  <a:srgbClr val="000000"/>
                </a:solidFill>
              </a:rPr>
              <a:t>) if </a:t>
            </a:r>
            <a:r>
              <a:rPr lang="en-US" sz="2400" dirty="0" smtClean="0"/>
              <a:t>participant presses an incorrect key: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Miss (incorrect button)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Feedback </a:t>
            </a:r>
            <a:r>
              <a:rPr lang="en-US" sz="2400" dirty="0">
                <a:solidFill>
                  <a:srgbClr val="000000"/>
                </a:solidFill>
              </a:rPr>
              <a:t>(2000ms</a:t>
            </a:r>
            <a:r>
              <a:rPr lang="en-US" sz="2400" dirty="0" smtClean="0">
                <a:solidFill>
                  <a:srgbClr val="000000"/>
                </a:solidFill>
              </a:rPr>
              <a:t>) if </a:t>
            </a:r>
            <a:r>
              <a:rPr lang="en-US" sz="2400" dirty="0" smtClean="0"/>
              <a:t>participant fails to press 3 x go stimuli in succession: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You MUST respond to X/O go stimuli as fast as possible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</a:t>
            </a:r>
            <a:r>
              <a:rPr lang="en-US" sz="2400" dirty="0" smtClean="0">
                <a:solidFill>
                  <a:srgbClr val="000000"/>
                </a:solidFill>
              </a:rPr>
              <a:t>for 1000ms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(wait)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0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fixation cross for 250ms: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FFFFFF"/>
                </a:solidFill>
              </a:rPr>
              <a:t>+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(get ready)</a:t>
            </a:r>
          </a:p>
        </p:txBody>
      </p:sp>
    </p:spTree>
    <p:extLst>
      <p:ext uri="{BB962C8B-B14F-4D97-AF65-F5344CB8AC3E}">
        <p14:creationId xmlns:p14="http://schemas.microsoft.com/office/powerpoint/2010/main" val="334151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X/O stop stimuli for 1000ms (regardless of participant response)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6000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(Do not press any key)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9279" y="3222720"/>
            <a:ext cx="1010841" cy="8467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0148" y="4967111"/>
            <a:ext cx="7206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00E000"/>
                </a:solidFill>
              </a:rPr>
              <a:t>	X												O</a:t>
            </a:r>
            <a:endParaRPr lang="en-US" sz="5000" dirty="0">
              <a:solidFill>
                <a:srgbClr val="00E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84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Feedback (2000ms) if </a:t>
            </a:r>
            <a:r>
              <a:rPr lang="en-US" sz="2400" dirty="0" smtClean="0"/>
              <a:t>participant withholds response: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500" dirty="0" smtClean="0">
                <a:solidFill>
                  <a:srgbClr val="00E000"/>
                </a:solidFill>
              </a:rPr>
              <a:t>Successful stop - Well done!</a:t>
            </a:r>
            <a:endParaRPr lang="en-US" sz="2500" dirty="0">
              <a:solidFill>
                <a:srgbClr val="00E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98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Feedback (2000ms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  <a:r>
              <a:rPr lang="en-US" sz="2400" dirty="0" smtClean="0">
                <a:solidFill>
                  <a:srgbClr val="000000"/>
                </a:solidFill>
              </a:rPr>
              <a:t>if </a:t>
            </a:r>
            <a:r>
              <a:rPr lang="en-US" sz="2400" dirty="0" smtClean="0"/>
              <a:t>participant presses any key: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Unsuccessful stop – </a:t>
            </a:r>
          </a:p>
          <a:p>
            <a:pPr marL="0" indent="0" algn="ctr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You should not have pressed any button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2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Display: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i="1" dirty="0">
                <a:solidFill>
                  <a:schemeClr val="bg1"/>
                </a:solidFill>
              </a:rPr>
              <a:t>If this is your first time doing the </a:t>
            </a:r>
            <a:r>
              <a:rPr lang="en-US" sz="3000" i="1" dirty="0" smtClean="0">
                <a:solidFill>
                  <a:schemeClr val="bg1"/>
                </a:solidFill>
              </a:rPr>
              <a:t>Stop Signal, </a:t>
            </a:r>
            <a:r>
              <a:rPr lang="en-US" sz="3000" i="1" dirty="0">
                <a:solidFill>
                  <a:schemeClr val="bg1"/>
                </a:solidFill>
              </a:rPr>
              <a:t>or you require instructions, Press &lt;next page&gt;</a:t>
            </a:r>
          </a:p>
          <a:p>
            <a:pPr marL="0" indent="0">
              <a:buNone/>
            </a:pPr>
            <a:endParaRPr lang="en-US" sz="3000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i="1" dirty="0" smtClean="0">
                <a:solidFill>
                  <a:schemeClr val="bg1"/>
                </a:solidFill>
              </a:rPr>
              <a:t>If you have done the Stop Signal before, and do not require instructions or practice, Press &lt;skip&gt;. </a:t>
            </a:r>
          </a:p>
          <a:p>
            <a:pPr marL="0" indent="0">
              <a:buNone/>
            </a:pPr>
            <a:endParaRPr lang="en-US" sz="30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&lt;skip&gt;												&lt;next page&gt;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9582"/>
            <a:ext cx="8229600" cy="574658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Practice block of </a:t>
            </a:r>
            <a:r>
              <a:rPr lang="en-US" dirty="0" smtClean="0"/>
              <a:t>10</a:t>
            </a:r>
            <a:r>
              <a:rPr lang="en-US" dirty="0" smtClean="0"/>
              <a:t> trials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Half X, half O (random presentation)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Max. response time 1000ms (display all stimuli for 1000ms regardless of participant response)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25% stop signal trials (distributed across block at random with no stops in a row)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Set first stop signal delay at 250ms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Decrease stop signal delay by 50ms after each unsuccessful stopping and increase it by 50ms after each successful stopping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Provide instructional assistance on each trial (as per previous slides)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Provide feedback on each trial (as per previous slides)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5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at end of practice block: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940"/>
            <a:ext cx="8229600" cy="4958223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Results of Practice Block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Number of incorrect responses to go stimuli: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Number of missed responses to go stimuli: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Average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reaction time to go stimuli: [where this is greater than 500ms, give the message “Too slow! Respond faster”]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Percentage of correctly suppressed responses on stop trials: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Seconds </a:t>
            </a:r>
            <a:r>
              <a:rPr lang="en-US" sz="2000" dirty="0">
                <a:solidFill>
                  <a:srgbClr val="FFFFFF"/>
                </a:solidFill>
              </a:rPr>
              <a:t>left to wait: [10 sec countdown]</a:t>
            </a:r>
          </a:p>
          <a:p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							&lt;n		e	</a:t>
            </a:r>
            <a:r>
              <a:rPr lang="en-US" sz="2000" dirty="0" smtClean="0">
                <a:solidFill>
                  <a:schemeClr val="bg1"/>
                </a:solidFill>
              </a:rPr>
              <a:t>&lt;next page&gt;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422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After practice block is completed, display: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Now you are done with practice.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Let’s begin the actual task.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				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									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												&lt;next page&gt;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101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</a:t>
            </a:r>
            <a:r>
              <a:rPr lang="en-US" sz="2400" dirty="0" smtClean="0">
                <a:solidFill>
                  <a:srgbClr val="000000"/>
                </a:solidFill>
              </a:rPr>
              <a:t>for 750ms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500" dirty="0" smtClean="0">
                <a:solidFill>
                  <a:srgbClr val="FFFFFF"/>
                </a:solidFill>
              </a:rPr>
              <a:t>Experimental Block 1</a:t>
            </a:r>
            <a:r>
              <a:rPr lang="en-US" sz="2500" dirty="0" smtClean="0">
                <a:solidFill>
                  <a:srgbClr val="FFFFFF"/>
                </a:solidFill>
              </a:rPr>
              <a:t>/4</a:t>
            </a:r>
            <a:endParaRPr lang="en-US" sz="2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09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(nothing) </a:t>
            </a:r>
            <a:r>
              <a:rPr lang="en-US" sz="2400" dirty="0" smtClean="0">
                <a:solidFill>
                  <a:srgbClr val="000000"/>
                </a:solidFill>
              </a:rPr>
              <a:t>for 1000ms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79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fixation cross for 250ms: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FFFFFF"/>
                </a:solidFill>
              </a:rPr>
              <a:t>+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33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X/O go stimuli for 1000ms (regardless of participant response time)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0148" y="4967111"/>
            <a:ext cx="7206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00E000"/>
                </a:solidFill>
              </a:rPr>
              <a:t>	X												O</a:t>
            </a:r>
            <a:endParaRPr lang="en-US" sz="5000" dirty="0">
              <a:solidFill>
                <a:srgbClr val="00E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73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(nothing) for 1000ms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0954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fixation cross for 250ms: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FFFFFF"/>
                </a:solidFill>
              </a:rPr>
              <a:t>+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76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X/O go stimuli for 1000ms (regardless of participant response time)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FFFFFF"/>
                </a:solidFill>
              </a:rPr>
              <a:t>O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0148" y="4967111"/>
            <a:ext cx="7206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00E000"/>
                </a:solidFill>
              </a:rPr>
              <a:t>	X												O</a:t>
            </a:r>
            <a:endParaRPr lang="en-US" sz="5000" dirty="0">
              <a:solidFill>
                <a:srgbClr val="00E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6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940"/>
            <a:ext cx="8229600" cy="4958223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On every trial, you will see an X or an 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on the screen.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Your task is to respond as FAST and ACCURATELY as possible to these (go) stimuli:</a:t>
            </a:r>
            <a:br>
              <a:rPr lang="en-US" sz="2000" dirty="0" smtClean="0">
                <a:solidFill>
                  <a:srgbClr val="FFFFFF"/>
                </a:solidFill>
              </a:rPr>
            </a:b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	</a:t>
            </a:r>
            <a:r>
              <a:rPr lang="en-US" sz="2500" dirty="0" smtClean="0">
                <a:solidFill>
                  <a:srgbClr val="FFFFFF"/>
                </a:solidFill>
              </a:rPr>
              <a:t>Press </a:t>
            </a:r>
            <a:r>
              <a:rPr lang="en-US" sz="2500" dirty="0">
                <a:solidFill>
                  <a:srgbClr val="FFFFFF"/>
                </a:solidFill>
              </a:rPr>
              <a:t>	</a:t>
            </a:r>
            <a:r>
              <a:rPr lang="en-US" sz="3500" dirty="0" smtClean="0">
                <a:solidFill>
                  <a:srgbClr val="00E000"/>
                </a:solidFill>
              </a:rPr>
              <a:t>X</a:t>
            </a:r>
            <a:r>
              <a:rPr lang="en-US" sz="2500" dirty="0" smtClean="0">
                <a:solidFill>
                  <a:srgbClr val="FFFFFF"/>
                </a:solidFill>
              </a:rPr>
              <a:t>   using your left hand when you see an X </a:t>
            </a:r>
            <a:br>
              <a:rPr lang="en-US" sz="2500" dirty="0" smtClean="0">
                <a:solidFill>
                  <a:srgbClr val="FFFFFF"/>
                </a:solidFill>
              </a:rPr>
            </a:br>
            <a:r>
              <a:rPr lang="en-US" sz="2500" dirty="0" smtClean="0">
                <a:solidFill>
                  <a:srgbClr val="FFFFFF"/>
                </a:solidFill>
              </a:rPr>
              <a:t/>
            </a:r>
            <a:br>
              <a:rPr lang="en-US" sz="2500" dirty="0" smtClean="0">
                <a:solidFill>
                  <a:srgbClr val="FFFFFF"/>
                </a:solidFill>
              </a:rPr>
            </a:br>
            <a:endParaRPr lang="en-US" sz="25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FFFFFF"/>
                </a:solidFill>
              </a:rPr>
              <a:t>	Press </a:t>
            </a:r>
            <a:r>
              <a:rPr lang="en-US" sz="2500" dirty="0">
                <a:solidFill>
                  <a:srgbClr val="FFFFFF"/>
                </a:solidFill>
              </a:rPr>
              <a:t>	</a:t>
            </a:r>
            <a:r>
              <a:rPr lang="en-US" sz="3500" dirty="0" smtClean="0">
                <a:solidFill>
                  <a:srgbClr val="00E000"/>
                </a:solidFill>
              </a:rPr>
              <a:t>O</a:t>
            </a:r>
            <a:r>
              <a:rPr lang="en-US" sz="3500" dirty="0">
                <a:solidFill>
                  <a:srgbClr val="00E000"/>
                </a:solidFill>
              </a:rPr>
              <a:t> </a:t>
            </a:r>
            <a:r>
              <a:rPr lang="en-US" sz="3500" dirty="0" smtClean="0">
                <a:solidFill>
                  <a:srgbClr val="00E000"/>
                </a:solidFill>
              </a:rPr>
              <a:t> </a:t>
            </a:r>
            <a:r>
              <a:rPr lang="en-US" sz="2500" dirty="0" smtClean="0">
                <a:solidFill>
                  <a:srgbClr val="FFFFFF"/>
                </a:solidFill>
              </a:rPr>
              <a:t>using your right hand when you see an O</a:t>
            </a:r>
          </a:p>
          <a:p>
            <a:pPr marL="0" indent="0">
              <a:buNone/>
            </a:pPr>
            <a:endParaRPr lang="en-US" sz="2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														&lt;next page&gt;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0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Feedback </a:t>
            </a:r>
            <a:r>
              <a:rPr lang="en-US" sz="2400" dirty="0" smtClean="0">
                <a:solidFill>
                  <a:srgbClr val="000000"/>
                </a:solidFill>
              </a:rPr>
              <a:t>(750ms) </a:t>
            </a:r>
            <a:r>
              <a:rPr lang="en-US" sz="2400" dirty="0" smtClean="0"/>
              <a:t>plus blank screen (250ms) if participant has not responded to previous 3 go stimuli: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You MUST respond to X/O go stimuli as fast as possible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22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for 1000ms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 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6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fixation cross for 250ms: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FFFFFF"/>
                </a:solidFill>
              </a:rPr>
              <a:t>+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9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stop stimuli for 1000ms (regardless of participant response)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6000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9279" y="3222720"/>
            <a:ext cx="1010841" cy="8467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0148" y="4967111"/>
            <a:ext cx="7206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00E000"/>
                </a:solidFill>
              </a:rPr>
              <a:t>	X												O</a:t>
            </a:r>
            <a:endParaRPr lang="en-US" sz="5000" dirty="0">
              <a:solidFill>
                <a:srgbClr val="00E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9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for 1000ms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 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7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fixation cross for 250ms: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FFFFFF"/>
                </a:solidFill>
              </a:rPr>
              <a:t>+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7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stop stimuli for 1000ms (regardless of participant response)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6000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9279" y="3222720"/>
            <a:ext cx="1010841" cy="8467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0148" y="4967111"/>
            <a:ext cx="7206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00E000"/>
                </a:solidFill>
              </a:rPr>
              <a:t>	X												O</a:t>
            </a:r>
            <a:endParaRPr lang="en-US" sz="5000" dirty="0">
              <a:solidFill>
                <a:srgbClr val="00E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6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9582"/>
            <a:ext cx="8229600" cy="574658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Experimental blocks x </a:t>
            </a:r>
            <a:r>
              <a:rPr lang="en-US" dirty="0" smtClean="0"/>
              <a:t>4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20 </a:t>
            </a:r>
            <a:r>
              <a:rPr lang="en-US" dirty="0" smtClean="0"/>
              <a:t>trials per block </a:t>
            </a:r>
            <a:r>
              <a:rPr lang="en-US" dirty="0" smtClean="0"/>
              <a:t>(this may change after piloting)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Half X, half O (random presentation)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25% stop signal trials (</a:t>
            </a:r>
            <a:r>
              <a:rPr lang="en-US" dirty="0" err="1" smtClean="0"/>
              <a:t>randomised</a:t>
            </a:r>
            <a:r>
              <a:rPr lang="en-US" dirty="0" smtClean="0"/>
              <a:t> for block)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No stops in a row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Set first stop signal delay at 250ms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Decrease stop signal delay by 50ms after each unsuccessful stopping and increase it by 50ms after each successful stopping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Min stop signal delay = 0; max stop signal delay = 950ms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Stop signal delay carries over between blocks (i.e., does not reset to 250ms at the beginning of each experimental block)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Provide feedback after each block regarding performance in that block only (as per the following screens)</a:t>
            </a:r>
          </a:p>
          <a:p>
            <a:pPr lvl="1">
              <a:buFont typeface="Courier New"/>
              <a:buChar char="o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9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the following after each experimental </a:t>
            </a:r>
            <a:r>
              <a:rPr lang="en-US" sz="2400" dirty="0" smtClean="0"/>
              <a:t>block (we need to be able to turn off feedback function easily, if required):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940"/>
            <a:ext cx="8229600" cy="4958223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Results of Block 1 (2, </a:t>
            </a:r>
            <a:r>
              <a:rPr lang="en-US" sz="2000" dirty="0" smtClean="0">
                <a:solidFill>
                  <a:srgbClr val="FFFFFF"/>
                </a:solidFill>
              </a:rPr>
              <a:t>3, 4)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Number of incorrect responses to go stimuli: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Number of missed responses to go stimuli: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Mean reaction time to go stimuli: [where this is greater than 500ms, give the message “Too slow! Respond faster”]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Percentage of correctly suppressed responses on stop trials: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(Seconds left to wait: [10 sec countdown]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3927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the following after providing feedback on Blocks </a:t>
            </a:r>
            <a:r>
              <a:rPr lang="en-US" sz="2400" dirty="0" smtClean="0"/>
              <a:t>1, 2, 3: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940"/>
            <a:ext cx="8229600" cy="4958223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500" dirty="0" smtClean="0">
                <a:solidFill>
                  <a:srgbClr val="FFFFFF"/>
                </a:solidFill>
              </a:rPr>
              <a:t>Press &lt;next page&gt; </a:t>
            </a:r>
          </a:p>
          <a:p>
            <a:pPr marL="0" indent="0" algn="ctr">
              <a:buNone/>
            </a:pPr>
            <a:r>
              <a:rPr lang="en-US" sz="2500" dirty="0" smtClean="0">
                <a:solidFill>
                  <a:srgbClr val="FFFFFF"/>
                </a:solidFill>
              </a:rPr>
              <a:t>to commence Experimental </a:t>
            </a:r>
            <a:r>
              <a:rPr lang="en-US" sz="2500" dirty="0">
                <a:solidFill>
                  <a:srgbClr val="FFFFFF"/>
                </a:solidFill>
              </a:rPr>
              <a:t>B</a:t>
            </a:r>
            <a:r>
              <a:rPr lang="en-US" sz="2500" dirty="0" smtClean="0">
                <a:solidFill>
                  <a:srgbClr val="FFFFFF"/>
                </a:solidFill>
              </a:rPr>
              <a:t>lock 2</a:t>
            </a:r>
            <a:r>
              <a:rPr lang="en-US" sz="2500" dirty="0" smtClean="0">
                <a:solidFill>
                  <a:srgbClr val="FFFFFF"/>
                </a:solidFill>
              </a:rPr>
              <a:t>/4 </a:t>
            </a:r>
            <a:r>
              <a:rPr lang="en-US" sz="2500" dirty="0" smtClean="0">
                <a:solidFill>
                  <a:srgbClr val="FFFFFF"/>
                </a:solidFill>
              </a:rPr>
              <a:t>(3</a:t>
            </a:r>
            <a:r>
              <a:rPr lang="en-US" sz="2500" dirty="0" smtClean="0">
                <a:solidFill>
                  <a:srgbClr val="FFFFFF"/>
                </a:solidFill>
              </a:rPr>
              <a:t>/4, 4/4)</a:t>
            </a:r>
            <a:endParaRPr lang="en-US" sz="2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					&lt;n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														&lt;next page&gt;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8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940"/>
            <a:ext cx="8229600" cy="4958223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Occasionally, a box will appear around the stimuli.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This indicates a stop trial. 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FFFFFF"/>
                </a:solidFill>
              </a:rPr>
              <a:t>You have to STOP your response on stop trials: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FFFFFF"/>
                </a:solidFill>
              </a:rPr>
              <a:t>DO NOT press any key when a box appears around the X or O 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FFFF"/>
                </a:solidFill>
              </a:rPr>
              <a:t>	</a:t>
            </a:r>
            <a:r>
              <a:rPr lang="en-US" sz="2500" dirty="0" smtClean="0">
                <a:solidFill>
                  <a:srgbClr val="FFFFFF"/>
                </a:solidFill>
              </a:rPr>
              <a:t>						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		For example, like this: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								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											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													&lt;next page&gt;			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8741" y="4148667"/>
            <a:ext cx="705555" cy="696148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X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1470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after providing feedback on Block </a:t>
            </a:r>
            <a:r>
              <a:rPr lang="en-US" sz="2400" dirty="0" smtClean="0"/>
              <a:t>4: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700" dirty="0" smtClean="0">
                <a:solidFill>
                  <a:srgbClr val="FFFFFF"/>
                </a:solidFill>
              </a:rPr>
              <a:t>Thank you</a:t>
            </a:r>
            <a:r>
              <a:rPr lang="en-US" sz="2700" dirty="0" smtClean="0">
                <a:solidFill>
                  <a:srgbClr val="FFFFFF"/>
                </a:solidFill>
              </a:rPr>
              <a:t>!</a:t>
            </a:r>
          </a:p>
          <a:p>
            <a:pPr marL="0" indent="0" algn="ctr">
              <a:buNone/>
            </a:pPr>
            <a:endParaRPr lang="en-US" sz="2700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700" dirty="0" smtClean="0">
                <a:solidFill>
                  <a:srgbClr val="FFFFFF"/>
                </a:solidFill>
              </a:rPr>
              <a:t>Have a great day.</a:t>
            </a:r>
            <a:endParaRPr lang="en-US" sz="2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7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7940"/>
            <a:ext cx="8360229" cy="5236489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Respond as FAST as </a:t>
            </a:r>
            <a:r>
              <a:rPr lang="en-US" sz="2000" dirty="0">
                <a:solidFill>
                  <a:srgbClr val="FFFFFF"/>
                </a:solidFill>
              </a:rPr>
              <a:t>possible to go </a:t>
            </a:r>
            <a:r>
              <a:rPr lang="en-US" sz="2000" dirty="0" smtClean="0">
                <a:solidFill>
                  <a:srgbClr val="FFFFFF"/>
                </a:solidFill>
              </a:rPr>
              <a:t>stimuli. 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DO NOT WAIT for a stop signal to occur.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Let’s do a practice block.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Press &lt;next page&gt; to proceed.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Press &lt;skip&gt; to go straight to the actual task.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	&lt;skip&gt;											&lt;next page&gt;</a:t>
            </a:r>
          </a:p>
        </p:txBody>
      </p:sp>
    </p:spTree>
    <p:extLst>
      <p:ext uri="{BB962C8B-B14F-4D97-AF65-F5344CB8AC3E}">
        <p14:creationId xmlns:p14="http://schemas.microsoft.com/office/powerpoint/2010/main" val="303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for 750ms: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Practice Block</a:t>
            </a: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9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</a:t>
            </a:r>
            <a:r>
              <a:rPr lang="en-US" sz="2400" dirty="0" smtClean="0">
                <a:solidFill>
                  <a:srgbClr val="000000"/>
                </a:solidFill>
              </a:rPr>
              <a:t>for 1000ms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(wait)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fixation cross for </a:t>
            </a:r>
            <a:r>
              <a:rPr lang="en-US" sz="2400" dirty="0" smtClean="0">
                <a:solidFill>
                  <a:srgbClr val="000000"/>
                </a:solidFill>
              </a:rPr>
              <a:t>250ms: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FFFFFF"/>
                </a:solidFill>
              </a:rPr>
              <a:t>+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(get ready)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0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Display go stimuli (X or O) for </a:t>
            </a:r>
            <a:r>
              <a:rPr lang="en-US" sz="2400" dirty="0" smtClean="0">
                <a:solidFill>
                  <a:srgbClr val="000000"/>
                </a:solidFill>
              </a:rPr>
              <a:t>1000ms (r</a:t>
            </a:r>
            <a:r>
              <a:rPr lang="en-US" sz="2400" dirty="0" smtClean="0"/>
              <a:t>egardless of participant response time)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36"/>
            <a:ext cx="8229600" cy="485602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FFFFFF"/>
                </a:solidFill>
              </a:rPr>
              <a:t>X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(press </a:t>
            </a:r>
            <a:r>
              <a:rPr lang="en-US" sz="2000" dirty="0" smtClean="0">
                <a:solidFill>
                  <a:srgbClr val="00E000"/>
                </a:solidFill>
              </a:rPr>
              <a:t>X</a:t>
            </a:r>
            <a:r>
              <a:rPr lang="en-US" sz="2000" dirty="0" smtClean="0">
                <a:solidFill>
                  <a:srgbClr val="FFFFFF"/>
                </a:solidFill>
              </a:rPr>
              <a:t> as fast as possible)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0148" y="4967111"/>
            <a:ext cx="7206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00E000"/>
                </a:solidFill>
              </a:rPr>
              <a:t>	X												O</a:t>
            </a:r>
            <a:endParaRPr lang="en-US" sz="5000" dirty="0">
              <a:solidFill>
                <a:srgbClr val="00E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10656</TotalTime>
  <Words>1205</Words>
  <Application>Microsoft Macintosh PowerPoint</Application>
  <PresentationFormat>On-screen Show (4:3)</PresentationFormat>
  <Paragraphs>271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Display:</vt:lpstr>
      <vt:lpstr>Display:</vt:lpstr>
      <vt:lpstr>Display:</vt:lpstr>
      <vt:lpstr>Display:</vt:lpstr>
      <vt:lpstr>Display:</vt:lpstr>
      <vt:lpstr>Display for 750ms:</vt:lpstr>
      <vt:lpstr>Display for 1000ms</vt:lpstr>
      <vt:lpstr>Display fixation cross for 250ms:</vt:lpstr>
      <vt:lpstr>Display go stimuli (X or O) for 1000ms (regardless of participant response time)</vt:lpstr>
      <vt:lpstr>Feedback (displayed for 2000ms) if participant presses X/O in less than 500ms:</vt:lpstr>
      <vt:lpstr>Feedback (2000ms) if participant presses X/O in more than 500ms:</vt:lpstr>
      <vt:lpstr>Feedback (2000ms) if participant fails to press within 1000ms:</vt:lpstr>
      <vt:lpstr>Feedback (2000ms) if participant presses an incorrect key:</vt:lpstr>
      <vt:lpstr>Feedback (2000ms) if participant fails to press 3 x go stimuli in succession:</vt:lpstr>
      <vt:lpstr>Display for 1000ms</vt:lpstr>
      <vt:lpstr>Display fixation cross for 250ms:</vt:lpstr>
      <vt:lpstr>Display X/O stop stimuli for 1000ms (regardless of participant response)</vt:lpstr>
      <vt:lpstr>Feedback (2000ms) if participant withholds response:</vt:lpstr>
      <vt:lpstr>Feedback (2000ms) if participant presses any key:</vt:lpstr>
      <vt:lpstr>PowerPoint Presentation</vt:lpstr>
      <vt:lpstr>Display at end of practice block:</vt:lpstr>
      <vt:lpstr>After practice block is completed, display:</vt:lpstr>
      <vt:lpstr>Display for 750ms:</vt:lpstr>
      <vt:lpstr>Display (nothing) for 1000ms</vt:lpstr>
      <vt:lpstr>Display fixation cross for 250ms:</vt:lpstr>
      <vt:lpstr>Display X/O go stimuli for 1000ms (regardless of participant response time)</vt:lpstr>
      <vt:lpstr>Display (nothing) for 1000ms</vt:lpstr>
      <vt:lpstr>Display fixation cross for 250ms:</vt:lpstr>
      <vt:lpstr>Display X/O go stimuli for 1000ms (regardless of participant response time)</vt:lpstr>
      <vt:lpstr>Feedback (750ms) plus blank screen (250ms) if participant has not responded to previous 3 go stimuli:</vt:lpstr>
      <vt:lpstr>Display for 1000ms</vt:lpstr>
      <vt:lpstr>Display fixation cross for 250ms:</vt:lpstr>
      <vt:lpstr>Display stop stimuli for 1000ms (regardless of participant response)</vt:lpstr>
      <vt:lpstr>Display for 1000ms</vt:lpstr>
      <vt:lpstr>Display fixation cross for 250ms:</vt:lpstr>
      <vt:lpstr>Display stop stimuli for 1000ms (regardless of participant response)</vt:lpstr>
      <vt:lpstr>PowerPoint Presentation</vt:lpstr>
      <vt:lpstr>Display the following after each experimental block (we need to be able to turn off feedback function easily, if required):</vt:lpstr>
      <vt:lpstr>Display the following after providing feedback on Blocks 1, 2, 3:</vt:lpstr>
      <vt:lpstr>Display after providing feedback on Block 4: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Antoinette Poulton</dc:creator>
  <cp:lastModifiedBy>Evelyn Chen</cp:lastModifiedBy>
  <cp:revision>100</cp:revision>
  <cp:lastPrinted>2016-03-29T03:41:09Z</cp:lastPrinted>
  <dcterms:created xsi:type="dcterms:W3CDTF">2015-12-28T06:37:55Z</dcterms:created>
  <dcterms:modified xsi:type="dcterms:W3CDTF">2018-05-21T00:39:30Z</dcterms:modified>
</cp:coreProperties>
</file>