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297" r:id="rId2"/>
    <p:sldId id="368" r:id="rId3"/>
    <p:sldId id="366" r:id="rId4"/>
    <p:sldId id="367" r:id="rId5"/>
    <p:sldId id="369" r:id="rId6"/>
    <p:sldId id="370" r:id="rId7"/>
    <p:sldId id="371" r:id="rId8"/>
    <p:sldId id="372" r:id="rId9"/>
    <p:sldId id="365" r:id="rId10"/>
    <p:sldId id="375" r:id="rId11"/>
    <p:sldId id="364" r:id="rId12"/>
    <p:sldId id="315" r:id="rId13"/>
    <p:sldId id="363" r:id="rId14"/>
    <p:sldId id="316" r:id="rId15"/>
    <p:sldId id="317" r:id="rId16"/>
    <p:sldId id="319" r:id="rId17"/>
    <p:sldId id="320" r:id="rId18"/>
    <p:sldId id="321" r:id="rId19"/>
    <p:sldId id="376" r:id="rId20"/>
    <p:sldId id="324" r:id="rId21"/>
    <p:sldId id="385" r:id="rId22"/>
    <p:sldId id="378" r:id="rId23"/>
    <p:sldId id="326" r:id="rId24"/>
    <p:sldId id="344" r:id="rId25"/>
    <p:sldId id="379" r:id="rId26"/>
    <p:sldId id="345" r:id="rId27"/>
    <p:sldId id="380" r:id="rId28"/>
    <p:sldId id="346" r:id="rId29"/>
    <p:sldId id="347" r:id="rId30"/>
    <p:sldId id="343" r:id="rId31"/>
    <p:sldId id="349" r:id="rId32"/>
    <p:sldId id="354" r:id="rId33"/>
    <p:sldId id="355" r:id="rId34"/>
    <p:sldId id="356" r:id="rId35"/>
    <p:sldId id="357" r:id="rId36"/>
    <p:sldId id="358" r:id="rId37"/>
    <p:sldId id="373" r:id="rId38"/>
    <p:sldId id="382" r:id="rId39"/>
    <p:sldId id="374" r:id="rId40"/>
    <p:sldId id="386" r:id="rId41"/>
    <p:sldId id="384" r:id="rId42"/>
    <p:sldId id="383" r:id="rId43"/>
    <p:sldId id="359" r:id="rId44"/>
    <p:sldId id="381" r:id="rId45"/>
    <p:sldId id="362"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27" autoAdjust="0"/>
  </p:normalViewPr>
  <p:slideViewPr>
    <p:cSldViewPr snapToGrid="0" snapToObjects="1">
      <p:cViewPr varScale="1">
        <p:scale>
          <a:sx n="96" d="100"/>
          <a:sy n="96" d="100"/>
        </p:scale>
        <p:origin x="-45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03115F-FBDA-BF4F-A63F-6E948A191D46}" type="datetimeFigureOut">
              <a:rPr lang="en-US" smtClean="0"/>
              <a:t>21/05/18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A8E7A7-D6FC-C64D-9534-4C145F181123}" type="slidenum">
              <a:rPr lang="en-US" smtClean="0"/>
              <a:t>‹#›</a:t>
            </a:fld>
            <a:endParaRPr lang="en-US"/>
          </a:p>
        </p:txBody>
      </p:sp>
    </p:spTree>
    <p:extLst>
      <p:ext uri="{BB962C8B-B14F-4D97-AF65-F5344CB8AC3E}">
        <p14:creationId xmlns:p14="http://schemas.microsoft.com/office/powerpoint/2010/main" val="41236327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n-Back task, Version 4</a:t>
            </a:r>
          </a:p>
          <a:p>
            <a:endParaRPr lang="en-US" baseline="0" dirty="0" smtClean="0"/>
          </a:p>
        </p:txBody>
      </p:sp>
      <p:sp>
        <p:nvSpPr>
          <p:cNvPr id="4" name="Slide Number Placeholder 3"/>
          <p:cNvSpPr>
            <a:spLocks noGrp="1"/>
          </p:cNvSpPr>
          <p:nvPr>
            <p:ph type="sldNum" sz="quarter" idx="10"/>
          </p:nvPr>
        </p:nvSpPr>
        <p:spPr/>
        <p:txBody>
          <a:bodyPr/>
          <a:lstStyle/>
          <a:p>
            <a:fld id="{80A8E7A7-D6FC-C64D-9534-4C145F181123}" type="slidenum">
              <a:rPr lang="en-US" smtClean="0"/>
              <a:t>1</a:t>
            </a:fld>
            <a:endParaRPr lang="en-US"/>
          </a:p>
        </p:txBody>
      </p:sp>
    </p:spTree>
    <p:extLst>
      <p:ext uri="{BB962C8B-B14F-4D97-AF65-F5344CB8AC3E}">
        <p14:creationId xmlns:p14="http://schemas.microsoft.com/office/powerpoint/2010/main" val="947751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n-Back task, Version 4</a:t>
            </a:r>
          </a:p>
          <a:p>
            <a:endParaRPr lang="en-US" baseline="0" dirty="0" smtClean="0"/>
          </a:p>
          <a:p>
            <a:r>
              <a:rPr lang="en-US" b="1" baseline="0" dirty="0" smtClean="0"/>
              <a:t>Note</a:t>
            </a:r>
            <a:r>
              <a:rPr lang="en-US" baseline="0" dirty="0" smtClean="0"/>
              <a:t>: This is for the purpose of uploading data into a particular folder online (e.g., </a:t>
            </a:r>
            <a:r>
              <a:rPr lang="en-US" baseline="0" dirty="0" err="1" smtClean="0"/>
              <a:t>Dropbox</a:t>
            </a:r>
            <a:r>
              <a:rPr lang="en-US" baseline="0" dirty="0" smtClean="0"/>
              <a:t>) for that particular research study. Each research study should have its own data storage folder to avoid hassles obtaining relevant data down the track. Again, may we please have this aspect of the app auto-populated after the first time? </a:t>
            </a:r>
            <a:endParaRPr lang="en-US" dirty="0"/>
          </a:p>
        </p:txBody>
      </p:sp>
      <p:sp>
        <p:nvSpPr>
          <p:cNvPr id="4" name="Slide Number Placeholder 3"/>
          <p:cNvSpPr>
            <a:spLocks noGrp="1"/>
          </p:cNvSpPr>
          <p:nvPr>
            <p:ph type="sldNum" sz="quarter" idx="10"/>
          </p:nvPr>
        </p:nvSpPr>
        <p:spPr/>
        <p:txBody>
          <a:bodyPr/>
          <a:lstStyle/>
          <a:p>
            <a:fld id="{80A8E7A7-D6FC-C64D-9534-4C145F181123}" type="slidenum">
              <a:rPr lang="en-US" smtClean="0"/>
              <a:t>10</a:t>
            </a:fld>
            <a:endParaRPr lang="en-US"/>
          </a:p>
        </p:txBody>
      </p:sp>
    </p:spTree>
    <p:extLst>
      <p:ext uri="{BB962C8B-B14F-4D97-AF65-F5344CB8AC3E}">
        <p14:creationId xmlns:p14="http://schemas.microsoft.com/office/powerpoint/2010/main" val="947751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N-Back task,</a:t>
            </a:r>
            <a:r>
              <a:rPr lang="en-US" baseline="0" dirty="0" smtClean="0"/>
              <a:t> Version 4</a:t>
            </a:r>
          </a:p>
          <a:p>
            <a:r>
              <a:rPr lang="en-US" baseline="0" dirty="0" smtClean="0"/>
              <a:t>If participants opt to skip practice, the next page should be </a:t>
            </a:r>
            <a:r>
              <a:rPr lang="en-US" baseline="0" dirty="0" smtClean="0">
                <a:solidFill>
                  <a:srgbClr val="FF0000"/>
                </a:solidFill>
              </a:rPr>
              <a:t>Display D (start of actual task)</a:t>
            </a:r>
          </a:p>
          <a:p>
            <a:endParaRPr lang="en-US" baseline="0" dirty="0" smtClean="0"/>
          </a:p>
          <a:p>
            <a:r>
              <a:rPr lang="en-US" baseline="0" dirty="0" smtClean="0"/>
              <a:t>Can we please also </a:t>
            </a:r>
            <a:r>
              <a:rPr lang="en-US" baseline="0" dirty="0" err="1" smtClean="0"/>
              <a:t>programme</a:t>
            </a:r>
            <a:r>
              <a:rPr lang="en-US" baseline="0" dirty="0" smtClean="0"/>
              <a:t> a ‘skip’ option located on bottom left of display during practice for participants who would like to skip the practice task when they are halfway through and proceed onto actual task?</a:t>
            </a:r>
          </a:p>
          <a:p>
            <a:endParaRPr lang="en-US" dirty="0"/>
          </a:p>
        </p:txBody>
      </p:sp>
      <p:sp>
        <p:nvSpPr>
          <p:cNvPr id="4" name="Slide Number Placeholder 3"/>
          <p:cNvSpPr>
            <a:spLocks noGrp="1"/>
          </p:cNvSpPr>
          <p:nvPr>
            <p:ph type="sldNum" sz="quarter" idx="10"/>
          </p:nvPr>
        </p:nvSpPr>
        <p:spPr/>
        <p:txBody>
          <a:bodyPr/>
          <a:lstStyle/>
          <a:p>
            <a:fld id="{80A8E7A7-D6FC-C64D-9534-4C145F181123}" type="slidenum">
              <a:rPr lang="en-US" smtClean="0"/>
              <a:t>11</a:t>
            </a:fld>
            <a:endParaRPr lang="en-US"/>
          </a:p>
        </p:txBody>
      </p:sp>
    </p:spTree>
    <p:extLst>
      <p:ext uri="{BB962C8B-B14F-4D97-AF65-F5344CB8AC3E}">
        <p14:creationId xmlns:p14="http://schemas.microsoft.com/office/powerpoint/2010/main" val="947751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N-Back task,</a:t>
            </a:r>
            <a:r>
              <a:rPr lang="en-US" baseline="0" dirty="0" smtClean="0"/>
              <a:t> Version 4</a:t>
            </a:r>
            <a:endParaRPr lang="en-US" dirty="0"/>
          </a:p>
        </p:txBody>
      </p:sp>
      <p:sp>
        <p:nvSpPr>
          <p:cNvPr id="4" name="Slide Number Placeholder 3"/>
          <p:cNvSpPr>
            <a:spLocks noGrp="1"/>
          </p:cNvSpPr>
          <p:nvPr>
            <p:ph type="sldNum" sz="quarter" idx="10"/>
          </p:nvPr>
        </p:nvSpPr>
        <p:spPr/>
        <p:txBody>
          <a:bodyPr/>
          <a:lstStyle/>
          <a:p>
            <a:fld id="{80A8E7A7-D6FC-C64D-9534-4C145F181123}" type="slidenum">
              <a:rPr lang="en-US" smtClean="0"/>
              <a:t>12</a:t>
            </a:fld>
            <a:endParaRPr lang="en-US"/>
          </a:p>
        </p:txBody>
      </p:sp>
    </p:spTree>
    <p:extLst>
      <p:ext uri="{BB962C8B-B14F-4D97-AF65-F5344CB8AC3E}">
        <p14:creationId xmlns:p14="http://schemas.microsoft.com/office/powerpoint/2010/main" val="947751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N-Back task,</a:t>
            </a:r>
            <a:r>
              <a:rPr lang="en-US" baseline="0" dirty="0" smtClean="0"/>
              <a:t> Version 4</a:t>
            </a:r>
            <a:endParaRPr lang="en-US" dirty="0"/>
          </a:p>
        </p:txBody>
      </p:sp>
      <p:sp>
        <p:nvSpPr>
          <p:cNvPr id="4" name="Slide Number Placeholder 3"/>
          <p:cNvSpPr>
            <a:spLocks noGrp="1"/>
          </p:cNvSpPr>
          <p:nvPr>
            <p:ph type="sldNum" sz="quarter" idx="10"/>
          </p:nvPr>
        </p:nvSpPr>
        <p:spPr/>
        <p:txBody>
          <a:bodyPr/>
          <a:lstStyle/>
          <a:p>
            <a:fld id="{80A8E7A7-D6FC-C64D-9534-4C145F181123}" type="slidenum">
              <a:rPr lang="en-US" smtClean="0"/>
              <a:t>13</a:t>
            </a:fld>
            <a:endParaRPr lang="en-US"/>
          </a:p>
        </p:txBody>
      </p:sp>
    </p:spTree>
    <p:extLst>
      <p:ext uri="{BB962C8B-B14F-4D97-AF65-F5344CB8AC3E}">
        <p14:creationId xmlns:p14="http://schemas.microsoft.com/office/powerpoint/2010/main" val="947751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N-Back task,</a:t>
            </a:r>
            <a:r>
              <a:rPr lang="en-US" baseline="0" dirty="0" smtClean="0"/>
              <a:t> Version 4</a:t>
            </a:r>
            <a:endParaRPr lang="en-US" dirty="0"/>
          </a:p>
        </p:txBody>
      </p:sp>
      <p:sp>
        <p:nvSpPr>
          <p:cNvPr id="4" name="Slide Number Placeholder 3"/>
          <p:cNvSpPr>
            <a:spLocks noGrp="1"/>
          </p:cNvSpPr>
          <p:nvPr>
            <p:ph type="sldNum" sz="quarter" idx="10"/>
          </p:nvPr>
        </p:nvSpPr>
        <p:spPr/>
        <p:txBody>
          <a:bodyPr/>
          <a:lstStyle/>
          <a:p>
            <a:fld id="{80A8E7A7-D6FC-C64D-9534-4C145F181123}" type="slidenum">
              <a:rPr lang="en-US" smtClean="0"/>
              <a:t>14</a:t>
            </a:fld>
            <a:endParaRPr lang="en-US"/>
          </a:p>
        </p:txBody>
      </p:sp>
    </p:spTree>
    <p:extLst>
      <p:ext uri="{BB962C8B-B14F-4D97-AF65-F5344CB8AC3E}">
        <p14:creationId xmlns:p14="http://schemas.microsoft.com/office/powerpoint/2010/main" val="947751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N-Back task,</a:t>
            </a:r>
            <a:r>
              <a:rPr lang="en-US" baseline="0" dirty="0" smtClean="0"/>
              <a:t> Version 4</a:t>
            </a:r>
            <a:endParaRPr lang="en-US" dirty="0"/>
          </a:p>
        </p:txBody>
      </p:sp>
      <p:sp>
        <p:nvSpPr>
          <p:cNvPr id="4" name="Slide Number Placeholder 3"/>
          <p:cNvSpPr>
            <a:spLocks noGrp="1"/>
          </p:cNvSpPr>
          <p:nvPr>
            <p:ph type="sldNum" sz="quarter" idx="10"/>
          </p:nvPr>
        </p:nvSpPr>
        <p:spPr/>
        <p:txBody>
          <a:bodyPr/>
          <a:lstStyle/>
          <a:p>
            <a:fld id="{80A8E7A7-D6FC-C64D-9534-4C145F181123}" type="slidenum">
              <a:rPr lang="en-US" smtClean="0"/>
              <a:t>15</a:t>
            </a:fld>
            <a:endParaRPr lang="en-US"/>
          </a:p>
        </p:txBody>
      </p:sp>
    </p:spTree>
    <p:extLst>
      <p:ext uri="{BB962C8B-B14F-4D97-AF65-F5344CB8AC3E}">
        <p14:creationId xmlns:p14="http://schemas.microsoft.com/office/powerpoint/2010/main" val="947751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N-Back task,</a:t>
            </a:r>
            <a:r>
              <a:rPr lang="en-US" baseline="0" dirty="0" smtClean="0"/>
              <a:t> Version 4</a:t>
            </a:r>
            <a:endParaRPr lang="en-US" dirty="0" smtClean="0"/>
          </a:p>
          <a:p>
            <a:endParaRPr lang="en-US" dirty="0"/>
          </a:p>
        </p:txBody>
      </p:sp>
      <p:sp>
        <p:nvSpPr>
          <p:cNvPr id="4" name="Slide Number Placeholder 3"/>
          <p:cNvSpPr>
            <a:spLocks noGrp="1"/>
          </p:cNvSpPr>
          <p:nvPr>
            <p:ph type="sldNum" sz="quarter" idx="10"/>
          </p:nvPr>
        </p:nvSpPr>
        <p:spPr/>
        <p:txBody>
          <a:bodyPr/>
          <a:lstStyle/>
          <a:p>
            <a:fld id="{80A8E7A7-D6FC-C64D-9534-4C145F181123}" type="slidenum">
              <a:rPr lang="en-US" smtClean="0"/>
              <a:t>16</a:t>
            </a:fld>
            <a:endParaRPr lang="en-US"/>
          </a:p>
        </p:txBody>
      </p:sp>
    </p:spTree>
    <p:extLst>
      <p:ext uri="{BB962C8B-B14F-4D97-AF65-F5344CB8AC3E}">
        <p14:creationId xmlns:p14="http://schemas.microsoft.com/office/powerpoint/2010/main" val="947751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N-Back task,</a:t>
            </a:r>
            <a:r>
              <a:rPr lang="en-US" baseline="0" dirty="0" smtClean="0"/>
              <a:t> Version 4</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10 trials each for 1-back and 2-back practice.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Will require number of trials to be easily altered in the </a:t>
            </a:r>
            <a:r>
              <a:rPr lang="en-US" baseline="0" dirty="0" err="1" smtClean="0"/>
              <a:t>programme</a:t>
            </a:r>
            <a:r>
              <a:rPr lang="en-US" baseline="0" dirty="0" smtClean="0"/>
              <a:t> for any subsequent changes to design.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Can we also please </a:t>
            </a:r>
            <a:r>
              <a:rPr lang="en-US" baseline="0" dirty="0" err="1" smtClean="0"/>
              <a:t>programme</a:t>
            </a:r>
            <a:r>
              <a:rPr lang="en-US" baseline="0" dirty="0" smtClean="0"/>
              <a:t> a &lt;skip&gt; button located at the bottom of each practice display, so that participants can proceed straight to task if they choose to do so?</a:t>
            </a:r>
            <a:endParaRPr lang="en-US" dirty="0" smtClean="0"/>
          </a:p>
        </p:txBody>
      </p:sp>
      <p:sp>
        <p:nvSpPr>
          <p:cNvPr id="4" name="Slide Number Placeholder 3"/>
          <p:cNvSpPr>
            <a:spLocks noGrp="1"/>
          </p:cNvSpPr>
          <p:nvPr>
            <p:ph type="sldNum" sz="quarter" idx="10"/>
          </p:nvPr>
        </p:nvSpPr>
        <p:spPr/>
        <p:txBody>
          <a:bodyPr/>
          <a:lstStyle/>
          <a:p>
            <a:fld id="{80A8E7A7-D6FC-C64D-9534-4C145F181123}" type="slidenum">
              <a:rPr lang="en-US" smtClean="0"/>
              <a:t>17</a:t>
            </a:fld>
            <a:endParaRPr lang="en-US"/>
          </a:p>
        </p:txBody>
      </p:sp>
    </p:spTree>
    <p:extLst>
      <p:ext uri="{BB962C8B-B14F-4D97-AF65-F5344CB8AC3E}">
        <p14:creationId xmlns:p14="http://schemas.microsoft.com/office/powerpoint/2010/main" val="947751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N-Back task,</a:t>
            </a:r>
            <a:r>
              <a:rPr lang="en-US" baseline="0" dirty="0" smtClean="0"/>
              <a:t> Version 4</a:t>
            </a:r>
            <a:endParaRPr lang="en-US" dirty="0" smtClean="0"/>
          </a:p>
          <a:p>
            <a:endParaRPr lang="en-US" dirty="0"/>
          </a:p>
        </p:txBody>
      </p:sp>
      <p:sp>
        <p:nvSpPr>
          <p:cNvPr id="4" name="Slide Number Placeholder 3"/>
          <p:cNvSpPr>
            <a:spLocks noGrp="1"/>
          </p:cNvSpPr>
          <p:nvPr>
            <p:ph type="sldNum" sz="quarter" idx="10"/>
          </p:nvPr>
        </p:nvSpPr>
        <p:spPr/>
        <p:txBody>
          <a:bodyPr/>
          <a:lstStyle/>
          <a:p>
            <a:fld id="{80A8E7A7-D6FC-C64D-9534-4C145F181123}" type="slidenum">
              <a:rPr lang="en-US" smtClean="0"/>
              <a:t>18</a:t>
            </a:fld>
            <a:endParaRPr lang="en-US"/>
          </a:p>
        </p:txBody>
      </p:sp>
    </p:spTree>
    <p:extLst>
      <p:ext uri="{BB962C8B-B14F-4D97-AF65-F5344CB8AC3E}">
        <p14:creationId xmlns:p14="http://schemas.microsoft.com/office/powerpoint/2010/main" val="1064342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Display time</a:t>
            </a:r>
            <a:r>
              <a:rPr lang="en-US" baseline="0" dirty="0" smtClean="0"/>
              <a:t> for letter stimuli based on n-back task (</a:t>
            </a:r>
            <a:r>
              <a:rPr lang="en-US" baseline="0" dirty="0" err="1" smtClean="0"/>
              <a:t>Jaeggi</a:t>
            </a:r>
            <a:r>
              <a:rPr lang="en-US" baseline="0" dirty="0" smtClean="0"/>
              <a:t> et al., 2010)</a:t>
            </a:r>
            <a:endParaRPr lang="en-US" dirty="0"/>
          </a:p>
        </p:txBody>
      </p:sp>
      <p:sp>
        <p:nvSpPr>
          <p:cNvPr id="4" name="Slide Number Placeholder 3"/>
          <p:cNvSpPr>
            <a:spLocks noGrp="1"/>
          </p:cNvSpPr>
          <p:nvPr>
            <p:ph type="sldNum" sz="quarter" idx="10"/>
          </p:nvPr>
        </p:nvSpPr>
        <p:spPr/>
        <p:txBody>
          <a:bodyPr/>
          <a:lstStyle/>
          <a:p>
            <a:fld id="{80A8E7A7-D6FC-C64D-9534-4C145F181123}" type="slidenum">
              <a:rPr lang="en-US" smtClean="0"/>
              <a:t>20</a:t>
            </a:fld>
            <a:endParaRPr lang="en-US"/>
          </a:p>
        </p:txBody>
      </p:sp>
    </p:spTree>
    <p:extLst>
      <p:ext uri="{BB962C8B-B14F-4D97-AF65-F5344CB8AC3E}">
        <p14:creationId xmlns:p14="http://schemas.microsoft.com/office/powerpoint/2010/main" val="134164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n-Back task, Version 4</a:t>
            </a:r>
          </a:p>
        </p:txBody>
      </p:sp>
      <p:sp>
        <p:nvSpPr>
          <p:cNvPr id="4" name="Slide Number Placeholder 3"/>
          <p:cNvSpPr>
            <a:spLocks noGrp="1"/>
          </p:cNvSpPr>
          <p:nvPr>
            <p:ph type="sldNum" sz="quarter" idx="10"/>
          </p:nvPr>
        </p:nvSpPr>
        <p:spPr/>
        <p:txBody>
          <a:bodyPr/>
          <a:lstStyle/>
          <a:p>
            <a:fld id="{80A8E7A7-D6FC-C64D-9534-4C145F181123}" type="slidenum">
              <a:rPr lang="en-US" smtClean="0"/>
              <a:t>2</a:t>
            </a:fld>
            <a:endParaRPr lang="en-US"/>
          </a:p>
        </p:txBody>
      </p:sp>
    </p:spTree>
    <p:extLst>
      <p:ext uri="{BB962C8B-B14F-4D97-AF65-F5344CB8AC3E}">
        <p14:creationId xmlns:p14="http://schemas.microsoft.com/office/powerpoint/2010/main" val="947751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8E7A7-D6FC-C64D-9534-4C145F181123}" type="slidenum">
              <a:rPr lang="en-US" smtClean="0"/>
              <a:t>21</a:t>
            </a:fld>
            <a:endParaRPr lang="en-US"/>
          </a:p>
        </p:txBody>
      </p:sp>
    </p:spTree>
    <p:extLst>
      <p:ext uri="{BB962C8B-B14F-4D97-AF65-F5344CB8AC3E}">
        <p14:creationId xmlns:p14="http://schemas.microsoft.com/office/powerpoint/2010/main" val="31481877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 trials per n-back practice block.</a:t>
            </a:r>
            <a:endParaRPr lang="en-US" baseline="0" dirty="0" smtClean="0"/>
          </a:p>
          <a:p>
            <a:endParaRPr lang="en-US" baseline="0" dirty="0" smtClean="0"/>
          </a:p>
          <a:p>
            <a:r>
              <a:rPr lang="en-US" baseline="0" dirty="0" smtClean="0"/>
              <a:t>Unlike the SST practice task, no feedback provided after each trial because of dependence on sequence of letters.</a:t>
            </a:r>
            <a:endParaRPr lang="en-US" dirty="0"/>
          </a:p>
        </p:txBody>
      </p:sp>
      <p:sp>
        <p:nvSpPr>
          <p:cNvPr id="4" name="Slide Number Placeholder 3"/>
          <p:cNvSpPr>
            <a:spLocks noGrp="1"/>
          </p:cNvSpPr>
          <p:nvPr>
            <p:ph type="sldNum" sz="quarter" idx="10"/>
          </p:nvPr>
        </p:nvSpPr>
        <p:spPr/>
        <p:txBody>
          <a:bodyPr/>
          <a:lstStyle/>
          <a:p>
            <a:fld id="{80A8E7A7-D6FC-C64D-9534-4C145F181123}" type="slidenum">
              <a:rPr lang="en-US" smtClean="0"/>
              <a:t>28</a:t>
            </a:fld>
            <a:endParaRPr lang="en-US"/>
          </a:p>
        </p:txBody>
      </p:sp>
    </p:spTree>
    <p:extLst>
      <p:ext uri="{BB962C8B-B14F-4D97-AF65-F5344CB8AC3E}">
        <p14:creationId xmlns:p14="http://schemas.microsoft.com/office/powerpoint/2010/main" val="9477511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N-Back task,</a:t>
            </a:r>
            <a:r>
              <a:rPr lang="en-US" baseline="0" dirty="0" smtClean="0"/>
              <a:t> Version 4</a:t>
            </a:r>
          </a:p>
          <a:p>
            <a:endParaRPr lang="en-US" baseline="0" dirty="0" smtClean="0"/>
          </a:p>
          <a:p>
            <a:r>
              <a:rPr lang="en-US" baseline="0" dirty="0" smtClean="0"/>
              <a:t>If ‘Yes’, repeat practice block for 1-back.</a:t>
            </a:r>
          </a:p>
          <a:p>
            <a:r>
              <a:rPr lang="en-US" baseline="0" dirty="0" smtClean="0"/>
              <a:t>If ‘No’, go to practice block for 2-back.</a:t>
            </a:r>
            <a:endParaRPr lang="en-US" dirty="0"/>
          </a:p>
        </p:txBody>
      </p:sp>
      <p:sp>
        <p:nvSpPr>
          <p:cNvPr id="4" name="Slide Number Placeholder 3"/>
          <p:cNvSpPr>
            <a:spLocks noGrp="1"/>
          </p:cNvSpPr>
          <p:nvPr>
            <p:ph type="sldNum" sz="quarter" idx="10"/>
          </p:nvPr>
        </p:nvSpPr>
        <p:spPr/>
        <p:txBody>
          <a:bodyPr/>
          <a:lstStyle/>
          <a:p>
            <a:fld id="{80A8E7A7-D6FC-C64D-9534-4C145F181123}" type="slidenum">
              <a:rPr lang="en-US" smtClean="0"/>
              <a:t>29</a:t>
            </a:fld>
            <a:endParaRPr lang="en-US"/>
          </a:p>
        </p:txBody>
      </p:sp>
    </p:spTree>
    <p:extLst>
      <p:ext uri="{BB962C8B-B14F-4D97-AF65-F5344CB8AC3E}">
        <p14:creationId xmlns:p14="http://schemas.microsoft.com/office/powerpoint/2010/main" val="947751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8 Consonants were selected</a:t>
            </a:r>
            <a:r>
              <a:rPr lang="en-US" baseline="0" dirty="0" smtClean="0"/>
              <a:t> (based on </a:t>
            </a:r>
            <a:r>
              <a:rPr lang="en-US" baseline="0" dirty="0" err="1" smtClean="0"/>
              <a:t>Jaeggi</a:t>
            </a:r>
            <a:r>
              <a:rPr lang="en-US" baseline="0" dirty="0" smtClean="0"/>
              <a:t> et al., 2010, although they used an auditory n-back). </a:t>
            </a:r>
            <a:r>
              <a:rPr lang="en-US" dirty="0" smtClean="0"/>
              <a:t>I’ve refrained</a:t>
            </a:r>
            <a:r>
              <a:rPr lang="en-US" baseline="0" dirty="0" smtClean="0"/>
              <a:t> from using vowels to prevent instances of adopting a memory strategy.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Percentage of targets and non-targets also based on </a:t>
            </a:r>
            <a:r>
              <a:rPr lang="en-US" baseline="0" dirty="0" err="1" smtClean="0"/>
              <a:t>Jaeggi’s</a:t>
            </a:r>
            <a:r>
              <a:rPr lang="en-US" baseline="0" dirty="0" smtClean="0"/>
              <a:t> paper. </a:t>
            </a:r>
            <a:endParaRPr lang="en-US" dirty="0"/>
          </a:p>
        </p:txBody>
      </p:sp>
      <p:sp>
        <p:nvSpPr>
          <p:cNvPr id="4" name="Slide Number Placeholder 3"/>
          <p:cNvSpPr>
            <a:spLocks noGrp="1"/>
          </p:cNvSpPr>
          <p:nvPr>
            <p:ph type="sldNum" sz="quarter" idx="10"/>
          </p:nvPr>
        </p:nvSpPr>
        <p:spPr/>
        <p:txBody>
          <a:bodyPr/>
          <a:lstStyle/>
          <a:p>
            <a:fld id="{80A8E7A7-D6FC-C64D-9534-4C145F181123}" type="slidenum">
              <a:rPr lang="en-US" smtClean="0"/>
              <a:t>30</a:t>
            </a:fld>
            <a:endParaRPr lang="en-US"/>
          </a:p>
        </p:txBody>
      </p:sp>
    </p:spTree>
    <p:extLst>
      <p:ext uri="{BB962C8B-B14F-4D97-AF65-F5344CB8AC3E}">
        <p14:creationId xmlns:p14="http://schemas.microsoft.com/office/powerpoint/2010/main" val="3451006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N-Back task,</a:t>
            </a:r>
            <a:r>
              <a:rPr lang="en-US" baseline="0" dirty="0" smtClean="0"/>
              <a:t> Version 2</a:t>
            </a:r>
            <a:endParaRPr lang="en-US" dirty="0"/>
          </a:p>
        </p:txBody>
      </p:sp>
      <p:sp>
        <p:nvSpPr>
          <p:cNvPr id="4" name="Slide Number Placeholder 3"/>
          <p:cNvSpPr>
            <a:spLocks noGrp="1"/>
          </p:cNvSpPr>
          <p:nvPr>
            <p:ph type="sldNum" sz="quarter" idx="10"/>
          </p:nvPr>
        </p:nvSpPr>
        <p:spPr/>
        <p:txBody>
          <a:bodyPr/>
          <a:lstStyle/>
          <a:p>
            <a:fld id="{80A8E7A7-D6FC-C64D-9534-4C145F181123}" type="slidenum">
              <a:rPr lang="en-US" smtClean="0"/>
              <a:t>31</a:t>
            </a:fld>
            <a:endParaRPr lang="en-US"/>
          </a:p>
        </p:txBody>
      </p:sp>
    </p:spTree>
    <p:extLst>
      <p:ext uri="{BB962C8B-B14F-4D97-AF65-F5344CB8AC3E}">
        <p14:creationId xmlns:p14="http://schemas.microsoft.com/office/powerpoint/2010/main" val="9477511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0A8E7A7-D6FC-C64D-9534-4C145F181123}" type="slidenum">
              <a:rPr lang="en-US" smtClean="0"/>
              <a:t>32</a:t>
            </a:fld>
            <a:endParaRPr lang="en-US"/>
          </a:p>
        </p:txBody>
      </p:sp>
    </p:spTree>
    <p:extLst>
      <p:ext uri="{BB962C8B-B14F-4D97-AF65-F5344CB8AC3E}">
        <p14:creationId xmlns:p14="http://schemas.microsoft.com/office/powerpoint/2010/main" val="9477511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N-Back task,</a:t>
            </a:r>
            <a:r>
              <a:rPr lang="en-US" baseline="0" dirty="0" smtClean="0"/>
              <a:t> Version 2</a:t>
            </a:r>
            <a:endParaRPr lang="en-US" dirty="0" smtClean="0"/>
          </a:p>
          <a:p>
            <a:endParaRPr lang="en-US" dirty="0"/>
          </a:p>
        </p:txBody>
      </p:sp>
      <p:sp>
        <p:nvSpPr>
          <p:cNvPr id="4" name="Slide Number Placeholder 3"/>
          <p:cNvSpPr>
            <a:spLocks noGrp="1"/>
          </p:cNvSpPr>
          <p:nvPr>
            <p:ph type="sldNum" sz="quarter" idx="10"/>
          </p:nvPr>
        </p:nvSpPr>
        <p:spPr/>
        <p:txBody>
          <a:bodyPr/>
          <a:lstStyle/>
          <a:p>
            <a:fld id="{80A8E7A7-D6FC-C64D-9534-4C145F181123}" type="slidenum">
              <a:rPr lang="en-US" smtClean="0"/>
              <a:t>33</a:t>
            </a:fld>
            <a:endParaRPr lang="en-US"/>
          </a:p>
        </p:txBody>
      </p:sp>
    </p:spTree>
    <p:extLst>
      <p:ext uri="{BB962C8B-B14F-4D97-AF65-F5344CB8AC3E}">
        <p14:creationId xmlns:p14="http://schemas.microsoft.com/office/powerpoint/2010/main" val="10643424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N-Back task,</a:t>
            </a:r>
            <a:r>
              <a:rPr lang="en-US" baseline="0" dirty="0" smtClean="0"/>
              <a:t> Version 2</a:t>
            </a:r>
            <a:endParaRPr lang="en-US" dirty="0" smtClean="0"/>
          </a:p>
          <a:p>
            <a:endParaRPr lang="en-US" dirty="0"/>
          </a:p>
        </p:txBody>
      </p:sp>
      <p:sp>
        <p:nvSpPr>
          <p:cNvPr id="4" name="Slide Number Placeholder 3"/>
          <p:cNvSpPr>
            <a:spLocks noGrp="1"/>
          </p:cNvSpPr>
          <p:nvPr>
            <p:ph type="sldNum" sz="quarter" idx="10"/>
          </p:nvPr>
        </p:nvSpPr>
        <p:spPr/>
        <p:txBody>
          <a:bodyPr/>
          <a:lstStyle/>
          <a:p>
            <a:fld id="{80A8E7A7-D6FC-C64D-9534-4C145F181123}" type="slidenum">
              <a:rPr lang="en-US" smtClean="0"/>
              <a:t>34</a:t>
            </a:fld>
            <a:endParaRPr lang="en-US"/>
          </a:p>
        </p:txBody>
      </p:sp>
    </p:spTree>
    <p:extLst>
      <p:ext uri="{BB962C8B-B14F-4D97-AF65-F5344CB8AC3E}">
        <p14:creationId xmlns:p14="http://schemas.microsoft.com/office/powerpoint/2010/main" val="3075560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N-Back task,</a:t>
            </a:r>
            <a:r>
              <a:rPr lang="en-US" baseline="0" dirty="0" smtClean="0"/>
              <a:t> Version 2</a:t>
            </a:r>
            <a:endParaRPr lang="en-US" dirty="0" smtClean="0"/>
          </a:p>
          <a:p>
            <a:endParaRPr lang="en-US" dirty="0"/>
          </a:p>
        </p:txBody>
      </p:sp>
      <p:sp>
        <p:nvSpPr>
          <p:cNvPr id="4" name="Slide Number Placeholder 3"/>
          <p:cNvSpPr>
            <a:spLocks noGrp="1"/>
          </p:cNvSpPr>
          <p:nvPr>
            <p:ph type="sldNum" sz="quarter" idx="10"/>
          </p:nvPr>
        </p:nvSpPr>
        <p:spPr/>
        <p:txBody>
          <a:bodyPr/>
          <a:lstStyle/>
          <a:p>
            <a:fld id="{80A8E7A7-D6FC-C64D-9534-4C145F181123}" type="slidenum">
              <a:rPr lang="en-US" smtClean="0"/>
              <a:t>35</a:t>
            </a:fld>
            <a:endParaRPr lang="en-US"/>
          </a:p>
        </p:txBody>
      </p:sp>
    </p:spTree>
    <p:extLst>
      <p:ext uri="{BB962C8B-B14F-4D97-AF65-F5344CB8AC3E}">
        <p14:creationId xmlns:p14="http://schemas.microsoft.com/office/powerpoint/2010/main" val="19021854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Display time</a:t>
            </a:r>
            <a:r>
              <a:rPr lang="en-US" baseline="0" dirty="0" smtClean="0"/>
              <a:t> for letter stimuli based on n-back task (</a:t>
            </a:r>
            <a:r>
              <a:rPr lang="en-US" baseline="0" dirty="0" err="1" smtClean="0"/>
              <a:t>Jaeggi</a:t>
            </a:r>
            <a:r>
              <a:rPr lang="en-US" baseline="0" dirty="0" smtClean="0"/>
              <a:t> et al., 2010)</a:t>
            </a:r>
            <a:endParaRPr lang="en-US" dirty="0"/>
          </a:p>
        </p:txBody>
      </p:sp>
      <p:sp>
        <p:nvSpPr>
          <p:cNvPr id="4" name="Slide Number Placeholder 3"/>
          <p:cNvSpPr>
            <a:spLocks noGrp="1"/>
          </p:cNvSpPr>
          <p:nvPr>
            <p:ph type="sldNum" sz="quarter" idx="10"/>
          </p:nvPr>
        </p:nvSpPr>
        <p:spPr/>
        <p:txBody>
          <a:bodyPr/>
          <a:lstStyle/>
          <a:p>
            <a:fld id="{80A8E7A7-D6FC-C64D-9534-4C145F181123}" type="slidenum">
              <a:rPr lang="en-US" smtClean="0"/>
              <a:t>36</a:t>
            </a:fld>
            <a:endParaRPr lang="en-US"/>
          </a:p>
        </p:txBody>
      </p:sp>
    </p:spTree>
    <p:extLst>
      <p:ext uri="{BB962C8B-B14F-4D97-AF65-F5344CB8AC3E}">
        <p14:creationId xmlns:p14="http://schemas.microsoft.com/office/powerpoint/2010/main" val="134164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n-Back task, Version 4</a:t>
            </a:r>
          </a:p>
          <a:p>
            <a:endParaRPr lang="en-US" baseline="0" dirty="0" smtClean="0"/>
          </a:p>
          <a:p>
            <a:r>
              <a:rPr lang="en-AU"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0A8E7A7-D6FC-C64D-9534-4C145F181123}" type="slidenum">
              <a:rPr lang="en-US" smtClean="0"/>
              <a:t>3</a:t>
            </a:fld>
            <a:endParaRPr lang="en-US"/>
          </a:p>
        </p:txBody>
      </p:sp>
    </p:spTree>
    <p:extLst>
      <p:ext uri="{BB962C8B-B14F-4D97-AF65-F5344CB8AC3E}">
        <p14:creationId xmlns:p14="http://schemas.microsoft.com/office/powerpoint/2010/main" val="9477511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Display</a:t>
            </a:r>
            <a:r>
              <a:rPr lang="en-US" baseline="0" dirty="0" smtClean="0"/>
              <a:t> of letter stimuli interspersed by blank screen set at 2500ms (based on </a:t>
            </a:r>
            <a:r>
              <a:rPr lang="en-US" baseline="0" dirty="0" err="1" smtClean="0"/>
              <a:t>Jaeggi</a:t>
            </a:r>
            <a:r>
              <a:rPr lang="en-US" baseline="0" dirty="0" smtClean="0"/>
              <a:t> et al., 2010, and </a:t>
            </a:r>
            <a:r>
              <a:rPr lang="en-US" baseline="0" dirty="0" err="1" smtClean="0"/>
              <a:t>Schweizer</a:t>
            </a:r>
            <a:r>
              <a:rPr lang="en-US" baseline="0" dirty="0" smtClean="0"/>
              <a:t> 2017).</a:t>
            </a:r>
            <a:endParaRPr lang="en-US" dirty="0"/>
          </a:p>
        </p:txBody>
      </p:sp>
      <p:sp>
        <p:nvSpPr>
          <p:cNvPr id="4" name="Slide Number Placeholder 3"/>
          <p:cNvSpPr>
            <a:spLocks noGrp="1"/>
          </p:cNvSpPr>
          <p:nvPr>
            <p:ph type="sldNum" sz="quarter" idx="10"/>
          </p:nvPr>
        </p:nvSpPr>
        <p:spPr/>
        <p:txBody>
          <a:bodyPr/>
          <a:lstStyle/>
          <a:p>
            <a:fld id="{80A8E7A7-D6FC-C64D-9534-4C145F181123}" type="slidenum">
              <a:rPr lang="en-US" smtClean="0"/>
              <a:t>37</a:t>
            </a:fld>
            <a:endParaRPr lang="en-US"/>
          </a:p>
        </p:txBody>
      </p:sp>
    </p:spTree>
    <p:extLst>
      <p:ext uri="{BB962C8B-B14F-4D97-AF65-F5344CB8AC3E}">
        <p14:creationId xmlns:p14="http://schemas.microsoft.com/office/powerpoint/2010/main" val="31481877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N-Back task,</a:t>
            </a:r>
            <a:r>
              <a:rPr lang="en-US" baseline="0" dirty="0" smtClean="0"/>
              <a:t> Version 2</a:t>
            </a:r>
            <a:endParaRPr lang="en-US" dirty="0" smtClean="0"/>
          </a:p>
          <a:p>
            <a:endParaRPr lang="en-US" dirty="0"/>
          </a:p>
        </p:txBody>
      </p:sp>
      <p:sp>
        <p:nvSpPr>
          <p:cNvPr id="4" name="Slide Number Placeholder 3"/>
          <p:cNvSpPr>
            <a:spLocks noGrp="1"/>
          </p:cNvSpPr>
          <p:nvPr>
            <p:ph type="sldNum" sz="quarter" idx="10"/>
          </p:nvPr>
        </p:nvSpPr>
        <p:spPr/>
        <p:txBody>
          <a:bodyPr/>
          <a:lstStyle/>
          <a:p>
            <a:fld id="{80A8E7A7-D6FC-C64D-9534-4C145F181123}" type="slidenum">
              <a:rPr lang="en-US" smtClean="0"/>
              <a:t>38</a:t>
            </a:fld>
            <a:endParaRPr lang="en-US"/>
          </a:p>
        </p:txBody>
      </p:sp>
    </p:spTree>
    <p:extLst>
      <p:ext uri="{BB962C8B-B14F-4D97-AF65-F5344CB8AC3E}">
        <p14:creationId xmlns:p14="http://schemas.microsoft.com/office/powerpoint/2010/main" val="19021854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8E7A7-D6FC-C64D-9534-4C145F181123}" type="slidenum">
              <a:rPr lang="en-US" smtClean="0"/>
              <a:t>40</a:t>
            </a:fld>
            <a:endParaRPr lang="en-US"/>
          </a:p>
        </p:txBody>
      </p:sp>
    </p:spTree>
    <p:extLst>
      <p:ext uri="{BB962C8B-B14F-4D97-AF65-F5344CB8AC3E}">
        <p14:creationId xmlns:p14="http://schemas.microsoft.com/office/powerpoint/2010/main" val="31481877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0A8E7A7-D6FC-C64D-9534-4C145F181123}" type="slidenum">
              <a:rPr lang="en-US" smtClean="0"/>
              <a:t>43</a:t>
            </a:fld>
            <a:endParaRPr lang="en-US"/>
          </a:p>
        </p:txBody>
      </p:sp>
    </p:spTree>
    <p:extLst>
      <p:ext uri="{BB962C8B-B14F-4D97-AF65-F5344CB8AC3E}">
        <p14:creationId xmlns:p14="http://schemas.microsoft.com/office/powerpoint/2010/main" val="34510064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Adaptive increase/decrease parameters based on </a:t>
            </a:r>
            <a:r>
              <a:rPr lang="en-US" baseline="0" dirty="0" err="1" smtClean="0"/>
              <a:t>Schweizer</a:t>
            </a:r>
            <a:r>
              <a:rPr lang="en-US" baseline="0" dirty="0" smtClean="0"/>
              <a:t> et al. (2017).</a:t>
            </a:r>
          </a:p>
        </p:txBody>
      </p:sp>
      <p:sp>
        <p:nvSpPr>
          <p:cNvPr id="4" name="Slide Number Placeholder 3"/>
          <p:cNvSpPr>
            <a:spLocks noGrp="1"/>
          </p:cNvSpPr>
          <p:nvPr>
            <p:ph type="sldNum" sz="quarter" idx="10"/>
          </p:nvPr>
        </p:nvSpPr>
        <p:spPr/>
        <p:txBody>
          <a:bodyPr/>
          <a:lstStyle/>
          <a:p>
            <a:fld id="{80A8E7A7-D6FC-C64D-9534-4C145F181123}" type="slidenum">
              <a:rPr lang="en-US" smtClean="0"/>
              <a:t>44</a:t>
            </a:fld>
            <a:endParaRPr lang="en-US"/>
          </a:p>
        </p:txBody>
      </p:sp>
    </p:spTree>
    <p:extLst>
      <p:ext uri="{BB962C8B-B14F-4D97-AF65-F5344CB8AC3E}">
        <p14:creationId xmlns:p14="http://schemas.microsoft.com/office/powerpoint/2010/main" val="3451006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n-Back task, Version 4</a:t>
            </a:r>
          </a:p>
        </p:txBody>
      </p:sp>
      <p:sp>
        <p:nvSpPr>
          <p:cNvPr id="4" name="Slide Number Placeholder 3"/>
          <p:cNvSpPr>
            <a:spLocks noGrp="1"/>
          </p:cNvSpPr>
          <p:nvPr>
            <p:ph type="sldNum" sz="quarter" idx="10"/>
          </p:nvPr>
        </p:nvSpPr>
        <p:spPr/>
        <p:txBody>
          <a:bodyPr/>
          <a:lstStyle/>
          <a:p>
            <a:fld id="{80A8E7A7-D6FC-C64D-9534-4C145F181123}" type="slidenum">
              <a:rPr lang="en-US" smtClean="0"/>
              <a:t>4</a:t>
            </a:fld>
            <a:endParaRPr lang="en-US"/>
          </a:p>
        </p:txBody>
      </p:sp>
    </p:spTree>
    <p:extLst>
      <p:ext uri="{BB962C8B-B14F-4D97-AF65-F5344CB8AC3E}">
        <p14:creationId xmlns:p14="http://schemas.microsoft.com/office/powerpoint/2010/main" val="947751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n-Back task, Version 4</a:t>
            </a:r>
          </a:p>
          <a:p>
            <a:endParaRPr lang="en-US" baseline="0" dirty="0" smtClean="0"/>
          </a:p>
          <a:p>
            <a:r>
              <a:rPr lang="en-US" baseline="0" dirty="0" smtClean="0"/>
              <a:t>If ‘Yes’, proceed to next page. </a:t>
            </a:r>
          </a:p>
          <a:p>
            <a:r>
              <a:rPr lang="en-US" baseline="0" dirty="0" smtClean="0"/>
              <a:t>If ‘No’, proceed to Display B.</a:t>
            </a:r>
          </a:p>
        </p:txBody>
      </p:sp>
      <p:sp>
        <p:nvSpPr>
          <p:cNvPr id="4" name="Slide Number Placeholder 3"/>
          <p:cNvSpPr>
            <a:spLocks noGrp="1"/>
          </p:cNvSpPr>
          <p:nvPr>
            <p:ph type="sldNum" sz="quarter" idx="10"/>
          </p:nvPr>
        </p:nvSpPr>
        <p:spPr/>
        <p:txBody>
          <a:bodyPr/>
          <a:lstStyle/>
          <a:p>
            <a:fld id="{80A8E7A7-D6FC-C64D-9534-4C145F181123}" type="slidenum">
              <a:rPr lang="en-US" smtClean="0"/>
              <a:t>5</a:t>
            </a:fld>
            <a:endParaRPr lang="en-US"/>
          </a:p>
        </p:txBody>
      </p:sp>
    </p:spTree>
    <p:extLst>
      <p:ext uri="{BB962C8B-B14F-4D97-AF65-F5344CB8AC3E}">
        <p14:creationId xmlns:p14="http://schemas.microsoft.com/office/powerpoint/2010/main" val="947751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n-Back task, Version 4</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80A8E7A7-D6FC-C64D-9534-4C145F181123}" type="slidenum">
              <a:rPr lang="en-US" smtClean="0"/>
              <a:t>6</a:t>
            </a:fld>
            <a:endParaRPr lang="en-US"/>
          </a:p>
        </p:txBody>
      </p:sp>
    </p:spTree>
    <p:extLst>
      <p:ext uri="{BB962C8B-B14F-4D97-AF65-F5344CB8AC3E}">
        <p14:creationId xmlns:p14="http://schemas.microsoft.com/office/powerpoint/2010/main" val="947751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n-Back task, Version 4</a:t>
            </a:r>
          </a:p>
          <a:p>
            <a:r>
              <a:rPr lang="en-AU"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0A8E7A7-D6FC-C64D-9534-4C145F181123}" type="slidenum">
              <a:rPr lang="en-US" smtClean="0"/>
              <a:t>7</a:t>
            </a:fld>
            <a:endParaRPr lang="en-US"/>
          </a:p>
        </p:txBody>
      </p:sp>
    </p:spTree>
    <p:extLst>
      <p:ext uri="{BB962C8B-B14F-4D97-AF65-F5344CB8AC3E}">
        <p14:creationId xmlns:p14="http://schemas.microsoft.com/office/powerpoint/2010/main" val="947751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n-Back task, Version 4</a:t>
            </a:r>
          </a:p>
          <a:p>
            <a:endParaRPr lang="en-US" baseline="0" dirty="0" smtClean="0"/>
          </a:p>
        </p:txBody>
      </p:sp>
      <p:sp>
        <p:nvSpPr>
          <p:cNvPr id="4" name="Slide Number Placeholder 3"/>
          <p:cNvSpPr>
            <a:spLocks noGrp="1"/>
          </p:cNvSpPr>
          <p:nvPr>
            <p:ph type="sldNum" sz="quarter" idx="10"/>
          </p:nvPr>
        </p:nvSpPr>
        <p:spPr/>
        <p:txBody>
          <a:bodyPr/>
          <a:lstStyle/>
          <a:p>
            <a:fld id="{80A8E7A7-D6FC-C64D-9534-4C145F181123}" type="slidenum">
              <a:rPr lang="en-US" smtClean="0"/>
              <a:t>8</a:t>
            </a:fld>
            <a:endParaRPr lang="en-US"/>
          </a:p>
        </p:txBody>
      </p:sp>
    </p:spTree>
    <p:extLst>
      <p:ext uri="{BB962C8B-B14F-4D97-AF65-F5344CB8AC3E}">
        <p14:creationId xmlns:p14="http://schemas.microsoft.com/office/powerpoint/2010/main" val="947751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n-Back task, Version 4</a:t>
            </a:r>
          </a:p>
          <a:p>
            <a:endParaRPr lang="en-US" baseline="0" dirty="0" smtClean="0"/>
          </a:p>
          <a:p>
            <a:r>
              <a:rPr lang="en-US" b="1" baseline="0" dirty="0" smtClean="0"/>
              <a:t>Note</a:t>
            </a:r>
            <a:r>
              <a:rPr lang="en-US" baseline="0" dirty="0" smtClean="0"/>
              <a:t>: Are we able to </a:t>
            </a:r>
            <a:r>
              <a:rPr lang="en-US" baseline="0" dirty="0" err="1" smtClean="0"/>
              <a:t>programme</a:t>
            </a:r>
            <a:r>
              <a:rPr lang="en-US" baseline="0" dirty="0" smtClean="0"/>
              <a:t> this such that the participant needs to only enter their ID number the very first time they access this, and have their ID number auto-populated for all subsequent times?</a:t>
            </a:r>
            <a:endParaRPr lang="en-US" dirty="0"/>
          </a:p>
        </p:txBody>
      </p:sp>
      <p:sp>
        <p:nvSpPr>
          <p:cNvPr id="4" name="Slide Number Placeholder 3"/>
          <p:cNvSpPr>
            <a:spLocks noGrp="1"/>
          </p:cNvSpPr>
          <p:nvPr>
            <p:ph type="sldNum" sz="quarter" idx="10"/>
          </p:nvPr>
        </p:nvSpPr>
        <p:spPr/>
        <p:txBody>
          <a:bodyPr/>
          <a:lstStyle/>
          <a:p>
            <a:fld id="{80A8E7A7-D6FC-C64D-9534-4C145F181123}" type="slidenum">
              <a:rPr lang="en-US" smtClean="0"/>
              <a:t>9</a:t>
            </a:fld>
            <a:endParaRPr lang="en-US"/>
          </a:p>
        </p:txBody>
      </p:sp>
    </p:spTree>
    <p:extLst>
      <p:ext uri="{BB962C8B-B14F-4D97-AF65-F5344CB8AC3E}">
        <p14:creationId xmlns:p14="http://schemas.microsoft.com/office/powerpoint/2010/main" val="947751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690C03D7-949D-EB4A-8669-735693708597}" type="datetimeFigureOut">
              <a:rPr lang="en-US" smtClean="0"/>
              <a:t>21/05/18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42B46-D159-9E44-B220-84BB66719477}" type="slidenum">
              <a:rPr lang="en-US" smtClean="0"/>
              <a:t>‹#›</a:t>
            </a:fld>
            <a:endParaRPr lang="en-US"/>
          </a:p>
        </p:txBody>
      </p:sp>
    </p:spTree>
    <p:extLst>
      <p:ext uri="{BB962C8B-B14F-4D97-AF65-F5344CB8AC3E}">
        <p14:creationId xmlns:p14="http://schemas.microsoft.com/office/powerpoint/2010/main" val="1930577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690C03D7-949D-EB4A-8669-735693708597}" type="datetimeFigureOut">
              <a:rPr lang="en-US" smtClean="0"/>
              <a:t>21/05/18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42B46-D159-9E44-B220-84BB66719477}" type="slidenum">
              <a:rPr lang="en-US" smtClean="0"/>
              <a:t>‹#›</a:t>
            </a:fld>
            <a:endParaRPr lang="en-US"/>
          </a:p>
        </p:txBody>
      </p:sp>
    </p:spTree>
    <p:extLst>
      <p:ext uri="{BB962C8B-B14F-4D97-AF65-F5344CB8AC3E}">
        <p14:creationId xmlns:p14="http://schemas.microsoft.com/office/powerpoint/2010/main" val="110458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690C03D7-949D-EB4A-8669-735693708597}" type="datetimeFigureOut">
              <a:rPr lang="en-US" smtClean="0"/>
              <a:t>21/05/18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42B46-D159-9E44-B220-84BB66719477}" type="slidenum">
              <a:rPr lang="en-US" smtClean="0"/>
              <a:t>‹#›</a:t>
            </a:fld>
            <a:endParaRPr lang="en-US"/>
          </a:p>
        </p:txBody>
      </p:sp>
    </p:spTree>
    <p:extLst>
      <p:ext uri="{BB962C8B-B14F-4D97-AF65-F5344CB8AC3E}">
        <p14:creationId xmlns:p14="http://schemas.microsoft.com/office/powerpoint/2010/main" val="3738106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690C03D7-949D-EB4A-8669-735693708597}" type="datetimeFigureOut">
              <a:rPr lang="en-US" smtClean="0"/>
              <a:t>21/05/18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42B46-D159-9E44-B220-84BB66719477}" type="slidenum">
              <a:rPr lang="en-US" smtClean="0"/>
              <a:t>‹#›</a:t>
            </a:fld>
            <a:endParaRPr lang="en-US"/>
          </a:p>
        </p:txBody>
      </p:sp>
    </p:spTree>
    <p:extLst>
      <p:ext uri="{BB962C8B-B14F-4D97-AF65-F5344CB8AC3E}">
        <p14:creationId xmlns:p14="http://schemas.microsoft.com/office/powerpoint/2010/main" val="3153938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690C03D7-949D-EB4A-8669-735693708597}" type="datetimeFigureOut">
              <a:rPr lang="en-US" smtClean="0"/>
              <a:t>21/05/18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42B46-D159-9E44-B220-84BB66719477}" type="slidenum">
              <a:rPr lang="en-US" smtClean="0"/>
              <a:t>‹#›</a:t>
            </a:fld>
            <a:endParaRPr lang="en-US"/>
          </a:p>
        </p:txBody>
      </p:sp>
    </p:spTree>
    <p:extLst>
      <p:ext uri="{BB962C8B-B14F-4D97-AF65-F5344CB8AC3E}">
        <p14:creationId xmlns:p14="http://schemas.microsoft.com/office/powerpoint/2010/main" val="3279791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690C03D7-949D-EB4A-8669-735693708597}" type="datetimeFigureOut">
              <a:rPr lang="en-US" smtClean="0"/>
              <a:t>21/05/18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342B46-D159-9E44-B220-84BB66719477}" type="slidenum">
              <a:rPr lang="en-US" smtClean="0"/>
              <a:t>‹#›</a:t>
            </a:fld>
            <a:endParaRPr lang="en-US"/>
          </a:p>
        </p:txBody>
      </p:sp>
    </p:spTree>
    <p:extLst>
      <p:ext uri="{BB962C8B-B14F-4D97-AF65-F5344CB8AC3E}">
        <p14:creationId xmlns:p14="http://schemas.microsoft.com/office/powerpoint/2010/main" val="3961134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690C03D7-949D-EB4A-8669-735693708597}" type="datetimeFigureOut">
              <a:rPr lang="en-US" smtClean="0"/>
              <a:t>21/05/18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342B46-D159-9E44-B220-84BB66719477}" type="slidenum">
              <a:rPr lang="en-US" smtClean="0"/>
              <a:t>‹#›</a:t>
            </a:fld>
            <a:endParaRPr lang="en-US"/>
          </a:p>
        </p:txBody>
      </p:sp>
    </p:spTree>
    <p:extLst>
      <p:ext uri="{BB962C8B-B14F-4D97-AF65-F5344CB8AC3E}">
        <p14:creationId xmlns:p14="http://schemas.microsoft.com/office/powerpoint/2010/main" val="2031603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690C03D7-949D-EB4A-8669-735693708597}" type="datetimeFigureOut">
              <a:rPr lang="en-US" smtClean="0"/>
              <a:t>21/05/18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342B46-D159-9E44-B220-84BB66719477}" type="slidenum">
              <a:rPr lang="en-US" smtClean="0"/>
              <a:t>‹#›</a:t>
            </a:fld>
            <a:endParaRPr lang="en-US"/>
          </a:p>
        </p:txBody>
      </p:sp>
    </p:spTree>
    <p:extLst>
      <p:ext uri="{BB962C8B-B14F-4D97-AF65-F5344CB8AC3E}">
        <p14:creationId xmlns:p14="http://schemas.microsoft.com/office/powerpoint/2010/main" val="2050236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C03D7-949D-EB4A-8669-735693708597}" type="datetimeFigureOut">
              <a:rPr lang="en-US" smtClean="0"/>
              <a:t>21/05/18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342B46-D159-9E44-B220-84BB66719477}" type="slidenum">
              <a:rPr lang="en-US" smtClean="0"/>
              <a:t>‹#›</a:t>
            </a:fld>
            <a:endParaRPr lang="en-US"/>
          </a:p>
        </p:txBody>
      </p:sp>
    </p:spTree>
    <p:extLst>
      <p:ext uri="{BB962C8B-B14F-4D97-AF65-F5344CB8AC3E}">
        <p14:creationId xmlns:p14="http://schemas.microsoft.com/office/powerpoint/2010/main" val="665110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690C03D7-949D-EB4A-8669-735693708597}" type="datetimeFigureOut">
              <a:rPr lang="en-US" smtClean="0"/>
              <a:t>21/05/18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342B46-D159-9E44-B220-84BB66719477}" type="slidenum">
              <a:rPr lang="en-US" smtClean="0"/>
              <a:t>‹#›</a:t>
            </a:fld>
            <a:endParaRPr lang="en-US"/>
          </a:p>
        </p:txBody>
      </p:sp>
    </p:spTree>
    <p:extLst>
      <p:ext uri="{BB962C8B-B14F-4D97-AF65-F5344CB8AC3E}">
        <p14:creationId xmlns:p14="http://schemas.microsoft.com/office/powerpoint/2010/main" val="801297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690C03D7-949D-EB4A-8669-735693708597}" type="datetimeFigureOut">
              <a:rPr lang="en-US" smtClean="0"/>
              <a:t>21/05/18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342B46-D159-9E44-B220-84BB66719477}" type="slidenum">
              <a:rPr lang="en-US" smtClean="0"/>
              <a:t>‹#›</a:t>
            </a:fld>
            <a:endParaRPr lang="en-US"/>
          </a:p>
        </p:txBody>
      </p:sp>
    </p:spTree>
    <p:extLst>
      <p:ext uri="{BB962C8B-B14F-4D97-AF65-F5344CB8AC3E}">
        <p14:creationId xmlns:p14="http://schemas.microsoft.com/office/powerpoint/2010/main" val="13179397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C03D7-949D-EB4A-8669-735693708597}" type="datetimeFigureOut">
              <a:rPr lang="en-US" smtClean="0"/>
              <a:t>21/05/18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42B46-D159-9E44-B220-84BB66719477}" type="slidenum">
              <a:rPr lang="en-US" smtClean="0"/>
              <a:t>‹#›</a:t>
            </a:fld>
            <a:endParaRPr lang="en-US"/>
          </a:p>
        </p:txBody>
      </p:sp>
    </p:spTree>
    <p:extLst>
      <p:ext uri="{BB962C8B-B14F-4D97-AF65-F5344CB8AC3E}">
        <p14:creationId xmlns:p14="http://schemas.microsoft.com/office/powerpoint/2010/main" val="3865735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t>Display – (before task can commence):</a:t>
            </a:r>
            <a:endParaRPr lang="en-US" sz="2400" dirty="0"/>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t">
            <a:normAutofit/>
          </a:bodyPr>
          <a:lstStyle/>
          <a:p>
            <a:pPr marL="0" indent="0">
              <a:buNone/>
            </a:pPr>
            <a:r>
              <a:rPr lang="en-US" sz="3000" dirty="0" smtClean="0">
                <a:solidFill>
                  <a:schemeClr val="bg1"/>
                </a:solidFill>
              </a:rPr>
              <a:t>Welcome to the </a:t>
            </a:r>
            <a:r>
              <a:rPr lang="en-US" sz="3000" i="1" dirty="0" smtClean="0">
                <a:solidFill>
                  <a:schemeClr val="bg1"/>
                </a:solidFill>
              </a:rPr>
              <a:t>n-Back </a:t>
            </a:r>
            <a:r>
              <a:rPr lang="en-US" sz="3000" dirty="0" smtClean="0">
                <a:solidFill>
                  <a:schemeClr val="bg1"/>
                </a:solidFill>
              </a:rPr>
              <a:t>task.</a:t>
            </a:r>
          </a:p>
          <a:p>
            <a:pPr marL="0" indent="0">
              <a:buNone/>
            </a:pPr>
            <a:endParaRPr lang="en-US" sz="3000" dirty="0" smtClean="0">
              <a:solidFill>
                <a:schemeClr val="bg1"/>
              </a:solidFill>
            </a:endParaRPr>
          </a:p>
          <a:p>
            <a:pPr marL="0" indent="0" algn="ctr">
              <a:buNone/>
            </a:pPr>
            <a:r>
              <a:rPr lang="en-US" sz="3000" dirty="0" smtClean="0">
                <a:solidFill>
                  <a:schemeClr val="bg1"/>
                </a:solidFill>
              </a:rPr>
              <a:t>To begin, please answer a few quick questions.</a:t>
            </a:r>
          </a:p>
          <a:p>
            <a:pPr marL="0" indent="0" algn="ctr">
              <a:buNone/>
            </a:pPr>
            <a:endParaRPr lang="en-US" sz="3000" dirty="0">
              <a:solidFill>
                <a:schemeClr val="bg1"/>
              </a:solidFill>
            </a:endParaRPr>
          </a:p>
          <a:p>
            <a:pPr marL="0" indent="0" algn="ctr">
              <a:buNone/>
            </a:pPr>
            <a:endParaRPr lang="en-US" sz="3000" dirty="0" smtClean="0">
              <a:solidFill>
                <a:schemeClr val="bg1"/>
              </a:solidFill>
            </a:endParaRPr>
          </a:p>
          <a:p>
            <a:pPr marL="0" indent="0" algn="ctr">
              <a:buNone/>
            </a:pPr>
            <a:endParaRPr lang="en-US" sz="3000" dirty="0" smtClean="0">
              <a:solidFill>
                <a:schemeClr val="bg1"/>
              </a:solidFill>
            </a:endParaRPr>
          </a:p>
          <a:p>
            <a:pPr marL="0" indent="0">
              <a:buNone/>
            </a:pPr>
            <a:r>
              <a:rPr lang="en-US" sz="3000" dirty="0" smtClean="0">
                <a:solidFill>
                  <a:schemeClr val="bg1"/>
                </a:solidFill>
              </a:rPr>
              <a:t>	</a:t>
            </a:r>
            <a:endParaRPr lang="en-US" sz="4000" dirty="0" smtClean="0">
              <a:solidFill>
                <a:schemeClr val="bg1"/>
              </a:solidFill>
            </a:endParaRPr>
          </a:p>
          <a:p>
            <a:pPr marL="0" indent="0">
              <a:buNone/>
            </a:pPr>
            <a:r>
              <a:rPr lang="en-US" sz="4000" dirty="0">
                <a:solidFill>
                  <a:schemeClr val="bg1"/>
                </a:solidFill>
              </a:rPr>
              <a:t>	</a:t>
            </a:r>
            <a:r>
              <a:rPr lang="en-US" sz="4000" dirty="0" smtClean="0">
                <a:solidFill>
                  <a:schemeClr val="bg1"/>
                </a:solidFill>
              </a:rPr>
              <a:t>													</a:t>
            </a:r>
            <a:r>
              <a:rPr lang="en-US" sz="2000" dirty="0" smtClean="0">
                <a:solidFill>
                  <a:schemeClr val="bg1"/>
                </a:solidFill>
              </a:rPr>
              <a:t>&lt;next page&gt;</a:t>
            </a:r>
            <a:endParaRPr lang="en-US" sz="2000" dirty="0">
              <a:solidFill>
                <a:schemeClr val="bg1"/>
              </a:solidFill>
            </a:endParaRPr>
          </a:p>
        </p:txBody>
      </p:sp>
    </p:spTree>
    <p:extLst>
      <p:ext uri="{BB962C8B-B14F-4D97-AF65-F5344CB8AC3E}">
        <p14:creationId xmlns:p14="http://schemas.microsoft.com/office/powerpoint/2010/main" val="36698308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endParaRPr lang="en-US" sz="2400" dirty="0"/>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t">
            <a:normAutofit/>
          </a:bodyPr>
          <a:lstStyle/>
          <a:p>
            <a:pPr marL="0" indent="0">
              <a:buNone/>
            </a:pPr>
            <a:r>
              <a:rPr lang="en-US" sz="3000" dirty="0" smtClean="0">
                <a:solidFill>
                  <a:schemeClr val="bg1"/>
                </a:solidFill>
              </a:rPr>
              <a:t>Please enter the research ID number:</a:t>
            </a:r>
          </a:p>
          <a:p>
            <a:pPr marL="0" indent="0">
              <a:buNone/>
            </a:pPr>
            <a:endParaRPr lang="en-US" sz="3000" dirty="0">
              <a:solidFill>
                <a:schemeClr val="bg1"/>
              </a:solidFill>
            </a:endParaRPr>
          </a:p>
        </p:txBody>
      </p:sp>
      <p:sp>
        <p:nvSpPr>
          <p:cNvPr id="2" name="TextBox 1"/>
          <p:cNvSpPr txBox="1"/>
          <p:nvPr/>
        </p:nvSpPr>
        <p:spPr>
          <a:xfrm>
            <a:off x="1915707" y="3470942"/>
            <a:ext cx="5553396" cy="553998"/>
          </a:xfrm>
          <a:prstGeom prst="rect">
            <a:avLst/>
          </a:prstGeom>
          <a:noFill/>
        </p:spPr>
        <p:txBody>
          <a:bodyPr wrap="square" rtlCol="0">
            <a:spAutoFit/>
          </a:bodyPr>
          <a:lstStyle/>
          <a:p>
            <a:pPr algn="ctr"/>
            <a:r>
              <a:rPr lang="en-US" sz="3000" dirty="0" smtClean="0">
                <a:solidFill>
                  <a:schemeClr val="bg1"/>
                </a:solidFill>
              </a:rPr>
              <a:t>Research ID number: ______</a:t>
            </a:r>
            <a:endParaRPr lang="en-US" sz="3000" dirty="0">
              <a:solidFill>
                <a:schemeClr val="bg1"/>
              </a:solidFill>
            </a:endParaRPr>
          </a:p>
        </p:txBody>
      </p:sp>
    </p:spTree>
    <p:extLst>
      <p:ext uri="{BB962C8B-B14F-4D97-AF65-F5344CB8AC3E}">
        <p14:creationId xmlns:p14="http://schemas.microsoft.com/office/powerpoint/2010/main" val="404135954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t>Display:</a:t>
            </a:r>
            <a:endParaRPr lang="en-US" sz="2400" dirty="0"/>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t">
            <a:normAutofit lnSpcReduction="10000"/>
          </a:bodyPr>
          <a:lstStyle/>
          <a:p>
            <a:pPr marL="0" indent="0">
              <a:buNone/>
            </a:pPr>
            <a:endParaRPr lang="en-US" sz="2000" dirty="0">
              <a:solidFill>
                <a:schemeClr val="bg1"/>
              </a:solidFill>
            </a:endParaRPr>
          </a:p>
          <a:p>
            <a:pPr marL="0" indent="0">
              <a:buNone/>
            </a:pPr>
            <a:endParaRPr lang="en-US" sz="2000" dirty="0">
              <a:solidFill>
                <a:schemeClr val="bg1"/>
              </a:solidFill>
            </a:endParaRPr>
          </a:p>
          <a:p>
            <a:pPr marL="0" indent="0">
              <a:buNone/>
            </a:pPr>
            <a:r>
              <a:rPr lang="en-US" sz="3000" i="1" dirty="0">
                <a:solidFill>
                  <a:schemeClr val="bg1"/>
                </a:solidFill>
              </a:rPr>
              <a:t>If this is your first time doing the n-back, or you require instructions, Press &lt;next page&gt;</a:t>
            </a:r>
          </a:p>
          <a:p>
            <a:pPr marL="0" indent="0">
              <a:buNone/>
            </a:pPr>
            <a:endParaRPr lang="en-US" sz="3000" i="1" dirty="0" smtClean="0">
              <a:solidFill>
                <a:schemeClr val="bg1"/>
              </a:solidFill>
            </a:endParaRPr>
          </a:p>
          <a:p>
            <a:pPr marL="0" indent="0">
              <a:buNone/>
            </a:pPr>
            <a:r>
              <a:rPr lang="en-US" sz="3000" i="1" dirty="0" smtClean="0">
                <a:solidFill>
                  <a:schemeClr val="bg1"/>
                </a:solidFill>
              </a:rPr>
              <a:t>If you have done the n-back task before, and do not require instructions or practice, Press &lt;skip&gt;. </a:t>
            </a:r>
          </a:p>
          <a:p>
            <a:pPr marL="0" indent="0">
              <a:buNone/>
            </a:pPr>
            <a:endParaRPr lang="en-US" sz="3000" i="1" dirty="0">
              <a:solidFill>
                <a:schemeClr val="bg1"/>
              </a:solidFill>
            </a:endParaRPr>
          </a:p>
          <a:p>
            <a:pPr marL="0" indent="0">
              <a:buNone/>
            </a:pPr>
            <a:endParaRPr lang="en-US" sz="2000" dirty="0" smtClean="0">
              <a:solidFill>
                <a:schemeClr val="bg1"/>
              </a:solidFill>
            </a:endParaRPr>
          </a:p>
          <a:p>
            <a:pPr marL="0" indent="0">
              <a:buNone/>
            </a:pPr>
            <a:endParaRPr lang="en-US" sz="2000" dirty="0">
              <a:solidFill>
                <a:schemeClr val="bg1"/>
              </a:solidFill>
            </a:endParaRPr>
          </a:p>
          <a:p>
            <a:pPr marL="0" indent="0">
              <a:buNone/>
            </a:pPr>
            <a:r>
              <a:rPr lang="en-US" sz="2000" dirty="0" smtClean="0">
                <a:solidFill>
                  <a:schemeClr val="bg1"/>
                </a:solidFill>
              </a:rPr>
              <a:t>	&lt;skip&gt;												&lt;next page&gt;</a:t>
            </a:r>
          </a:p>
          <a:p>
            <a:pPr marL="0" indent="0">
              <a:buNone/>
            </a:pPr>
            <a:endParaRPr lang="en-US" sz="2000" dirty="0">
              <a:solidFill>
                <a:schemeClr val="bg1"/>
              </a:solidFill>
            </a:endParaRPr>
          </a:p>
          <a:p>
            <a:pPr marL="0" indent="0">
              <a:buNone/>
            </a:pPr>
            <a:endParaRPr lang="en-US" sz="2000" dirty="0" smtClean="0">
              <a:solidFill>
                <a:schemeClr val="bg1"/>
              </a:solidFill>
            </a:endParaRPr>
          </a:p>
        </p:txBody>
      </p:sp>
    </p:spTree>
    <p:extLst>
      <p:ext uri="{BB962C8B-B14F-4D97-AF65-F5344CB8AC3E}">
        <p14:creationId xmlns:p14="http://schemas.microsoft.com/office/powerpoint/2010/main" val="316316875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t>Display:</a:t>
            </a:r>
            <a:endParaRPr lang="en-US" sz="2400" dirty="0"/>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t">
            <a:normAutofit lnSpcReduction="10000"/>
          </a:bodyPr>
          <a:lstStyle/>
          <a:p>
            <a:pPr marL="0" indent="0">
              <a:buNone/>
            </a:pPr>
            <a:r>
              <a:rPr lang="en-US" sz="3000" dirty="0" smtClean="0">
                <a:solidFill>
                  <a:schemeClr val="bg1"/>
                </a:solidFill>
              </a:rPr>
              <a:t>In this task, you will see a sequence of letters appearing one after another in the </a:t>
            </a:r>
            <a:r>
              <a:rPr lang="en-US" sz="3000" dirty="0" err="1" smtClean="0">
                <a:solidFill>
                  <a:schemeClr val="bg1"/>
                </a:solidFill>
              </a:rPr>
              <a:t>centre</a:t>
            </a:r>
            <a:r>
              <a:rPr lang="en-US" sz="3000" dirty="0" smtClean="0">
                <a:solidFill>
                  <a:schemeClr val="bg1"/>
                </a:solidFill>
              </a:rPr>
              <a:t> of the computer screen.</a:t>
            </a:r>
          </a:p>
          <a:p>
            <a:pPr marL="0" indent="0">
              <a:buNone/>
            </a:pPr>
            <a:endParaRPr lang="en-US" sz="2000" dirty="0" smtClean="0">
              <a:solidFill>
                <a:schemeClr val="bg1"/>
              </a:solidFill>
            </a:endParaRPr>
          </a:p>
          <a:p>
            <a:pPr marL="0" indent="0">
              <a:buNone/>
            </a:pPr>
            <a:endParaRPr lang="en-US" sz="2000" dirty="0" smtClean="0">
              <a:solidFill>
                <a:schemeClr val="bg1"/>
              </a:solidFill>
            </a:endParaRPr>
          </a:p>
          <a:p>
            <a:pPr marL="0" indent="0">
              <a:buNone/>
            </a:pPr>
            <a:endParaRPr lang="en-US" sz="2000" dirty="0" smtClean="0">
              <a:solidFill>
                <a:schemeClr val="bg1"/>
              </a:solidFill>
            </a:endParaRPr>
          </a:p>
          <a:p>
            <a:pPr marL="0" indent="0">
              <a:buNone/>
            </a:pPr>
            <a:r>
              <a:rPr lang="en-US" sz="2000" dirty="0" smtClean="0">
                <a:solidFill>
                  <a:schemeClr val="bg1"/>
                </a:solidFill>
              </a:rPr>
              <a:t>                                                                                                                       </a:t>
            </a:r>
          </a:p>
          <a:p>
            <a:pPr marL="0" indent="0">
              <a:buNone/>
            </a:pPr>
            <a:r>
              <a:rPr lang="en-US" sz="2000" dirty="0" smtClean="0">
                <a:solidFill>
                  <a:schemeClr val="bg1"/>
                </a:solidFill>
              </a:rPr>
              <a:t>     1</a:t>
            </a:r>
            <a:r>
              <a:rPr lang="en-US" sz="2000" baseline="30000" dirty="0" smtClean="0">
                <a:solidFill>
                  <a:schemeClr val="bg1"/>
                </a:solidFill>
              </a:rPr>
              <a:t>st</a:t>
            </a:r>
            <a:r>
              <a:rPr lang="en-US" sz="2000" dirty="0" smtClean="0">
                <a:solidFill>
                  <a:schemeClr val="bg1"/>
                </a:solidFill>
              </a:rPr>
              <a:t> letter                 2</a:t>
            </a:r>
            <a:r>
              <a:rPr lang="en-US" sz="2000" baseline="30000" dirty="0" smtClean="0">
                <a:solidFill>
                  <a:schemeClr val="bg1"/>
                </a:solidFill>
              </a:rPr>
              <a:t>nd</a:t>
            </a:r>
            <a:r>
              <a:rPr lang="en-US" sz="2000" dirty="0" smtClean="0">
                <a:solidFill>
                  <a:schemeClr val="bg1"/>
                </a:solidFill>
              </a:rPr>
              <a:t> letter               3</a:t>
            </a:r>
            <a:r>
              <a:rPr lang="en-US" sz="2000" baseline="30000" dirty="0" smtClean="0">
                <a:solidFill>
                  <a:schemeClr val="bg1"/>
                </a:solidFill>
              </a:rPr>
              <a:t>rd</a:t>
            </a:r>
            <a:r>
              <a:rPr lang="en-US" sz="2000" dirty="0" smtClean="0">
                <a:solidFill>
                  <a:schemeClr val="bg1"/>
                </a:solidFill>
              </a:rPr>
              <a:t> letter              4</a:t>
            </a:r>
            <a:r>
              <a:rPr lang="en-US" sz="2000" baseline="30000" dirty="0" smtClean="0">
                <a:solidFill>
                  <a:schemeClr val="bg1"/>
                </a:solidFill>
              </a:rPr>
              <a:t>th</a:t>
            </a:r>
            <a:r>
              <a:rPr lang="en-US" sz="2000" dirty="0" smtClean="0">
                <a:solidFill>
                  <a:schemeClr val="bg1"/>
                </a:solidFill>
              </a:rPr>
              <a:t> letter    and so on…</a:t>
            </a:r>
          </a:p>
          <a:p>
            <a:pPr marL="0" indent="0">
              <a:buNone/>
            </a:pPr>
            <a:endParaRPr lang="en-US" sz="2000" dirty="0" smtClean="0">
              <a:solidFill>
                <a:schemeClr val="bg1"/>
              </a:solidFill>
            </a:endParaRPr>
          </a:p>
          <a:p>
            <a:pPr marL="0" indent="0">
              <a:buNone/>
            </a:pPr>
            <a:endParaRPr lang="en-US" sz="2000" dirty="0">
              <a:solidFill>
                <a:schemeClr val="bg1"/>
              </a:solidFill>
            </a:endParaRPr>
          </a:p>
          <a:p>
            <a:pPr marL="0" indent="0">
              <a:buNone/>
            </a:pPr>
            <a:endParaRPr lang="en-US" sz="2000" dirty="0" smtClean="0">
              <a:solidFill>
                <a:schemeClr val="bg1"/>
              </a:solidFill>
            </a:endParaRPr>
          </a:p>
          <a:p>
            <a:pPr marL="0" indent="0">
              <a:buNone/>
            </a:pPr>
            <a:r>
              <a:rPr lang="en-US" sz="2000" dirty="0" smtClean="0">
                <a:solidFill>
                  <a:schemeClr val="bg1"/>
                </a:solidFill>
              </a:rPr>
              <a:t>	</a:t>
            </a:r>
            <a:endParaRPr lang="en-US" sz="2000" dirty="0">
              <a:solidFill>
                <a:schemeClr val="bg1"/>
              </a:solidFill>
            </a:endParaRPr>
          </a:p>
          <a:p>
            <a:pPr marL="0" indent="0">
              <a:buNone/>
            </a:pPr>
            <a:r>
              <a:rPr lang="en-US" sz="2000" dirty="0" smtClean="0">
                <a:solidFill>
                  <a:schemeClr val="bg1"/>
                </a:solidFill>
              </a:rPr>
              <a:t>		&lt;skip&gt;										&lt;next page&gt;</a:t>
            </a:r>
          </a:p>
          <a:p>
            <a:pPr marL="0" indent="0">
              <a:buNone/>
            </a:pPr>
            <a:endParaRPr lang="en-US" sz="2000" dirty="0">
              <a:solidFill>
                <a:schemeClr val="bg1"/>
              </a:solidFill>
            </a:endParaRPr>
          </a:p>
          <a:p>
            <a:pPr marL="0" indent="0">
              <a:buNone/>
            </a:pPr>
            <a:endParaRPr lang="en-US" sz="2000" dirty="0" smtClean="0">
              <a:solidFill>
                <a:schemeClr val="bg1"/>
              </a:solidFill>
            </a:endParaRPr>
          </a:p>
        </p:txBody>
      </p:sp>
      <p:sp>
        <p:nvSpPr>
          <p:cNvPr id="2" name="Rectangle 1"/>
          <p:cNvSpPr/>
          <p:nvPr/>
        </p:nvSpPr>
        <p:spPr>
          <a:xfrm>
            <a:off x="706782" y="2911067"/>
            <a:ext cx="1325217" cy="9718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1159565" y="3003425"/>
            <a:ext cx="474869" cy="707886"/>
          </a:xfrm>
          <a:prstGeom prst="rect">
            <a:avLst/>
          </a:prstGeom>
          <a:noFill/>
        </p:spPr>
        <p:txBody>
          <a:bodyPr wrap="square" rtlCol="0">
            <a:spAutoFit/>
          </a:bodyPr>
          <a:lstStyle/>
          <a:p>
            <a:r>
              <a:rPr lang="en-US" sz="4000" dirty="0" smtClean="0"/>
              <a:t>L</a:t>
            </a:r>
            <a:endParaRPr lang="en-US" sz="4000" dirty="0"/>
          </a:p>
        </p:txBody>
      </p:sp>
      <p:sp>
        <p:nvSpPr>
          <p:cNvPr id="7" name="Rectangle 6"/>
          <p:cNvSpPr/>
          <p:nvPr/>
        </p:nvSpPr>
        <p:spPr>
          <a:xfrm>
            <a:off x="2461313" y="2911067"/>
            <a:ext cx="1325217" cy="9718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216399" y="2911067"/>
            <a:ext cx="1325217" cy="9718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939182" y="2911067"/>
            <a:ext cx="1325217" cy="9718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2807364" y="3003425"/>
            <a:ext cx="474869" cy="707886"/>
          </a:xfrm>
          <a:prstGeom prst="rect">
            <a:avLst/>
          </a:prstGeom>
          <a:noFill/>
        </p:spPr>
        <p:txBody>
          <a:bodyPr wrap="square" rtlCol="0">
            <a:spAutoFit/>
          </a:bodyPr>
          <a:lstStyle/>
          <a:p>
            <a:r>
              <a:rPr lang="en-US" sz="4000" dirty="0"/>
              <a:t>Q</a:t>
            </a:r>
          </a:p>
        </p:txBody>
      </p:sp>
      <p:sp>
        <p:nvSpPr>
          <p:cNvPr id="11" name="TextBox 10"/>
          <p:cNvSpPr txBox="1"/>
          <p:nvPr/>
        </p:nvSpPr>
        <p:spPr>
          <a:xfrm>
            <a:off x="4658139" y="2994726"/>
            <a:ext cx="474869" cy="707886"/>
          </a:xfrm>
          <a:prstGeom prst="rect">
            <a:avLst/>
          </a:prstGeom>
          <a:noFill/>
        </p:spPr>
        <p:txBody>
          <a:bodyPr wrap="square" rtlCol="0">
            <a:spAutoFit/>
          </a:bodyPr>
          <a:lstStyle/>
          <a:p>
            <a:r>
              <a:rPr lang="en-US" sz="4000" dirty="0"/>
              <a:t>W</a:t>
            </a:r>
          </a:p>
        </p:txBody>
      </p:sp>
      <p:sp>
        <p:nvSpPr>
          <p:cNvPr id="12" name="TextBox 11"/>
          <p:cNvSpPr txBox="1"/>
          <p:nvPr/>
        </p:nvSpPr>
        <p:spPr>
          <a:xfrm>
            <a:off x="6403008" y="3009044"/>
            <a:ext cx="474869" cy="707886"/>
          </a:xfrm>
          <a:prstGeom prst="rect">
            <a:avLst/>
          </a:prstGeom>
          <a:noFill/>
        </p:spPr>
        <p:txBody>
          <a:bodyPr wrap="square" rtlCol="0">
            <a:spAutoFit/>
          </a:bodyPr>
          <a:lstStyle/>
          <a:p>
            <a:r>
              <a:rPr lang="en-US" sz="4000" dirty="0" smtClean="0"/>
              <a:t>P</a:t>
            </a:r>
            <a:endParaRPr lang="en-US" sz="4000" dirty="0"/>
          </a:p>
        </p:txBody>
      </p:sp>
    </p:spTree>
    <p:extLst>
      <p:ext uri="{BB962C8B-B14F-4D97-AF65-F5344CB8AC3E}">
        <p14:creationId xmlns:p14="http://schemas.microsoft.com/office/powerpoint/2010/main" val="224310683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t>Display:</a:t>
            </a:r>
            <a:endParaRPr lang="en-US" sz="2400" dirty="0"/>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t">
            <a:normAutofit/>
          </a:bodyPr>
          <a:lstStyle/>
          <a:p>
            <a:pPr marL="0" indent="0">
              <a:buNone/>
            </a:pPr>
            <a:endParaRPr lang="en-US" sz="2000" dirty="0">
              <a:solidFill>
                <a:schemeClr val="bg1"/>
              </a:solidFill>
            </a:endParaRPr>
          </a:p>
          <a:p>
            <a:pPr marL="0" indent="0">
              <a:buNone/>
            </a:pPr>
            <a:r>
              <a:rPr lang="en-US" sz="3000" dirty="0" smtClean="0">
                <a:solidFill>
                  <a:schemeClr val="bg1"/>
                </a:solidFill>
              </a:rPr>
              <a:t>The presentation is quite fast. </a:t>
            </a:r>
          </a:p>
          <a:p>
            <a:pPr marL="0" indent="0">
              <a:buNone/>
            </a:pPr>
            <a:endParaRPr lang="en-US" sz="3000" dirty="0" smtClean="0">
              <a:solidFill>
                <a:schemeClr val="bg1"/>
              </a:solidFill>
            </a:endParaRPr>
          </a:p>
          <a:p>
            <a:pPr marL="0" indent="0">
              <a:buNone/>
            </a:pPr>
            <a:r>
              <a:rPr lang="en-US" sz="3000" dirty="0" smtClean="0">
                <a:solidFill>
                  <a:schemeClr val="bg1"/>
                </a:solidFill>
              </a:rPr>
              <a:t>There is a new letter every few seconds.</a:t>
            </a:r>
          </a:p>
          <a:p>
            <a:pPr marL="0" indent="0">
              <a:buNone/>
            </a:pPr>
            <a:endParaRPr lang="en-US" sz="3000" dirty="0" smtClean="0">
              <a:solidFill>
                <a:schemeClr val="bg1"/>
              </a:solidFill>
            </a:endParaRPr>
          </a:p>
          <a:p>
            <a:pPr marL="0" indent="0">
              <a:buNone/>
            </a:pPr>
            <a:endParaRPr lang="en-US" sz="2000" dirty="0">
              <a:solidFill>
                <a:schemeClr val="bg1"/>
              </a:solidFill>
            </a:endParaRPr>
          </a:p>
          <a:p>
            <a:pPr marL="0" indent="0">
              <a:buNone/>
            </a:pPr>
            <a:endParaRPr lang="en-US" sz="2000" dirty="0" smtClean="0">
              <a:solidFill>
                <a:schemeClr val="bg1"/>
              </a:solidFill>
            </a:endParaRPr>
          </a:p>
          <a:p>
            <a:pPr marL="0" indent="0">
              <a:buNone/>
            </a:pPr>
            <a:endParaRPr lang="en-US" sz="2000" dirty="0">
              <a:solidFill>
                <a:schemeClr val="bg1"/>
              </a:solidFill>
            </a:endParaRPr>
          </a:p>
          <a:p>
            <a:pPr marL="0" indent="0">
              <a:buNone/>
            </a:pPr>
            <a:endParaRPr lang="en-US" sz="2000" dirty="0">
              <a:solidFill>
                <a:schemeClr val="bg1"/>
              </a:solidFill>
            </a:endParaRPr>
          </a:p>
          <a:p>
            <a:pPr marL="0" indent="0">
              <a:buNone/>
            </a:pPr>
            <a:r>
              <a:rPr lang="en-US" sz="2000" dirty="0" smtClean="0">
                <a:solidFill>
                  <a:schemeClr val="bg1"/>
                </a:solidFill>
              </a:rPr>
              <a:t>		&lt;skip&gt;										&lt;next page&gt;</a:t>
            </a:r>
          </a:p>
          <a:p>
            <a:pPr marL="0" indent="0">
              <a:buNone/>
            </a:pPr>
            <a:endParaRPr lang="en-US" sz="2000" dirty="0">
              <a:solidFill>
                <a:schemeClr val="bg1"/>
              </a:solidFill>
            </a:endParaRPr>
          </a:p>
          <a:p>
            <a:pPr marL="0" indent="0">
              <a:buNone/>
            </a:pPr>
            <a:endParaRPr lang="en-US" sz="2000" dirty="0" smtClean="0">
              <a:solidFill>
                <a:schemeClr val="bg1"/>
              </a:solidFill>
            </a:endParaRPr>
          </a:p>
        </p:txBody>
      </p:sp>
      <p:sp>
        <p:nvSpPr>
          <p:cNvPr id="3" name="TextBox 2"/>
          <p:cNvSpPr txBox="1"/>
          <p:nvPr/>
        </p:nvSpPr>
        <p:spPr>
          <a:xfrm>
            <a:off x="1159565" y="2348450"/>
            <a:ext cx="474869" cy="553998"/>
          </a:xfrm>
          <a:prstGeom prst="rect">
            <a:avLst/>
          </a:prstGeom>
          <a:noFill/>
        </p:spPr>
        <p:txBody>
          <a:bodyPr wrap="square" rtlCol="0">
            <a:spAutoFit/>
          </a:bodyPr>
          <a:lstStyle/>
          <a:p>
            <a:r>
              <a:rPr lang="en-US" sz="3000" dirty="0" smtClean="0"/>
              <a:t>L</a:t>
            </a:r>
            <a:endParaRPr lang="en-US" sz="3000" dirty="0"/>
          </a:p>
        </p:txBody>
      </p:sp>
    </p:spTree>
    <p:extLst>
      <p:ext uri="{BB962C8B-B14F-4D97-AF65-F5344CB8AC3E}">
        <p14:creationId xmlns:p14="http://schemas.microsoft.com/office/powerpoint/2010/main" val="210151765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t>Display:</a:t>
            </a:r>
            <a:endParaRPr lang="en-US" sz="2400" dirty="0"/>
          </a:p>
        </p:txBody>
      </p:sp>
      <p:sp>
        <p:nvSpPr>
          <p:cNvPr id="5" name="Content Placeholder 4"/>
          <p:cNvSpPr>
            <a:spLocks noGrp="1"/>
          </p:cNvSpPr>
          <p:nvPr>
            <p:ph idx="1"/>
          </p:nvPr>
        </p:nvSpPr>
        <p:spPr>
          <a:xfrm>
            <a:off x="457200" y="1270136"/>
            <a:ext cx="8229600" cy="4856028"/>
          </a:xfrm>
          <a:solidFill>
            <a:schemeClr val="tx1"/>
          </a:solidFill>
          <a:ln>
            <a:solidFill>
              <a:srgbClr val="FF0000"/>
            </a:solidFill>
          </a:ln>
        </p:spPr>
        <p:txBody>
          <a:bodyPr anchor="t">
            <a:normAutofit fontScale="77500" lnSpcReduction="20000"/>
          </a:bodyPr>
          <a:lstStyle/>
          <a:p>
            <a:pPr marL="0" indent="0">
              <a:buNone/>
            </a:pPr>
            <a:endParaRPr lang="en-US" sz="2000" dirty="0" smtClean="0">
              <a:solidFill>
                <a:schemeClr val="bg1"/>
              </a:solidFill>
            </a:endParaRPr>
          </a:p>
          <a:p>
            <a:pPr marL="0" indent="0">
              <a:buNone/>
            </a:pPr>
            <a:r>
              <a:rPr lang="en-US" sz="2800" dirty="0" smtClean="0">
                <a:solidFill>
                  <a:schemeClr val="bg1"/>
                </a:solidFill>
              </a:rPr>
              <a:t>For a </a:t>
            </a:r>
            <a:r>
              <a:rPr lang="en-US" sz="2800" dirty="0" smtClean="0">
                <a:solidFill>
                  <a:srgbClr val="FF0000"/>
                </a:solidFill>
              </a:rPr>
              <a:t>1-back </a:t>
            </a:r>
            <a:r>
              <a:rPr lang="en-US" sz="2800" dirty="0" smtClean="0">
                <a:solidFill>
                  <a:schemeClr val="bg1"/>
                </a:solidFill>
              </a:rPr>
              <a:t>task, you have to press           each time the current letter is exactly the same as the letter 1 display before (that is, 1 position back). Otherwise, you don’t have to respond: </a:t>
            </a:r>
          </a:p>
          <a:p>
            <a:pPr marL="0" indent="0">
              <a:buNone/>
            </a:pPr>
            <a:endParaRPr lang="en-US" sz="2000" dirty="0">
              <a:solidFill>
                <a:schemeClr val="bg1"/>
              </a:solidFill>
            </a:endParaRPr>
          </a:p>
          <a:p>
            <a:pPr marL="0" indent="0">
              <a:buNone/>
            </a:pPr>
            <a:endParaRPr lang="en-US" sz="2000" dirty="0" smtClean="0">
              <a:solidFill>
                <a:schemeClr val="bg1"/>
              </a:solidFill>
            </a:endParaRPr>
          </a:p>
          <a:p>
            <a:pPr marL="0" indent="0">
              <a:buNone/>
            </a:pPr>
            <a:endParaRPr lang="en-US" sz="2000" dirty="0" smtClean="0">
              <a:solidFill>
                <a:schemeClr val="bg1"/>
              </a:solidFill>
            </a:endParaRPr>
          </a:p>
          <a:p>
            <a:pPr marL="0" indent="0">
              <a:buNone/>
            </a:pPr>
            <a:endParaRPr lang="en-US" sz="2000" dirty="0">
              <a:solidFill>
                <a:schemeClr val="bg1"/>
              </a:solidFill>
            </a:endParaRPr>
          </a:p>
          <a:p>
            <a:pPr marL="0" indent="0">
              <a:buNone/>
            </a:pPr>
            <a:endParaRPr lang="en-US" sz="2000" dirty="0" smtClean="0">
              <a:solidFill>
                <a:schemeClr val="bg1"/>
              </a:solidFill>
            </a:endParaRPr>
          </a:p>
          <a:p>
            <a:pPr marL="0" indent="0">
              <a:buNone/>
            </a:pPr>
            <a:r>
              <a:rPr lang="en-US" sz="2000" dirty="0">
                <a:solidFill>
                  <a:schemeClr val="bg1"/>
                </a:solidFill>
              </a:rPr>
              <a:t> </a:t>
            </a:r>
            <a:r>
              <a:rPr lang="en-US" sz="2000" dirty="0" smtClean="0">
                <a:solidFill>
                  <a:schemeClr val="bg1"/>
                </a:solidFill>
              </a:rPr>
              <a:t>     </a:t>
            </a:r>
          </a:p>
          <a:p>
            <a:pPr marL="0" indent="0">
              <a:buNone/>
            </a:pPr>
            <a:endParaRPr lang="en-US" sz="2000" dirty="0" smtClean="0">
              <a:solidFill>
                <a:schemeClr val="bg1"/>
              </a:solidFill>
            </a:endParaRPr>
          </a:p>
          <a:p>
            <a:pPr marL="0" indent="0">
              <a:buNone/>
            </a:pPr>
            <a:r>
              <a:rPr lang="en-US" sz="2000" dirty="0">
                <a:solidFill>
                  <a:schemeClr val="bg1"/>
                </a:solidFill>
              </a:rPr>
              <a:t>	</a:t>
            </a:r>
            <a:r>
              <a:rPr lang="en-US" sz="2000" dirty="0" smtClean="0">
                <a:solidFill>
                  <a:schemeClr val="bg1"/>
                </a:solidFill>
              </a:rPr>
              <a:t>1</a:t>
            </a:r>
            <a:r>
              <a:rPr lang="en-US" sz="2000" baseline="30000" dirty="0" smtClean="0">
                <a:solidFill>
                  <a:schemeClr val="bg1"/>
                </a:solidFill>
              </a:rPr>
              <a:t>st</a:t>
            </a:r>
            <a:r>
              <a:rPr lang="en-US" sz="2000" dirty="0" smtClean="0">
                <a:solidFill>
                  <a:schemeClr val="bg1"/>
                </a:solidFill>
              </a:rPr>
              <a:t> letter                  2</a:t>
            </a:r>
            <a:r>
              <a:rPr lang="en-US" sz="2000" baseline="30000" dirty="0" smtClean="0">
                <a:solidFill>
                  <a:schemeClr val="bg1"/>
                </a:solidFill>
              </a:rPr>
              <a:t>nd</a:t>
            </a:r>
            <a:r>
              <a:rPr lang="en-US" sz="2000" dirty="0" smtClean="0">
                <a:solidFill>
                  <a:schemeClr val="bg1"/>
                </a:solidFill>
              </a:rPr>
              <a:t> letter                    3</a:t>
            </a:r>
            <a:r>
              <a:rPr lang="en-US" sz="2000" baseline="30000" dirty="0" smtClean="0">
                <a:solidFill>
                  <a:schemeClr val="bg1"/>
                </a:solidFill>
              </a:rPr>
              <a:t>rd</a:t>
            </a:r>
            <a:r>
              <a:rPr lang="en-US" sz="2000" dirty="0" smtClean="0">
                <a:solidFill>
                  <a:schemeClr val="bg1"/>
                </a:solidFill>
              </a:rPr>
              <a:t> letter                    4</a:t>
            </a:r>
            <a:r>
              <a:rPr lang="en-US" sz="2000" baseline="30000" dirty="0" smtClean="0">
                <a:solidFill>
                  <a:schemeClr val="bg1"/>
                </a:solidFill>
              </a:rPr>
              <a:t>th</a:t>
            </a:r>
            <a:r>
              <a:rPr lang="en-US" sz="2000" dirty="0" smtClean="0">
                <a:solidFill>
                  <a:schemeClr val="bg1"/>
                </a:solidFill>
              </a:rPr>
              <a:t> letter …….</a:t>
            </a:r>
          </a:p>
          <a:p>
            <a:pPr marL="0" indent="0">
              <a:buNone/>
            </a:pPr>
            <a:r>
              <a:rPr lang="en-US" sz="2000" dirty="0">
                <a:solidFill>
                  <a:schemeClr val="bg1"/>
                </a:solidFill>
              </a:rPr>
              <a:t>	</a:t>
            </a:r>
            <a:r>
              <a:rPr lang="en-US" sz="2000" dirty="0" smtClean="0">
                <a:solidFill>
                  <a:schemeClr val="bg1"/>
                </a:solidFill>
              </a:rPr>
              <a:t>	</a:t>
            </a:r>
          </a:p>
          <a:p>
            <a:pPr marL="0" indent="0">
              <a:buNone/>
            </a:pPr>
            <a:r>
              <a:rPr lang="en-US" sz="2000" dirty="0">
                <a:solidFill>
                  <a:schemeClr val="bg1"/>
                </a:solidFill>
              </a:rPr>
              <a:t>	</a:t>
            </a:r>
            <a:r>
              <a:rPr lang="en-US" sz="2000" dirty="0" smtClean="0">
                <a:solidFill>
                  <a:schemeClr val="bg1"/>
                </a:solidFill>
              </a:rPr>
              <a:t>		</a:t>
            </a:r>
          </a:p>
          <a:p>
            <a:pPr marL="0" indent="0">
              <a:buNone/>
            </a:pPr>
            <a:r>
              <a:rPr lang="en-US" sz="2000" dirty="0">
                <a:solidFill>
                  <a:schemeClr val="bg1"/>
                </a:solidFill>
              </a:rPr>
              <a:t>	</a:t>
            </a:r>
            <a:r>
              <a:rPr lang="en-US" sz="2000" dirty="0" smtClean="0">
                <a:solidFill>
                  <a:schemeClr val="bg1"/>
                </a:solidFill>
              </a:rPr>
              <a:t>		</a:t>
            </a:r>
            <a:r>
              <a:rPr lang="en-US" sz="2600" dirty="0" smtClean="0">
                <a:solidFill>
                  <a:schemeClr val="bg1"/>
                </a:solidFill>
              </a:rPr>
              <a:t>Here you have to press              because</a:t>
            </a:r>
          </a:p>
          <a:p>
            <a:pPr marL="0" indent="0">
              <a:buNone/>
            </a:pPr>
            <a:r>
              <a:rPr lang="en-US" sz="2600" dirty="0">
                <a:solidFill>
                  <a:schemeClr val="bg1"/>
                </a:solidFill>
              </a:rPr>
              <a:t>		</a:t>
            </a:r>
            <a:r>
              <a:rPr lang="en-US" sz="2600" dirty="0" smtClean="0">
                <a:solidFill>
                  <a:schemeClr val="bg1"/>
                </a:solidFill>
              </a:rPr>
              <a:t>	the letter is the same as the one before</a:t>
            </a:r>
          </a:p>
          <a:p>
            <a:pPr marL="0" indent="0">
              <a:buNone/>
            </a:pPr>
            <a:r>
              <a:rPr lang="en-US" sz="2600" dirty="0">
                <a:solidFill>
                  <a:schemeClr val="bg1"/>
                </a:solidFill>
              </a:rPr>
              <a:t>	</a:t>
            </a:r>
            <a:r>
              <a:rPr lang="en-US" sz="2600" dirty="0" smtClean="0">
                <a:solidFill>
                  <a:schemeClr val="bg1"/>
                </a:solidFill>
              </a:rPr>
              <a:t>		(that is, 1-display back</a:t>
            </a:r>
            <a:r>
              <a:rPr lang="en-US" sz="2600" dirty="0">
                <a:solidFill>
                  <a:schemeClr val="bg1"/>
                </a:solidFill>
              </a:rPr>
              <a:t>)</a:t>
            </a:r>
            <a:r>
              <a:rPr lang="en-US" sz="1600" dirty="0" smtClean="0">
                <a:solidFill>
                  <a:schemeClr val="bg1"/>
                </a:solidFill>
              </a:rPr>
              <a:t>      						               </a:t>
            </a:r>
            <a:r>
              <a:rPr lang="en-US" sz="2600" dirty="0" smtClean="0">
                <a:solidFill>
                  <a:schemeClr val="bg1"/>
                </a:solidFill>
              </a:rPr>
              <a:t>   &lt;next page&gt;</a:t>
            </a:r>
          </a:p>
          <a:p>
            <a:pPr marL="0" indent="0">
              <a:buNone/>
            </a:pPr>
            <a:r>
              <a:rPr lang="en-US" sz="1600" dirty="0">
                <a:solidFill>
                  <a:schemeClr val="bg1"/>
                </a:solidFill>
              </a:rPr>
              <a:t>	</a:t>
            </a:r>
            <a:r>
              <a:rPr lang="en-US" sz="1600" dirty="0" smtClean="0">
                <a:solidFill>
                  <a:schemeClr val="bg1"/>
                </a:solidFill>
              </a:rPr>
              <a:t>	</a:t>
            </a:r>
          </a:p>
        </p:txBody>
      </p:sp>
      <p:sp>
        <p:nvSpPr>
          <p:cNvPr id="2" name="Oval 1"/>
          <p:cNvSpPr/>
          <p:nvPr/>
        </p:nvSpPr>
        <p:spPr>
          <a:xfrm>
            <a:off x="4704522" y="1468782"/>
            <a:ext cx="353392" cy="320261"/>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728869" y="3133755"/>
            <a:ext cx="1325217" cy="9718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471530" y="3133755"/>
            <a:ext cx="1325217" cy="9718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181061" y="3133755"/>
            <a:ext cx="1325217" cy="9718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912677" y="3133755"/>
            <a:ext cx="1325217" cy="9718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1358348" y="2749826"/>
            <a:ext cx="0" cy="320261"/>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a:off x="3134139" y="2749826"/>
            <a:ext cx="0" cy="320261"/>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6" name="Straight Connector 15"/>
          <p:cNvCxnSpPr/>
          <p:nvPr/>
        </p:nvCxnSpPr>
        <p:spPr>
          <a:xfrm>
            <a:off x="1358348" y="2749826"/>
            <a:ext cx="1775791"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18" name="Oval 17"/>
          <p:cNvSpPr/>
          <p:nvPr/>
        </p:nvSpPr>
        <p:spPr>
          <a:xfrm>
            <a:off x="4527826" y="4796519"/>
            <a:ext cx="353392" cy="320261"/>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Box 18"/>
          <p:cNvSpPr txBox="1"/>
          <p:nvPr/>
        </p:nvSpPr>
        <p:spPr>
          <a:xfrm>
            <a:off x="1159565" y="3278860"/>
            <a:ext cx="474869" cy="553998"/>
          </a:xfrm>
          <a:prstGeom prst="rect">
            <a:avLst/>
          </a:prstGeom>
          <a:noFill/>
        </p:spPr>
        <p:txBody>
          <a:bodyPr wrap="square" rtlCol="0">
            <a:spAutoFit/>
          </a:bodyPr>
          <a:lstStyle/>
          <a:p>
            <a:r>
              <a:rPr lang="en-US" sz="3000" dirty="0" smtClean="0"/>
              <a:t>L</a:t>
            </a:r>
            <a:endParaRPr lang="en-US" sz="3000" dirty="0"/>
          </a:p>
        </p:txBody>
      </p:sp>
      <p:sp>
        <p:nvSpPr>
          <p:cNvPr id="20" name="TextBox 19"/>
          <p:cNvSpPr txBox="1"/>
          <p:nvPr/>
        </p:nvSpPr>
        <p:spPr>
          <a:xfrm>
            <a:off x="2896704" y="3278860"/>
            <a:ext cx="474869" cy="553998"/>
          </a:xfrm>
          <a:prstGeom prst="rect">
            <a:avLst/>
          </a:prstGeom>
          <a:noFill/>
        </p:spPr>
        <p:txBody>
          <a:bodyPr wrap="square" rtlCol="0">
            <a:spAutoFit/>
          </a:bodyPr>
          <a:lstStyle/>
          <a:p>
            <a:r>
              <a:rPr lang="en-US" sz="3000" dirty="0" smtClean="0"/>
              <a:t>L</a:t>
            </a:r>
            <a:endParaRPr lang="en-US" sz="3000" dirty="0"/>
          </a:p>
        </p:txBody>
      </p:sp>
      <p:sp>
        <p:nvSpPr>
          <p:cNvPr id="21" name="TextBox 20"/>
          <p:cNvSpPr txBox="1"/>
          <p:nvPr/>
        </p:nvSpPr>
        <p:spPr>
          <a:xfrm>
            <a:off x="4704522" y="3266763"/>
            <a:ext cx="474869" cy="553998"/>
          </a:xfrm>
          <a:prstGeom prst="rect">
            <a:avLst/>
          </a:prstGeom>
          <a:noFill/>
        </p:spPr>
        <p:txBody>
          <a:bodyPr wrap="square" rtlCol="0">
            <a:spAutoFit/>
          </a:bodyPr>
          <a:lstStyle/>
          <a:p>
            <a:r>
              <a:rPr lang="en-US" sz="3000" dirty="0"/>
              <a:t>P</a:t>
            </a:r>
          </a:p>
        </p:txBody>
      </p:sp>
      <p:sp>
        <p:nvSpPr>
          <p:cNvPr id="22" name="TextBox 21"/>
          <p:cNvSpPr txBox="1"/>
          <p:nvPr/>
        </p:nvSpPr>
        <p:spPr>
          <a:xfrm>
            <a:off x="6350000" y="3266763"/>
            <a:ext cx="474869" cy="553998"/>
          </a:xfrm>
          <a:prstGeom prst="rect">
            <a:avLst/>
          </a:prstGeom>
          <a:noFill/>
        </p:spPr>
        <p:txBody>
          <a:bodyPr wrap="square" rtlCol="0">
            <a:spAutoFit/>
          </a:bodyPr>
          <a:lstStyle/>
          <a:p>
            <a:r>
              <a:rPr lang="en-US" sz="3000" dirty="0" smtClean="0"/>
              <a:t>W</a:t>
            </a:r>
            <a:endParaRPr lang="en-US" sz="3000" dirty="0"/>
          </a:p>
        </p:txBody>
      </p:sp>
      <p:cxnSp>
        <p:nvCxnSpPr>
          <p:cNvPr id="24" name="Straight Arrow Connector 23"/>
          <p:cNvCxnSpPr/>
          <p:nvPr/>
        </p:nvCxnSpPr>
        <p:spPr>
          <a:xfrm flipV="1">
            <a:off x="3119331" y="4382576"/>
            <a:ext cx="0" cy="413943"/>
          </a:xfrm>
          <a:prstGeom prst="straightConnector1">
            <a:avLst/>
          </a:prstGeom>
          <a:ln>
            <a:solidFill>
              <a:schemeClr val="bg1"/>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27498682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t>Display:</a:t>
            </a:r>
            <a:endParaRPr lang="en-US" sz="2400" dirty="0"/>
          </a:p>
        </p:txBody>
      </p:sp>
      <p:sp>
        <p:nvSpPr>
          <p:cNvPr id="5" name="Content Placeholder 4"/>
          <p:cNvSpPr>
            <a:spLocks noGrp="1"/>
          </p:cNvSpPr>
          <p:nvPr>
            <p:ph idx="1"/>
          </p:nvPr>
        </p:nvSpPr>
        <p:spPr>
          <a:xfrm>
            <a:off x="457200" y="1270136"/>
            <a:ext cx="8229600" cy="4856028"/>
          </a:xfrm>
          <a:solidFill>
            <a:schemeClr val="tx1"/>
          </a:solidFill>
          <a:ln>
            <a:solidFill>
              <a:srgbClr val="FF0000"/>
            </a:solidFill>
          </a:ln>
        </p:spPr>
        <p:txBody>
          <a:bodyPr anchor="t">
            <a:normAutofit fontScale="92500" lnSpcReduction="10000"/>
          </a:bodyPr>
          <a:lstStyle/>
          <a:p>
            <a:pPr marL="0" indent="0">
              <a:buNone/>
            </a:pPr>
            <a:r>
              <a:rPr lang="en-US" sz="2400" dirty="0" smtClean="0">
                <a:solidFill>
                  <a:schemeClr val="bg1"/>
                </a:solidFill>
              </a:rPr>
              <a:t>For a </a:t>
            </a:r>
            <a:r>
              <a:rPr lang="en-US" sz="2400" dirty="0">
                <a:solidFill>
                  <a:srgbClr val="FF0000"/>
                </a:solidFill>
              </a:rPr>
              <a:t>2</a:t>
            </a:r>
            <a:r>
              <a:rPr lang="en-US" sz="2400" dirty="0" smtClean="0">
                <a:solidFill>
                  <a:srgbClr val="FF0000"/>
                </a:solidFill>
              </a:rPr>
              <a:t>-back</a:t>
            </a:r>
            <a:r>
              <a:rPr lang="en-US" sz="2400" dirty="0" smtClean="0">
                <a:solidFill>
                  <a:schemeClr val="bg1"/>
                </a:solidFill>
              </a:rPr>
              <a:t>, you have to press           each time the current letter is exactly the same as the one presented before last (that is, 2 positions back). </a:t>
            </a:r>
            <a:endParaRPr lang="en-US" sz="2000" dirty="0">
              <a:solidFill>
                <a:schemeClr val="bg1"/>
              </a:solidFill>
            </a:endParaRPr>
          </a:p>
          <a:p>
            <a:pPr marL="0" indent="0">
              <a:buNone/>
            </a:pPr>
            <a:endParaRPr lang="en-US" sz="2000" dirty="0" smtClean="0">
              <a:solidFill>
                <a:schemeClr val="bg1"/>
              </a:solidFill>
            </a:endParaRPr>
          </a:p>
          <a:p>
            <a:pPr marL="0" indent="0">
              <a:buNone/>
            </a:pPr>
            <a:endParaRPr lang="en-US" sz="2000" dirty="0" smtClean="0">
              <a:solidFill>
                <a:schemeClr val="bg1"/>
              </a:solidFill>
            </a:endParaRPr>
          </a:p>
          <a:p>
            <a:pPr marL="0" indent="0">
              <a:buNone/>
            </a:pPr>
            <a:endParaRPr lang="en-US" sz="2000" dirty="0">
              <a:solidFill>
                <a:schemeClr val="bg1"/>
              </a:solidFill>
            </a:endParaRPr>
          </a:p>
          <a:p>
            <a:pPr marL="0" indent="0">
              <a:buNone/>
            </a:pPr>
            <a:endParaRPr lang="en-US" sz="2000" dirty="0" smtClean="0">
              <a:solidFill>
                <a:schemeClr val="bg1"/>
              </a:solidFill>
            </a:endParaRPr>
          </a:p>
          <a:p>
            <a:pPr marL="0" indent="0">
              <a:buNone/>
            </a:pPr>
            <a:r>
              <a:rPr lang="en-US" sz="2000" dirty="0">
                <a:solidFill>
                  <a:schemeClr val="bg1"/>
                </a:solidFill>
              </a:rPr>
              <a:t> </a:t>
            </a:r>
            <a:endParaRPr lang="en-US" sz="2000" dirty="0" smtClean="0">
              <a:solidFill>
                <a:schemeClr val="bg1"/>
              </a:solidFill>
            </a:endParaRPr>
          </a:p>
          <a:p>
            <a:pPr marL="0" indent="0">
              <a:buNone/>
            </a:pPr>
            <a:endParaRPr lang="en-US" sz="2000" dirty="0">
              <a:solidFill>
                <a:schemeClr val="bg1"/>
              </a:solidFill>
            </a:endParaRPr>
          </a:p>
          <a:p>
            <a:pPr marL="0" indent="0">
              <a:buNone/>
            </a:pPr>
            <a:r>
              <a:rPr lang="en-US" sz="2000" dirty="0" smtClean="0">
                <a:solidFill>
                  <a:schemeClr val="bg1"/>
                </a:solidFill>
              </a:rPr>
              <a:t>     1</a:t>
            </a:r>
            <a:r>
              <a:rPr lang="en-US" sz="2000" baseline="30000" dirty="0" smtClean="0">
                <a:solidFill>
                  <a:schemeClr val="bg1"/>
                </a:solidFill>
              </a:rPr>
              <a:t>st</a:t>
            </a:r>
            <a:r>
              <a:rPr lang="en-US" sz="2000" dirty="0" smtClean="0">
                <a:solidFill>
                  <a:schemeClr val="bg1"/>
                </a:solidFill>
              </a:rPr>
              <a:t> letter               2</a:t>
            </a:r>
            <a:r>
              <a:rPr lang="en-US" sz="2000" baseline="30000" dirty="0" smtClean="0">
                <a:solidFill>
                  <a:schemeClr val="bg1"/>
                </a:solidFill>
              </a:rPr>
              <a:t>nd</a:t>
            </a:r>
            <a:r>
              <a:rPr lang="en-US" sz="2000" dirty="0" smtClean="0">
                <a:solidFill>
                  <a:schemeClr val="bg1"/>
                </a:solidFill>
              </a:rPr>
              <a:t> letter                 3</a:t>
            </a:r>
            <a:r>
              <a:rPr lang="en-US" sz="2000" baseline="30000" dirty="0" smtClean="0">
                <a:solidFill>
                  <a:schemeClr val="bg1"/>
                </a:solidFill>
              </a:rPr>
              <a:t>rd</a:t>
            </a:r>
            <a:r>
              <a:rPr lang="en-US" sz="2000" dirty="0" smtClean="0">
                <a:solidFill>
                  <a:schemeClr val="bg1"/>
                </a:solidFill>
              </a:rPr>
              <a:t> letter                4</a:t>
            </a:r>
            <a:r>
              <a:rPr lang="en-US" sz="2000" baseline="30000" dirty="0" smtClean="0">
                <a:solidFill>
                  <a:schemeClr val="bg1"/>
                </a:solidFill>
              </a:rPr>
              <a:t>th</a:t>
            </a:r>
            <a:r>
              <a:rPr lang="en-US" sz="2000" dirty="0" smtClean="0">
                <a:solidFill>
                  <a:schemeClr val="bg1"/>
                </a:solidFill>
              </a:rPr>
              <a:t> letter ……</a:t>
            </a:r>
          </a:p>
          <a:p>
            <a:pPr marL="0" indent="0">
              <a:buNone/>
            </a:pPr>
            <a:r>
              <a:rPr lang="en-US" sz="2000" dirty="0">
                <a:solidFill>
                  <a:schemeClr val="bg1"/>
                </a:solidFill>
              </a:rPr>
              <a:t>	</a:t>
            </a:r>
            <a:r>
              <a:rPr lang="en-US" sz="2000" dirty="0" smtClean="0">
                <a:solidFill>
                  <a:schemeClr val="bg1"/>
                </a:solidFill>
              </a:rPr>
              <a:t>	</a:t>
            </a:r>
          </a:p>
          <a:p>
            <a:pPr marL="0" indent="0">
              <a:buNone/>
            </a:pPr>
            <a:r>
              <a:rPr lang="en-US" sz="2000" dirty="0">
                <a:solidFill>
                  <a:schemeClr val="bg1"/>
                </a:solidFill>
              </a:rPr>
              <a:t>	</a:t>
            </a:r>
            <a:r>
              <a:rPr lang="en-US" sz="2000" dirty="0" smtClean="0">
                <a:solidFill>
                  <a:schemeClr val="bg1"/>
                </a:solidFill>
              </a:rPr>
              <a:t>				Here you have to press         because</a:t>
            </a:r>
          </a:p>
          <a:p>
            <a:pPr marL="0" indent="0">
              <a:buNone/>
            </a:pPr>
            <a:r>
              <a:rPr lang="en-US" sz="2000" dirty="0">
                <a:solidFill>
                  <a:schemeClr val="bg1"/>
                </a:solidFill>
              </a:rPr>
              <a:t>		</a:t>
            </a:r>
            <a:r>
              <a:rPr lang="en-US" sz="2000" dirty="0" smtClean="0">
                <a:solidFill>
                  <a:schemeClr val="bg1"/>
                </a:solidFill>
              </a:rPr>
              <a:t>			the letter is the same as the one before</a:t>
            </a:r>
          </a:p>
          <a:p>
            <a:pPr marL="0" indent="0">
              <a:buNone/>
            </a:pPr>
            <a:r>
              <a:rPr lang="en-US" sz="2000" dirty="0">
                <a:solidFill>
                  <a:schemeClr val="bg1"/>
                </a:solidFill>
              </a:rPr>
              <a:t>	</a:t>
            </a:r>
            <a:r>
              <a:rPr lang="en-US" sz="2000" dirty="0" smtClean="0">
                <a:solidFill>
                  <a:schemeClr val="bg1"/>
                </a:solidFill>
              </a:rPr>
              <a:t>				last (that is, 2-displays back). 	</a:t>
            </a:r>
            <a:r>
              <a:rPr lang="en-US" sz="1600" dirty="0">
                <a:solidFill>
                  <a:schemeClr val="bg1"/>
                </a:solidFill>
              </a:rPr>
              <a:t> </a:t>
            </a:r>
            <a:r>
              <a:rPr lang="en-US" sz="1600" dirty="0" smtClean="0">
                <a:solidFill>
                  <a:schemeClr val="bg1"/>
                </a:solidFill>
              </a:rPr>
              <a:t> 	           </a:t>
            </a:r>
            <a:r>
              <a:rPr lang="en-US" sz="1900" dirty="0" smtClean="0">
                <a:solidFill>
                  <a:schemeClr val="bg1"/>
                </a:solidFill>
              </a:rPr>
              <a:t>&lt;next page&gt;      </a:t>
            </a:r>
            <a:r>
              <a:rPr lang="en-US" sz="1600" dirty="0" smtClean="0">
                <a:solidFill>
                  <a:schemeClr val="bg1"/>
                </a:solidFill>
              </a:rPr>
              <a:t>						               </a:t>
            </a:r>
            <a:r>
              <a:rPr lang="en-US" sz="1600" dirty="0">
                <a:solidFill>
                  <a:schemeClr val="bg1"/>
                </a:solidFill>
              </a:rPr>
              <a:t>	</a:t>
            </a:r>
            <a:r>
              <a:rPr lang="en-US" sz="1600" dirty="0" smtClean="0">
                <a:solidFill>
                  <a:schemeClr val="bg1"/>
                </a:solidFill>
              </a:rPr>
              <a:t>	</a:t>
            </a:r>
          </a:p>
        </p:txBody>
      </p:sp>
      <p:sp>
        <p:nvSpPr>
          <p:cNvPr id="2" name="Oval 1"/>
          <p:cNvSpPr/>
          <p:nvPr/>
        </p:nvSpPr>
        <p:spPr>
          <a:xfrm>
            <a:off x="4264778" y="1270136"/>
            <a:ext cx="353392" cy="320261"/>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706782" y="3133755"/>
            <a:ext cx="1325217" cy="9718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471530" y="3133755"/>
            <a:ext cx="1325217" cy="9718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181061" y="3133755"/>
            <a:ext cx="1325217" cy="9718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912677" y="3133755"/>
            <a:ext cx="1325217" cy="9718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1358348" y="2749826"/>
            <a:ext cx="0" cy="320261"/>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a:off x="4845878" y="2749826"/>
            <a:ext cx="0" cy="320261"/>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6" name="Straight Connector 15"/>
          <p:cNvCxnSpPr/>
          <p:nvPr/>
        </p:nvCxnSpPr>
        <p:spPr>
          <a:xfrm>
            <a:off x="1358348" y="2749826"/>
            <a:ext cx="348753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18" name="Oval 17"/>
          <p:cNvSpPr/>
          <p:nvPr/>
        </p:nvSpPr>
        <p:spPr>
          <a:xfrm>
            <a:off x="5152886" y="4707494"/>
            <a:ext cx="353392" cy="320261"/>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Box 18"/>
          <p:cNvSpPr txBox="1"/>
          <p:nvPr/>
        </p:nvSpPr>
        <p:spPr>
          <a:xfrm>
            <a:off x="1159565" y="3278860"/>
            <a:ext cx="474869" cy="553998"/>
          </a:xfrm>
          <a:prstGeom prst="rect">
            <a:avLst/>
          </a:prstGeom>
          <a:noFill/>
        </p:spPr>
        <p:txBody>
          <a:bodyPr wrap="square" rtlCol="0">
            <a:spAutoFit/>
          </a:bodyPr>
          <a:lstStyle/>
          <a:p>
            <a:r>
              <a:rPr lang="en-US" sz="3000" dirty="0" smtClean="0"/>
              <a:t>L</a:t>
            </a:r>
            <a:endParaRPr lang="en-US" sz="3000" dirty="0"/>
          </a:p>
        </p:txBody>
      </p:sp>
      <p:sp>
        <p:nvSpPr>
          <p:cNvPr id="20" name="TextBox 19"/>
          <p:cNvSpPr txBox="1"/>
          <p:nvPr/>
        </p:nvSpPr>
        <p:spPr>
          <a:xfrm>
            <a:off x="2896704" y="3278860"/>
            <a:ext cx="474869" cy="553998"/>
          </a:xfrm>
          <a:prstGeom prst="rect">
            <a:avLst/>
          </a:prstGeom>
          <a:noFill/>
        </p:spPr>
        <p:txBody>
          <a:bodyPr wrap="square" rtlCol="0">
            <a:spAutoFit/>
          </a:bodyPr>
          <a:lstStyle/>
          <a:p>
            <a:r>
              <a:rPr lang="en-US" sz="3000" dirty="0" smtClean="0"/>
              <a:t>Q</a:t>
            </a:r>
            <a:endParaRPr lang="en-US" sz="3000" dirty="0"/>
          </a:p>
        </p:txBody>
      </p:sp>
      <p:sp>
        <p:nvSpPr>
          <p:cNvPr id="21" name="TextBox 20"/>
          <p:cNvSpPr txBox="1"/>
          <p:nvPr/>
        </p:nvSpPr>
        <p:spPr>
          <a:xfrm>
            <a:off x="4704522" y="3266763"/>
            <a:ext cx="474869" cy="553998"/>
          </a:xfrm>
          <a:prstGeom prst="rect">
            <a:avLst/>
          </a:prstGeom>
          <a:noFill/>
        </p:spPr>
        <p:txBody>
          <a:bodyPr wrap="square" rtlCol="0">
            <a:spAutoFit/>
          </a:bodyPr>
          <a:lstStyle/>
          <a:p>
            <a:r>
              <a:rPr lang="en-US" sz="3000" dirty="0" smtClean="0"/>
              <a:t>L</a:t>
            </a:r>
            <a:endParaRPr lang="en-US" sz="3000" dirty="0"/>
          </a:p>
        </p:txBody>
      </p:sp>
      <p:sp>
        <p:nvSpPr>
          <p:cNvPr id="22" name="TextBox 21"/>
          <p:cNvSpPr txBox="1"/>
          <p:nvPr/>
        </p:nvSpPr>
        <p:spPr>
          <a:xfrm>
            <a:off x="6350000" y="3266763"/>
            <a:ext cx="474869" cy="553998"/>
          </a:xfrm>
          <a:prstGeom prst="rect">
            <a:avLst/>
          </a:prstGeom>
          <a:noFill/>
        </p:spPr>
        <p:txBody>
          <a:bodyPr wrap="square" rtlCol="0">
            <a:spAutoFit/>
          </a:bodyPr>
          <a:lstStyle/>
          <a:p>
            <a:r>
              <a:rPr lang="en-US" sz="3000" dirty="0"/>
              <a:t>C</a:t>
            </a:r>
          </a:p>
        </p:txBody>
      </p:sp>
      <p:cxnSp>
        <p:nvCxnSpPr>
          <p:cNvPr id="24" name="Straight Arrow Connector 23"/>
          <p:cNvCxnSpPr/>
          <p:nvPr/>
        </p:nvCxnSpPr>
        <p:spPr>
          <a:xfrm flipV="1">
            <a:off x="4704522" y="4542947"/>
            <a:ext cx="0" cy="329094"/>
          </a:xfrm>
          <a:prstGeom prst="straightConnector1">
            <a:avLst/>
          </a:prstGeom>
          <a:ln>
            <a:solidFill>
              <a:schemeClr val="bg1"/>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3799699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t>Display:</a:t>
            </a:r>
            <a:endParaRPr lang="en-US" sz="2400" dirty="0"/>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t">
            <a:normAutofit fontScale="85000" lnSpcReduction="20000"/>
          </a:bodyPr>
          <a:lstStyle/>
          <a:p>
            <a:pPr marL="0" indent="0">
              <a:buNone/>
            </a:pPr>
            <a:endParaRPr lang="en-US" sz="2000" dirty="0">
              <a:solidFill>
                <a:schemeClr val="bg1"/>
              </a:solidFill>
            </a:endParaRPr>
          </a:p>
          <a:p>
            <a:pPr marL="0" indent="0">
              <a:buNone/>
            </a:pPr>
            <a:r>
              <a:rPr lang="en-US" sz="2000" dirty="0">
                <a:solidFill>
                  <a:schemeClr val="bg1"/>
                </a:solidFill>
              </a:rPr>
              <a:t>	</a:t>
            </a:r>
            <a:r>
              <a:rPr lang="en-US" sz="2000" dirty="0" smtClean="0">
                <a:solidFill>
                  <a:schemeClr val="bg1"/>
                </a:solidFill>
              </a:rPr>
              <a:t>	</a:t>
            </a:r>
            <a:r>
              <a:rPr lang="en-US" sz="3000" dirty="0" smtClean="0">
                <a:solidFill>
                  <a:schemeClr val="bg1"/>
                </a:solidFill>
              </a:rPr>
              <a:t>As you have probably noticed, the task gets harder 		the higher the number of levels back.</a:t>
            </a:r>
          </a:p>
          <a:p>
            <a:pPr marL="0" indent="0">
              <a:buNone/>
            </a:pPr>
            <a:endParaRPr lang="en-US" sz="3000" dirty="0">
              <a:solidFill>
                <a:schemeClr val="bg1"/>
              </a:solidFill>
            </a:endParaRPr>
          </a:p>
          <a:p>
            <a:pPr marL="0" indent="0">
              <a:buNone/>
            </a:pPr>
            <a:r>
              <a:rPr lang="en-US" sz="3000" dirty="0" smtClean="0">
                <a:solidFill>
                  <a:schemeClr val="bg1"/>
                </a:solidFill>
              </a:rPr>
              <a:t>		In order to </a:t>
            </a:r>
            <a:r>
              <a:rPr lang="en-US" sz="3000" dirty="0" err="1" smtClean="0">
                <a:solidFill>
                  <a:schemeClr val="bg1"/>
                </a:solidFill>
              </a:rPr>
              <a:t>familiarise</a:t>
            </a:r>
            <a:r>
              <a:rPr lang="en-US" sz="3000" dirty="0" smtClean="0">
                <a:solidFill>
                  <a:schemeClr val="bg1"/>
                </a:solidFill>
              </a:rPr>
              <a:t> yourself with the task, </a:t>
            </a:r>
          </a:p>
          <a:p>
            <a:pPr marL="0" indent="0">
              <a:buNone/>
            </a:pPr>
            <a:r>
              <a:rPr lang="en-US" sz="3000" dirty="0">
                <a:solidFill>
                  <a:schemeClr val="bg1"/>
                </a:solidFill>
              </a:rPr>
              <a:t>	</a:t>
            </a:r>
            <a:r>
              <a:rPr lang="en-US" sz="3000" dirty="0" smtClean="0">
                <a:solidFill>
                  <a:schemeClr val="bg1"/>
                </a:solidFill>
              </a:rPr>
              <a:t>	you can now </a:t>
            </a:r>
            <a:r>
              <a:rPr lang="en-US" sz="3000" dirty="0" err="1" smtClean="0">
                <a:solidFill>
                  <a:schemeClr val="bg1"/>
                </a:solidFill>
              </a:rPr>
              <a:t>practise</a:t>
            </a:r>
            <a:r>
              <a:rPr lang="en-US" sz="3000" dirty="0" smtClean="0">
                <a:solidFill>
                  <a:schemeClr val="bg1"/>
                </a:solidFill>
              </a:rPr>
              <a:t> it by doing a 1-back</a:t>
            </a:r>
            <a:r>
              <a:rPr lang="en-US" sz="3000" dirty="0">
                <a:solidFill>
                  <a:schemeClr val="bg1"/>
                </a:solidFill>
              </a:rPr>
              <a:t> </a:t>
            </a:r>
            <a:r>
              <a:rPr lang="en-US" sz="3000" dirty="0" smtClean="0">
                <a:solidFill>
                  <a:schemeClr val="bg1"/>
                </a:solidFill>
              </a:rPr>
              <a:t>and </a:t>
            </a:r>
          </a:p>
          <a:p>
            <a:pPr marL="0" indent="0">
              <a:buNone/>
            </a:pPr>
            <a:r>
              <a:rPr lang="en-US" sz="3000" dirty="0">
                <a:solidFill>
                  <a:schemeClr val="bg1"/>
                </a:solidFill>
              </a:rPr>
              <a:t>	</a:t>
            </a:r>
            <a:r>
              <a:rPr lang="en-US" sz="3000" dirty="0" smtClean="0">
                <a:solidFill>
                  <a:schemeClr val="bg1"/>
                </a:solidFill>
              </a:rPr>
              <a:t>	a 2-back.</a:t>
            </a:r>
          </a:p>
          <a:p>
            <a:pPr marL="0" indent="0">
              <a:buNone/>
            </a:pPr>
            <a:endParaRPr lang="en-US" sz="2000" dirty="0">
              <a:solidFill>
                <a:schemeClr val="bg1"/>
              </a:solidFill>
            </a:endParaRPr>
          </a:p>
          <a:p>
            <a:pPr marL="0" indent="0">
              <a:buNone/>
            </a:pPr>
            <a:endParaRPr lang="en-US" sz="2000" dirty="0" smtClean="0">
              <a:solidFill>
                <a:schemeClr val="bg1"/>
              </a:solidFill>
            </a:endParaRPr>
          </a:p>
          <a:p>
            <a:pPr marL="0" indent="0">
              <a:buNone/>
            </a:pPr>
            <a:endParaRPr lang="en-US" sz="2000" dirty="0" smtClean="0">
              <a:solidFill>
                <a:schemeClr val="bg1"/>
              </a:solidFill>
            </a:endParaRPr>
          </a:p>
          <a:p>
            <a:pPr marL="0" indent="0">
              <a:buNone/>
            </a:pPr>
            <a:endParaRPr lang="en-US" sz="2000" dirty="0">
              <a:solidFill>
                <a:schemeClr val="bg1"/>
              </a:solidFill>
            </a:endParaRPr>
          </a:p>
          <a:p>
            <a:pPr marL="0" indent="0">
              <a:buNone/>
            </a:pPr>
            <a:endParaRPr lang="en-US" sz="2000" dirty="0" smtClean="0">
              <a:solidFill>
                <a:schemeClr val="bg1"/>
              </a:solidFill>
            </a:endParaRPr>
          </a:p>
          <a:p>
            <a:pPr marL="0" indent="0">
              <a:buNone/>
            </a:pPr>
            <a:r>
              <a:rPr lang="en-US" sz="2000" dirty="0">
                <a:solidFill>
                  <a:schemeClr val="bg1"/>
                </a:solidFill>
              </a:rPr>
              <a:t>	</a:t>
            </a:r>
            <a:r>
              <a:rPr lang="en-US" sz="2000" dirty="0" smtClean="0">
                <a:solidFill>
                  <a:schemeClr val="bg1"/>
                </a:solidFill>
              </a:rPr>
              <a:t>													</a:t>
            </a:r>
            <a:r>
              <a:rPr lang="en-US" sz="2400" dirty="0" smtClean="0">
                <a:solidFill>
                  <a:schemeClr val="bg1"/>
                </a:solidFill>
              </a:rPr>
              <a:t>&lt;next page&gt;</a:t>
            </a:r>
          </a:p>
          <a:p>
            <a:pPr marL="0" indent="0">
              <a:buNone/>
            </a:pPr>
            <a:r>
              <a:rPr lang="en-US" sz="2000" dirty="0">
                <a:solidFill>
                  <a:schemeClr val="bg1"/>
                </a:solidFill>
              </a:rPr>
              <a:t>	</a:t>
            </a:r>
          </a:p>
        </p:txBody>
      </p:sp>
    </p:spTree>
    <p:extLst>
      <p:ext uri="{BB962C8B-B14F-4D97-AF65-F5344CB8AC3E}">
        <p14:creationId xmlns:p14="http://schemas.microsoft.com/office/powerpoint/2010/main" val="65844809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t>Display: (change ‘1-back’ to 2-back, depending on practice block)</a:t>
            </a:r>
            <a:endParaRPr lang="en-US" sz="2400" dirty="0"/>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t">
            <a:normAutofit fontScale="85000" lnSpcReduction="20000"/>
          </a:bodyPr>
          <a:lstStyle/>
          <a:p>
            <a:pPr marL="0" indent="0">
              <a:buNone/>
            </a:pPr>
            <a:endParaRPr lang="en-US" dirty="0">
              <a:solidFill>
                <a:schemeClr val="bg1"/>
              </a:solidFill>
            </a:endParaRPr>
          </a:p>
          <a:p>
            <a:pPr marL="0" indent="0" algn="ctr">
              <a:buNone/>
            </a:pPr>
            <a:r>
              <a:rPr lang="en-US" dirty="0" smtClean="0">
                <a:solidFill>
                  <a:schemeClr val="bg1"/>
                </a:solidFill>
              </a:rPr>
              <a:t>In this practice, you will do a </a:t>
            </a:r>
            <a:r>
              <a:rPr lang="en-US" dirty="0" smtClean="0">
                <a:solidFill>
                  <a:srgbClr val="FF0000"/>
                </a:solidFill>
              </a:rPr>
              <a:t>1-back</a:t>
            </a:r>
          </a:p>
          <a:p>
            <a:pPr marL="0" indent="0" algn="ctr">
              <a:buNone/>
            </a:pPr>
            <a:endParaRPr lang="en-US" sz="2600" dirty="0">
              <a:solidFill>
                <a:srgbClr val="FF0000"/>
              </a:solidFill>
            </a:endParaRPr>
          </a:p>
          <a:p>
            <a:pPr marL="0" indent="0" algn="ctr">
              <a:buNone/>
            </a:pPr>
            <a:endParaRPr lang="en-US" sz="2600" dirty="0" smtClean="0">
              <a:solidFill>
                <a:srgbClr val="FF0000"/>
              </a:solidFill>
            </a:endParaRPr>
          </a:p>
          <a:p>
            <a:pPr marL="0" indent="0" algn="ctr">
              <a:buNone/>
            </a:pPr>
            <a:r>
              <a:rPr lang="en-US" dirty="0" smtClean="0">
                <a:solidFill>
                  <a:srgbClr val="FFFFFF"/>
                </a:solidFill>
              </a:rPr>
              <a:t>Press         found at the bottom of each screen</a:t>
            </a:r>
          </a:p>
          <a:p>
            <a:pPr marL="0" indent="0" algn="ctr">
              <a:buNone/>
            </a:pPr>
            <a:r>
              <a:rPr lang="en-US" dirty="0">
                <a:solidFill>
                  <a:srgbClr val="FFFFFF"/>
                </a:solidFill>
              </a:rPr>
              <a:t>i</a:t>
            </a:r>
            <a:r>
              <a:rPr lang="en-US" dirty="0" smtClean="0">
                <a:solidFill>
                  <a:srgbClr val="FFFFFF"/>
                </a:solidFill>
              </a:rPr>
              <a:t>f the letter is the </a:t>
            </a:r>
            <a:r>
              <a:rPr lang="en-US" dirty="0" smtClean="0">
                <a:solidFill>
                  <a:srgbClr val="FF0000"/>
                </a:solidFill>
              </a:rPr>
              <a:t>same</a:t>
            </a:r>
            <a:r>
              <a:rPr lang="en-US" dirty="0" smtClean="0">
                <a:solidFill>
                  <a:srgbClr val="FFFFFF"/>
                </a:solidFill>
              </a:rPr>
              <a:t> as the </a:t>
            </a:r>
            <a:r>
              <a:rPr lang="en-US" dirty="0" smtClean="0">
                <a:solidFill>
                  <a:srgbClr val="FF0000"/>
                </a:solidFill>
              </a:rPr>
              <a:t>1</a:t>
            </a:r>
            <a:r>
              <a:rPr lang="en-US" dirty="0" smtClean="0">
                <a:solidFill>
                  <a:srgbClr val="FFFFFF"/>
                </a:solidFill>
              </a:rPr>
              <a:t> display before.</a:t>
            </a:r>
          </a:p>
          <a:p>
            <a:pPr marL="0" indent="0" algn="ctr">
              <a:buNone/>
            </a:pPr>
            <a:endParaRPr lang="en-US" sz="2600" dirty="0">
              <a:solidFill>
                <a:srgbClr val="FFFFFF"/>
              </a:solidFill>
            </a:endParaRPr>
          </a:p>
          <a:p>
            <a:pPr marL="0" indent="0" algn="ctr">
              <a:buNone/>
            </a:pPr>
            <a:endParaRPr lang="en-US" sz="2600" dirty="0">
              <a:solidFill>
                <a:srgbClr val="FFFFFF"/>
              </a:solidFill>
            </a:endParaRPr>
          </a:p>
          <a:p>
            <a:pPr marL="0" indent="0" algn="ctr">
              <a:buNone/>
            </a:pPr>
            <a:r>
              <a:rPr lang="en-US" sz="2600" dirty="0" smtClean="0">
                <a:solidFill>
                  <a:srgbClr val="FFFFFF"/>
                </a:solidFill>
              </a:rPr>
              <a:t>You will need to respond as quickly and as accurately as possible.</a:t>
            </a:r>
          </a:p>
          <a:p>
            <a:pPr marL="0" indent="0" algn="ctr">
              <a:buNone/>
            </a:pPr>
            <a:endParaRPr lang="en-US" sz="2600" dirty="0">
              <a:solidFill>
                <a:srgbClr val="FFFFFF"/>
              </a:solidFill>
            </a:endParaRPr>
          </a:p>
          <a:p>
            <a:pPr marL="0" indent="0" algn="ctr">
              <a:buNone/>
            </a:pPr>
            <a:r>
              <a:rPr lang="en-US" sz="2600" dirty="0" smtClean="0">
                <a:solidFill>
                  <a:srgbClr val="FFFFFF"/>
                </a:solidFill>
              </a:rPr>
              <a:t>Press &lt;Start&gt; to begin your practice.</a:t>
            </a:r>
          </a:p>
          <a:p>
            <a:pPr marL="0" indent="0" algn="ctr">
              <a:buNone/>
            </a:pPr>
            <a:endParaRPr lang="en-US" sz="2000" dirty="0">
              <a:solidFill>
                <a:srgbClr val="FFFFFF"/>
              </a:solidFill>
            </a:endParaRPr>
          </a:p>
          <a:p>
            <a:pPr marL="0" indent="0">
              <a:buNone/>
            </a:pPr>
            <a:endParaRPr lang="en-US" sz="2000" dirty="0" smtClean="0">
              <a:solidFill>
                <a:schemeClr val="bg1"/>
              </a:solidFill>
            </a:endParaRPr>
          </a:p>
          <a:p>
            <a:pPr marL="0" indent="0">
              <a:buNone/>
            </a:pPr>
            <a:r>
              <a:rPr lang="en-US" sz="2000" dirty="0">
                <a:solidFill>
                  <a:schemeClr val="bg1"/>
                </a:solidFill>
              </a:rPr>
              <a:t>	</a:t>
            </a:r>
            <a:r>
              <a:rPr lang="en-US" sz="2000" dirty="0" smtClean="0">
                <a:solidFill>
                  <a:schemeClr val="bg1"/>
                </a:solidFill>
              </a:rPr>
              <a:t>													</a:t>
            </a:r>
            <a:r>
              <a:rPr lang="en-US" sz="2000" dirty="0">
                <a:solidFill>
                  <a:schemeClr val="bg1"/>
                </a:solidFill>
              </a:rPr>
              <a:t>	</a:t>
            </a:r>
          </a:p>
        </p:txBody>
      </p:sp>
      <p:sp>
        <p:nvSpPr>
          <p:cNvPr id="4" name="Oval 3"/>
          <p:cNvSpPr/>
          <p:nvPr/>
        </p:nvSpPr>
        <p:spPr>
          <a:xfrm>
            <a:off x="2314712" y="2791746"/>
            <a:ext cx="353392" cy="364435"/>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extBox 1"/>
          <p:cNvSpPr txBox="1"/>
          <p:nvPr/>
        </p:nvSpPr>
        <p:spPr>
          <a:xfrm>
            <a:off x="882516" y="5403334"/>
            <a:ext cx="7643049" cy="369332"/>
          </a:xfrm>
          <a:prstGeom prst="rect">
            <a:avLst/>
          </a:prstGeom>
          <a:noFill/>
        </p:spPr>
        <p:txBody>
          <a:bodyPr wrap="square" rtlCol="0">
            <a:spAutoFit/>
          </a:bodyPr>
          <a:lstStyle/>
          <a:p>
            <a:r>
              <a:rPr lang="en-US" dirty="0" smtClean="0">
                <a:solidFill>
                  <a:schemeClr val="bg1"/>
                </a:solidFill>
              </a:rPr>
              <a:t>&lt;skip&gt;													&lt;Start&gt;</a:t>
            </a:r>
            <a:endParaRPr lang="en-US" dirty="0">
              <a:solidFill>
                <a:schemeClr val="bg1"/>
              </a:solidFill>
            </a:endParaRPr>
          </a:p>
        </p:txBody>
      </p:sp>
    </p:spTree>
    <p:extLst>
      <p:ext uri="{BB962C8B-B14F-4D97-AF65-F5344CB8AC3E}">
        <p14:creationId xmlns:p14="http://schemas.microsoft.com/office/powerpoint/2010/main" val="424652544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t>Display for 750ms (change ‘1-back’ to 2-back, depending on practice block):</a:t>
            </a:r>
            <a:endParaRPr lang="en-US" sz="2400" dirty="0"/>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ctr">
            <a:normAutofit/>
          </a:bodyPr>
          <a:lstStyle/>
          <a:p>
            <a:pPr marL="0" indent="0" algn="ctr">
              <a:buNone/>
            </a:pPr>
            <a:r>
              <a:rPr lang="en-US" sz="2000" dirty="0" smtClean="0">
                <a:solidFill>
                  <a:srgbClr val="FFFFFF"/>
                </a:solidFill>
              </a:rPr>
              <a:t>1-Back Practice Block</a:t>
            </a:r>
          </a:p>
          <a:p>
            <a:pPr marL="0" indent="0" algn="ctr">
              <a:buNone/>
            </a:pPr>
            <a:endParaRPr lang="en-US" sz="2000" dirty="0">
              <a:solidFill>
                <a:srgbClr val="FFFFFF"/>
              </a:solidFill>
            </a:endParaRPr>
          </a:p>
        </p:txBody>
      </p:sp>
    </p:spTree>
    <p:extLst>
      <p:ext uri="{BB962C8B-B14F-4D97-AF65-F5344CB8AC3E}">
        <p14:creationId xmlns:p14="http://schemas.microsoft.com/office/powerpoint/2010/main" val="357040092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t>Display fixation cross for </a:t>
            </a:r>
            <a:r>
              <a:rPr lang="en-US" sz="2400" dirty="0" smtClean="0">
                <a:solidFill>
                  <a:srgbClr val="000000"/>
                </a:solidFill>
              </a:rPr>
              <a:t>500ms:</a:t>
            </a:r>
            <a:endParaRPr lang="en-US" sz="2400" dirty="0">
              <a:solidFill>
                <a:srgbClr val="000000"/>
              </a:solidFill>
            </a:endParaRPr>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ctr">
            <a:normAutofit/>
          </a:bodyPr>
          <a:lstStyle/>
          <a:p>
            <a:pPr marL="0" indent="0" algn="ctr">
              <a:buNone/>
            </a:pPr>
            <a:r>
              <a:rPr lang="en-US" sz="6000" dirty="0" smtClean="0">
                <a:solidFill>
                  <a:srgbClr val="FFFFFF"/>
                </a:solidFill>
              </a:rPr>
              <a:t>+</a:t>
            </a:r>
          </a:p>
          <a:p>
            <a:pPr marL="0" indent="0" algn="ctr">
              <a:buNone/>
            </a:pPr>
            <a:r>
              <a:rPr lang="en-US" sz="2000" dirty="0" smtClean="0">
                <a:solidFill>
                  <a:srgbClr val="FFFFFF"/>
                </a:solidFill>
              </a:rPr>
              <a:t>(get ready)</a:t>
            </a:r>
            <a:endParaRPr lang="en-US" sz="2000" dirty="0">
              <a:solidFill>
                <a:srgbClr val="FFFFFF"/>
              </a:solidFill>
            </a:endParaRPr>
          </a:p>
        </p:txBody>
      </p:sp>
    </p:spTree>
    <p:extLst>
      <p:ext uri="{BB962C8B-B14F-4D97-AF65-F5344CB8AC3E}">
        <p14:creationId xmlns:p14="http://schemas.microsoft.com/office/powerpoint/2010/main" val="217909163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t>Display – (before task can commence):</a:t>
            </a:r>
            <a:endParaRPr lang="en-US" sz="2400" dirty="0"/>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t">
            <a:normAutofit/>
          </a:bodyPr>
          <a:lstStyle/>
          <a:p>
            <a:pPr marL="0" indent="0">
              <a:buNone/>
            </a:pPr>
            <a:endParaRPr lang="en-US" sz="3000" dirty="0" smtClean="0">
              <a:solidFill>
                <a:schemeClr val="bg1"/>
              </a:solidFill>
            </a:endParaRPr>
          </a:p>
          <a:p>
            <a:pPr marL="0" indent="0" algn="ctr">
              <a:buNone/>
            </a:pPr>
            <a:r>
              <a:rPr lang="en-US" sz="3000" dirty="0" smtClean="0">
                <a:solidFill>
                  <a:schemeClr val="bg1"/>
                </a:solidFill>
              </a:rPr>
              <a:t>Have you consumed any alcohol </a:t>
            </a:r>
          </a:p>
          <a:p>
            <a:pPr marL="0" indent="0" algn="ctr">
              <a:buNone/>
            </a:pPr>
            <a:r>
              <a:rPr lang="en-US" sz="3000" dirty="0" smtClean="0">
                <a:solidFill>
                  <a:schemeClr val="bg1"/>
                </a:solidFill>
              </a:rPr>
              <a:t>in the last 12 hours?</a:t>
            </a:r>
          </a:p>
          <a:p>
            <a:pPr marL="0" indent="0" algn="ctr">
              <a:buNone/>
            </a:pPr>
            <a:endParaRPr lang="en-US" sz="3000" dirty="0">
              <a:solidFill>
                <a:schemeClr val="bg1"/>
              </a:solidFill>
            </a:endParaRPr>
          </a:p>
          <a:p>
            <a:pPr marL="0" indent="0" algn="ctr">
              <a:buNone/>
            </a:pPr>
            <a:endParaRPr lang="en-US" sz="3000" dirty="0" smtClean="0">
              <a:solidFill>
                <a:schemeClr val="bg1"/>
              </a:solidFill>
            </a:endParaRPr>
          </a:p>
          <a:p>
            <a:pPr marL="0" indent="0">
              <a:buNone/>
            </a:pPr>
            <a:r>
              <a:rPr lang="en-US" sz="3000" dirty="0" smtClean="0">
                <a:solidFill>
                  <a:schemeClr val="bg1"/>
                </a:solidFill>
              </a:rPr>
              <a:t>		</a:t>
            </a:r>
            <a:r>
              <a:rPr lang="en-US" sz="4000" dirty="0" smtClean="0">
                <a:solidFill>
                  <a:schemeClr val="bg1"/>
                </a:solidFill>
              </a:rPr>
              <a:t>&lt;YES&gt;									&lt;NO&gt;</a:t>
            </a:r>
            <a:endParaRPr lang="en-US" sz="4000" dirty="0">
              <a:solidFill>
                <a:schemeClr val="bg1"/>
              </a:solidFill>
            </a:endParaRPr>
          </a:p>
        </p:txBody>
      </p:sp>
    </p:spTree>
    <p:extLst>
      <p:ext uri="{BB962C8B-B14F-4D97-AF65-F5344CB8AC3E}">
        <p14:creationId xmlns:p14="http://schemas.microsoft.com/office/powerpoint/2010/main" val="198809155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t>Trial #1 - Display letter stimuli for </a:t>
            </a:r>
            <a:r>
              <a:rPr lang="en-US" sz="2400" dirty="0" smtClean="0">
                <a:solidFill>
                  <a:srgbClr val="000000"/>
                </a:solidFill>
              </a:rPr>
              <a:t>500ms</a:t>
            </a:r>
            <a:endParaRPr lang="en-US" sz="2400" dirty="0"/>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ctr">
            <a:normAutofit/>
          </a:bodyPr>
          <a:lstStyle/>
          <a:p>
            <a:pPr marL="0" indent="0" algn="ctr">
              <a:buNone/>
            </a:pPr>
            <a:endParaRPr lang="en-US" sz="6000" dirty="0" smtClean="0">
              <a:solidFill>
                <a:srgbClr val="FFFFFF"/>
              </a:solidFill>
            </a:endParaRPr>
          </a:p>
        </p:txBody>
      </p:sp>
      <p:sp>
        <p:nvSpPr>
          <p:cNvPr id="4" name="Oval 3"/>
          <p:cNvSpPr/>
          <p:nvPr/>
        </p:nvSpPr>
        <p:spPr>
          <a:xfrm>
            <a:off x="4269408" y="5057913"/>
            <a:ext cx="622851" cy="60187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Box 2"/>
          <p:cNvSpPr txBox="1"/>
          <p:nvPr/>
        </p:nvSpPr>
        <p:spPr>
          <a:xfrm>
            <a:off x="2629452" y="2539598"/>
            <a:ext cx="3920434" cy="1938992"/>
          </a:xfrm>
          <a:prstGeom prst="rect">
            <a:avLst/>
          </a:prstGeom>
          <a:noFill/>
        </p:spPr>
        <p:txBody>
          <a:bodyPr wrap="square" rtlCol="0">
            <a:spAutoFit/>
          </a:bodyPr>
          <a:lstStyle/>
          <a:p>
            <a:pPr algn="ctr"/>
            <a:r>
              <a:rPr lang="en-US" sz="12000" dirty="0">
                <a:solidFill>
                  <a:srgbClr val="FFFFFF"/>
                </a:solidFill>
              </a:rPr>
              <a:t>K</a:t>
            </a:r>
            <a:endParaRPr lang="en-US" sz="12000" dirty="0"/>
          </a:p>
        </p:txBody>
      </p:sp>
    </p:spTree>
    <p:extLst>
      <p:ext uri="{BB962C8B-B14F-4D97-AF65-F5344CB8AC3E}">
        <p14:creationId xmlns:p14="http://schemas.microsoft.com/office/powerpoint/2010/main" val="145936283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t>Display blank screen for </a:t>
            </a:r>
            <a:r>
              <a:rPr lang="en-US" sz="2400" dirty="0" smtClean="0">
                <a:solidFill>
                  <a:srgbClr val="000000"/>
                </a:solidFill>
              </a:rPr>
              <a:t>2500ms:</a:t>
            </a:r>
            <a:endParaRPr lang="en-US" sz="2400" dirty="0">
              <a:solidFill>
                <a:srgbClr val="000000"/>
              </a:solidFill>
            </a:endParaRPr>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ctr">
            <a:normAutofit/>
          </a:bodyPr>
          <a:lstStyle/>
          <a:p>
            <a:pPr marL="0" indent="0" algn="ctr">
              <a:buNone/>
            </a:pPr>
            <a:endParaRPr lang="en-US" sz="2000" dirty="0">
              <a:solidFill>
                <a:srgbClr val="FFFFFF"/>
              </a:solidFill>
            </a:endParaRPr>
          </a:p>
        </p:txBody>
      </p:sp>
    </p:spTree>
    <p:extLst>
      <p:ext uri="{BB962C8B-B14F-4D97-AF65-F5344CB8AC3E}">
        <p14:creationId xmlns:p14="http://schemas.microsoft.com/office/powerpoint/2010/main" val="11071997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t>Display fixation cross for </a:t>
            </a:r>
            <a:r>
              <a:rPr lang="en-US" sz="2400" dirty="0" smtClean="0">
                <a:solidFill>
                  <a:srgbClr val="000000"/>
                </a:solidFill>
              </a:rPr>
              <a:t>500ms:</a:t>
            </a:r>
            <a:endParaRPr lang="en-US" sz="2400" dirty="0">
              <a:solidFill>
                <a:srgbClr val="000000"/>
              </a:solidFill>
            </a:endParaRPr>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ctr">
            <a:normAutofit/>
          </a:bodyPr>
          <a:lstStyle/>
          <a:p>
            <a:pPr marL="0" indent="0" algn="ctr">
              <a:buNone/>
            </a:pPr>
            <a:r>
              <a:rPr lang="en-US" sz="6000" dirty="0" smtClean="0">
                <a:solidFill>
                  <a:srgbClr val="FFFFFF"/>
                </a:solidFill>
              </a:rPr>
              <a:t>+</a:t>
            </a:r>
          </a:p>
          <a:p>
            <a:pPr marL="0" indent="0" algn="ctr">
              <a:buNone/>
            </a:pPr>
            <a:r>
              <a:rPr lang="en-US" sz="2000" dirty="0" smtClean="0">
                <a:solidFill>
                  <a:srgbClr val="FFFFFF"/>
                </a:solidFill>
              </a:rPr>
              <a:t>(get ready)</a:t>
            </a:r>
            <a:endParaRPr lang="en-US" sz="2000" dirty="0">
              <a:solidFill>
                <a:srgbClr val="FFFFFF"/>
              </a:solidFill>
            </a:endParaRPr>
          </a:p>
        </p:txBody>
      </p:sp>
    </p:spTree>
    <p:extLst>
      <p:ext uri="{BB962C8B-B14F-4D97-AF65-F5344CB8AC3E}">
        <p14:creationId xmlns:p14="http://schemas.microsoft.com/office/powerpoint/2010/main" val="222469865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t>Trial #2 - Display letter stimuli for </a:t>
            </a:r>
            <a:r>
              <a:rPr lang="en-US" sz="2400" dirty="0" smtClean="0">
                <a:solidFill>
                  <a:srgbClr val="000000"/>
                </a:solidFill>
              </a:rPr>
              <a:t>500ms </a:t>
            </a:r>
            <a:endParaRPr lang="en-US" sz="2400" dirty="0"/>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ctr">
            <a:normAutofit/>
          </a:bodyPr>
          <a:lstStyle/>
          <a:p>
            <a:pPr marL="0" indent="0" algn="ctr">
              <a:buNone/>
            </a:pPr>
            <a:endParaRPr lang="en-US" sz="6000" dirty="0" smtClean="0">
              <a:solidFill>
                <a:srgbClr val="FFFFFF"/>
              </a:solidFill>
            </a:endParaRPr>
          </a:p>
        </p:txBody>
      </p:sp>
      <p:sp>
        <p:nvSpPr>
          <p:cNvPr id="4" name="Oval 3"/>
          <p:cNvSpPr/>
          <p:nvPr/>
        </p:nvSpPr>
        <p:spPr>
          <a:xfrm>
            <a:off x="4269408" y="5057913"/>
            <a:ext cx="622851" cy="60187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Box 2"/>
          <p:cNvSpPr txBox="1"/>
          <p:nvPr/>
        </p:nvSpPr>
        <p:spPr>
          <a:xfrm>
            <a:off x="2629452" y="2539598"/>
            <a:ext cx="3920434" cy="1938992"/>
          </a:xfrm>
          <a:prstGeom prst="rect">
            <a:avLst/>
          </a:prstGeom>
          <a:noFill/>
        </p:spPr>
        <p:txBody>
          <a:bodyPr wrap="square" rtlCol="0">
            <a:spAutoFit/>
          </a:bodyPr>
          <a:lstStyle/>
          <a:p>
            <a:pPr algn="ctr"/>
            <a:r>
              <a:rPr lang="en-US" sz="12000" dirty="0" smtClean="0">
                <a:solidFill>
                  <a:srgbClr val="FFFFFF"/>
                </a:solidFill>
              </a:rPr>
              <a:t>P</a:t>
            </a:r>
            <a:endParaRPr lang="en-US" sz="12000" dirty="0"/>
          </a:p>
        </p:txBody>
      </p:sp>
    </p:spTree>
    <p:extLst>
      <p:ext uri="{BB962C8B-B14F-4D97-AF65-F5344CB8AC3E}">
        <p14:creationId xmlns:p14="http://schemas.microsoft.com/office/powerpoint/2010/main" val="107744253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t>Display blank screen for </a:t>
            </a:r>
            <a:r>
              <a:rPr lang="en-US" sz="2400" dirty="0">
                <a:solidFill>
                  <a:srgbClr val="000000"/>
                </a:solidFill>
              </a:rPr>
              <a:t>2</a:t>
            </a:r>
            <a:r>
              <a:rPr lang="en-US" sz="2400" dirty="0" smtClean="0">
                <a:solidFill>
                  <a:srgbClr val="000000"/>
                </a:solidFill>
              </a:rPr>
              <a:t>500ms:</a:t>
            </a:r>
            <a:endParaRPr lang="en-US" sz="2400" dirty="0">
              <a:solidFill>
                <a:srgbClr val="000000"/>
              </a:solidFill>
            </a:endParaRPr>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ctr">
            <a:normAutofit/>
          </a:bodyPr>
          <a:lstStyle/>
          <a:p>
            <a:pPr marL="0" indent="0" algn="ctr">
              <a:buNone/>
            </a:pPr>
            <a:endParaRPr lang="en-US" sz="2000" dirty="0">
              <a:solidFill>
                <a:srgbClr val="FFFFFF"/>
              </a:solidFill>
            </a:endParaRPr>
          </a:p>
        </p:txBody>
      </p:sp>
    </p:spTree>
    <p:extLst>
      <p:ext uri="{BB962C8B-B14F-4D97-AF65-F5344CB8AC3E}">
        <p14:creationId xmlns:p14="http://schemas.microsoft.com/office/powerpoint/2010/main" val="138135112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t>Display fixation cross for </a:t>
            </a:r>
            <a:r>
              <a:rPr lang="en-US" sz="2400" dirty="0" smtClean="0">
                <a:solidFill>
                  <a:srgbClr val="000000"/>
                </a:solidFill>
              </a:rPr>
              <a:t>500ms:</a:t>
            </a:r>
            <a:endParaRPr lang="en-US" sz="2400" dirty="0">
              <a:solidFill>
                <a:srgbClr val="000000"/>
              </a:solidFill>
            </a:endParaRPr>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ctr">
            <a:normAutofit/>
          </a:bodyPr>
          <a:lstStyle/>
          <a:p>
            <a:pPr marL="0" indent="0" algn="ctr">
              <a:buNone/>
            </a:pPr>
            <a:r>
              <a:rPr lang="en-US" sz="6000" dirty="0" smtClean="0">
                <a:solidFill>
                  <a:srgbClr val="FFFFFF"/>
                </a:solidFill>
              </a:rPr>
              <a:t>+</a:t>
            </a:r>
          </a:p>
          <a:p>
            <a:pPr marL="0" indent="0" algn="ctr">
              <a:buNone/>
            </a:pPr>
            <a:r>
              <a:rPr lang="en-US" sz="2000" dirty="0" smtClean="0">
                <a:solidFill>
                  <a:srgbClr val="FFFFFF"/>
                </a:solidFill>
              </a:rPr>
              <a:t>(get ready)</a:t>
            </a:r>
            <a:endParaRPr lang="en-US" sz="2000" dirty="0">
              <a:solidFill>
                <a:srgbClr val="FFFFFF"/>
              </a:solidFill>
            </a:endParaRPr>
          </a:p>
        </p:txBody>
      </p:sp>
    </p:spTree>
    <p:extLst>
      <p:ext uri="{BB962C8B-B14F-4D97-AF65-F5344CB8AC3E}">
        <p14:creationId xmlns:p14="http://schemas.microsoft.com/office/powerpoint/2010/main" val="384855641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t>Trial #3 - Display letter stimuli for </a:t>
            </a:r>
            <a:r>
              <a:rPr lang="en-US" sz="2400" dirty="0" smtClean="0">
                <a:solidFill>
                  <a:srgbClr val="000000"/>
                </a:solidFill>
              </a:rPr>
              <a:t>500ms </a:t>
            </a:r>
            <a:endParaRPr lang="en-US" sz="2400" dirty="0"/>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ctr">
            <a:normAutofit/>
          </a:bodyPr>
          <a:lstStyle/>
          <a:p>
            <a:pPr marL="0" indent="0" algn="ctr">
              <a:buNone/>
            </a:pPr>
            <a:endParaRPr lang="en-US" sz="6000" dirty="0" smtClean="0">
              <a:solidFill>
                <a:srgbClr val="FFFFFF"/>
              </a:solidFill>
            </a:endParaRPr>
          </a:p>
        </p:txBody>
      </p:sp>
      <p:sp>
        <p:nvSpPr>
          <p:cNvPr id="4" name="Oval 3"/>
          <p:cNvSpPr/>
          <p:nvPr/>
        </p:nvSpPr>
        <p:spPr>
          <a:xfrm>
            <a:off x="4269408" y="5057913"/>
            <a:ext cx="622851" cy="60187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Box 2"/>
          <p:cNvSpPr txBox="1"/>
          <p:nvPr/>
        </p:nvSpPr>
        <p:spPr>
          <a:xfrm>
            <a:off x="2629452" y="2539598"/>
            <a:ext cx="3920434" cy="1938992"/>
          </a:xfrm>
          <a:prstGeom prst="rect">
            <a:avLst/>
          </a:prstGeom>
          <a:noFill/>
        </p:spPr>
        <p:txBody>
          <a:bodyPr wrap="square" rtlCol="0">
            <a:spAutoFit/>
          </a:bodyPr>
          <a:lstStyle/>
          <a:p>
            <a:pPr algn="ctr"/>
            <a:r>
              <a:rPr lang="en-US" sz="12000" dirty="0">
                <a:solidFill>
                  <a:srgbClr val="FFFFFF"/>
                </a:solidFill>
              </a:rPr>
              <a:t>P</a:t>
            </a:r>
            <a:endParaRPr lang="en-US" sz="12000" dirty="0"/>
          </a:p>
        </p:txBody>
      </p:sp>
    </p:spTree>
    <p:extLst>
      <p:ext uri="{BB962C8B-B14F-4D97-AF65-F5344CB8AC3E}">
        <p14:creationId xmlns:p14="http://schemas.microsoft.com/office/powerpoint/2010/main" val="28255678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t>Display blank screen for </a:t>
            </a:r>
            <a:r>
              <a:rPr lang="en-US" sz="2400" dirty="0" smtClean="0">
                <a:solidFill>
                  <a:srgbClr val="000000"/>
                </a:solidFill>
              </a:rPr>
              <a:t>2500ms:</a:t>
            </a:r>
            <a:endParaRPr lang="en-US" sz="2400" dirty="0">
              <a:solidFill>
                <a:srgbClr val="000000"/>
              </a:solidFill>
            </a:endParaRPr>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ctr">
            <a:normAutofit/>
          </a:bodyPr>
          <a:lstStyle/>
          <a:p>
            <a:pPr marL="0" indent="0" algn="ctr">
              <a:buNone/>
            </a:pPr>
            <a:endParaRPr lang="en-US" sz="2000" dirty="0">
              <a:solidFill>
                <a:srgbClr val="FFFFFF"/>
              </a:solidFill>
            </a:endParaRPr>
          </a:p>
        </p:txBody>
      </p:sp>
    </p:spTree>
    <p:extLst>
      <p:ext uri="{BB962C8B-B14F-4D97-AF65-F5344CB8AC3E}">
        <p14:creationId xmlns:p14="http://schemas.microsoft.com/office/powerpoint/2010/main" val="30286408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t>Feedback display after 10 trials of 1-back (change ‘1-back’ depending on n-level):</a:t>
            </a:r>
            <a:endParaRPr lang="en-US" sz="2400" dirty="0"/>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t">
            <a:normAutofit/>
          </a:bodyPr>
          <a:lstStyle/>
          <a:p>
            <a:pPr marL="0" indent="0">
              <a:buNone/>
            </a:pPr>
            <a:endParaRPr lang="en-US" sz="2000" dirty="0">
              <a:solidFill>
                <a:schemeClr val="bg1"/>
              </a:solidFill>
            </a:endParaRPr>
          </a:p>
          <a:p>
            <a:pPr marL="0" indent="0" algn="ctr">
              <a:buNone/>
            </a:pPr>
            <a:r>
              <a:rPr lang="en-US" sz="4000" dirty="0">
                <a:solidFill>
                  <a:schemeClr val="bg1"/>
                </a:solidFill>
              </a:rPr>
              <a:t>	</a:t>
            </a:r>
            <a:r>
              <a:rPr lang="en-US" sz="4000" dirty="0" smtClean="0">
                <a:solidFill>
                  <a:schemeClr val="bg1"/>
                </a:solidFill>
              </a:rPr>
              <a:t>	Feedback</a:t>
            </a:r>
          </a:p>
          <a:p>
            <a:pPr marL="0" indent="0" algn="ctr">
              <a:buNone/>
            </a:pPr>
            <a:endParaRPr lang="en-US" sz="4000" dirty="0">
              <a:solidFill>
                <a:schemeClr val="bg1"/>
              </a:solidFill>
            </a:endParaRPr>
          </a:p>
          <a:p>
            <a:pPr marL="0" indent="0" algn="ctr">
              <a:buNone/>
            </a:pPr>
            <a:r>
              <a:rPr lang="en-US" sz="4000" dirty="0" smtClean="0">
                <a:solidFill>
                  <a:schemeClr val="bg1"/>
                </a:solidFill>
              </a:rPr>
              <a:t>	CORRECT: ___% of the time.</a:t>
            </a:r>
          </a:p>
          <a:p>
            <a:pPr marL="0" indent="0">
              <a:buNone/>
            </a:pPr>
            <a:endParaRPr lang="en-US" sz="2000" dirty="0">
              <a:solidFill>
                <a:schemeClr val="bg1"/>
              </a:solidFill>
            </a:endParaRPr>
          </a:p>
          <a:p>
            <a:pPr marL="0" indent="0">
              <a:buNone/>
            </a:pPr>
            <a:endParaRPr lang="en-US" sz="2000" dirty="0" smtClean="0">
              <a:solidFill>
                <a:schemeClr val="bg1"/>
              </a:solidFill>
            </a:endParaRPr>
          </a:p>
          <a:p>
            <a:pPr marL="0" indent="0">
              <a:buNone/>
            </a:pPr>
            <a:r>
              <a:rPr lang="en-US" sz="2000" dirty="0" smtClean="0">
                <a:solidFill>
                  <a:schemeClr val="bg1"/>
                </a:solidFill>
              </a:rPr>
              <a:t>	</a:t>
            </a:r>
            <a:endParaRPr lang="en-US" sz="2000" dirty="0">
              <a:solidFill>
                <a:schemeClr val="bg1"/>
              </a:solidFill>
            </a:endParaRPr>
          </a:p>
          <a:p>
            <a:pPr marL="0" indent="0">
              <a:buNone/>
            </a:pPr>
            <a:endParaRPr lang="en-US" sz="2000" dirty="0" smtClean="0">
              <a:solidFill>
                <a:schemeClr val="bg1"/>
              </a:solidFill>
            </a:endParaRPr>
          </a:p>
          <a:p>
            <a:pPr marL="0" indent="0">
              <a:buNone/>
            </a:pPr>
            <a:r>
              <a:rPr lang="en-US" sz="2000" dirty="0">
                <a:solidFill>
                  <a:schemeClr val="bg1"/>
                </a:solidFill>
              </a:rPr>
              <a:t>	</a:t>
            </a:r>
            <a:r>
              <a:rPr lang="en-US" sz="2000" dirty="0" smtClean="0">
                <a:solidFill>
                  <a:schemeClr val="bg1"/>
                </a:solidFill>
              </a:rPr>
              <a:t>	</a:t>
            </a:r>
            <a:r>
              <a:rPr lang="en-US" sz="2000" dirty="0">
                <a:solidFill>
                  <a:schemeClr val="bg1"/>
                </a:solidFill>
              </a:rPr>
              <a:t>	</a:t>
            </a:r>
            <a:r>
              <a:rPr lang="en-US" sz="2000" dirty="0" smtClean="0">
                <a:solidFill>
                  <a:schemeClr val="bg1"/>
                </a:solidFill>
              </a:rPr>
              <a:t>										&lt;next page&gt;</a:t>
            </a:r>
          </a:p>
          <a:p>
            <a:pPr marL="0" indent="0">
              <a:buNone/>
            </a:pPr>
            <a:r>
              <a:rPr lang="en-US" sz="2000" dirty="0">
                <a:solidFill>
                  <a:schemeClr val="bg1"/>
                </a:solidFill>
              </a:rPr>
              <a:t>	</a:t>
            </a:r>
          </a:p>
        </p:txBody>
      </p:sp>
    </p:spTree>
    <p:extLst>
      <p:ext uri="{BB962C8B-B14F-4D97-AF65-F5344CB8AC3E}">
        <p14:creationId xmlns:p14="http://schemas.microsoft.com/office/powerpoint/2010/main" val="357845292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t>Display (change ‘1-back’ to 2-back, depending on practice block) </a:t>
            </a:r>
            <a:endParaRPr lang="en-US" sz="2400" dirty="0"/>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t">
            <a:normAutofit fontScale="70000" lnSpcReduction="20000"/>
          </a:bodyPr>
          <a:lstStyle/>
          <a:p>
            <a:pPr marL="0" indent="0">
              <a:buNone/>
            </a:pPr>
            <a:endParaRPr lang="en-US" sz="2000" dirty="0">
              <a:solidFill>
                <a:schemeClr val="bg1"/>
              </a:solidFill>
            </a:endParaRPr>
          </a:p>
          <a:p>
            <a:pPr marL="0" indent="0">
              <a:buNone/>
            </a:pPr>
            <a:r>
              <a:rPr lang="en-US" sz="2000" dirty="0">
                <a:solidFill>
                  <a:schemeClr val="bg1"/>
                </a:solidFill>
              </a:rPr>
              <a:t>	</a:t>
            </a:r>
          </a:p>
          <a:p>
            <a:pPr marL="0" indent="0">
              <a:buNone/>
            </a:pPr>
            <a:r>
              <a:rPr lang="en-US" sz="2000" dirty="0" smtClean="0">
                <a:solidFill>
                  <a:schemeClr val="bg1"/>
                </a:solidFill>
              </a:rPr>
              <a:t>	</a:t>
            </a:r>
            <a:r>
              <a:rPr lang="en-US" sz="3500" dirty="0" smtClean="0">
                <a:solidFill>
                  <a:schemeClr val="bg1"/>
                </a:solidFill>
              </a:rPr>
              <a:t>Would you like to repeat the 1-back practice?</a:t>
            </a:r>
          </a:p>
          <a:p>
            <a:pPr marL="0" indent="0" algn="ctr">
              <a:buNone/>
            </a:pPr>
            <a:endParaRPr lang="en-US" sz="3500" dirty="0">
              <a:solidFill>
                <a:schemeClr val="bg1"/>
              </a:solidFill>
            </a:endParaRPr>
          </a:p>
          <a:p>
            <a:pPr marL="0" indent="0">
              <a:buNone/>
            </a:pPr>
            <a:r>
              <a:rPr lang="en-US" sz="2000" dirty="0" smtClean="0">
                <a:solidFill>
                  <a:schemeClr val="bg1"/>
                </a:solidFill>
              </a:rPr>
              <a:t>	</a:t>
            </a:r>
          </a:p>
          <a:p>
            <a:pPr marL="0" indent="0">
              <a:buNone/>
            </a:pPr>
            <a:endParaRPr lang="en-US" sz="2000" dirty="0">
              <a:solidFill>
                <a:schemeClr val="bg1"/>
              </a:solidFill>
            </a:endParaRPr>
          </a:p>
          <a:p>
            <a:pPr marL="0" indent="0">
              <a:buNone/>
            </a:pPr>
            <a:endParaRPr lang="en-US" sz="2000" dirty="0" smtClean="0">
              <a:solidFill>
                <a:schemeClr val="bg1"/>
              </a:solidFill>
            </a:endParaRPr>
          </a:p>
          <a:p>
            <a:pPr marL="0" indent="0">
              <a:buNone/>
            </a:pPr>
            <a:r>
              <a:rPr lang="en-US" sz="2000" dirty="0" smtClean="0">
                <a:solidFill>
                  <a:schemeClr val="bg1"/>
                </a:solidFill>
              </a:rPr>
              <a:t>		    </a:t>
            </a:r>
            <a:r>
              <a:rPr lang="en-US" sz="4700" dirty="0" smtClean="0">
                <a:solidFill>
                  <a:schemeClr val="bg1"/>
                </a:solidFill>
              </a:rPr>
              <a:t>  YES									NO	</a:t>
            </a:r>
          </a:p>
          <a:p>
            <a:pPr marL="0" indent="0">
              <a:buNone/>
            </a:pPr>
            <a:r>
              <a:rPr lang="en-US" sz="4700" dirty="0">
                <a:solidFill>
                  <a:schemeClr val="bg1"/>
                </a:solidFill>
              </a:rPr>
              <a:t>	</a:t>
            </a:r>
            <a:r>
              <a:rPr lang="en-US" sz="4700" dirty="0" smtClean="0">
                <a:solidFill>
                  <a:schemeClr val="bg1"/>
                </a:solidFill>
              </a:rPr>
              <a:t>	</a:t>
            </a:r>
            <a:br>
              <a:rPr lang="en-US" sz="4700" dirty="0" smtClean="0">
                <a:solidFill>
                  <a:schemeClr val="bg1"/>
                </a:solidFill>
              </a:rPr>
            </a:br>
            <a:r>
              <a:rPr lang="en-US" sz="4700" dirty="0" smtClean="0">
                <a:solidFill>
                  <a:schemeClr val="bg1"/>
                </a:solidFill>
              </a:rPr>
              <a:t>		</a:t>
            </a:r>
            <a:br>
              <a:rPr lang="en-US" sz="4700" dirty="0" smtClean="0">
                <a:solidFill>
                  <a:schemeClr val="bg1"/>
                </a:solidFill>
              </a:rPr>
            </a:br>
            <a:endParaRPr lang="en-US" sz="2000" dirty="0" smtClean="0">
              <a:solidFill>
                <a:schemeClr val="bg1"/>
              </a:solidFill>
            </a:endParaRPr>
          </a:p>
          <a:p>
            <a:pPr marL="0" indent="0">
              <a:buNone/>
            </a:pPr>
            <a:endParaRPr lang="en-US" sz="2000" dirty="0">
              <a:solidFill>
                <a:schemeClr val="bg1"/>
              </a:solidFill>
            </a:endParaRPr>
          </a:p>
          <a:p>
            <a:pPr marL="0" indent="0">
              <a:buNone/>
            </a:pPr>
            <a:endParaRPr lang="en-US" sz="2000" dirty="0" smtClean="0">
              <a:solidFill>
                <a:schemeClr val="bg1"/>
              </a:solidFill>
            </a:endParaRPr>
          </a:p>
          <a:p>
            <a:pPr marL="0" indent="0">
              <a:buNone/>
            </a:pPr>
            <a:r>
              <a:rPr lang="en-US" sz="2000" dirty="0">
                <a:solidFill>
                  <a:schemeClr val="bg1"/>
                </a:solidFill>
              </a:rPr>
              <a:t>	</a:t>
            </a:r>
            <a:r>
              <a:rPr lang="en-US" sz="2000" dirty="0" smtClean="0">
                <a:solidFill>
                  <a:schemeClr val="bg1"/>
                </a:solidFill>
              </a:rPr>
              <a:t>												</a:t>
            </a:r>
            <a:endParaRPr lang="en-US" sz="2000" dirty="0">
              <a:solidFill>
                <a:schemeClr val="bg1"/>
              </a:solidFill>
            </a:endParaRPr>
          </a:p>
          <a:p>
            <a:pPr marL="0" indent="0">
              <a:buNone/>
            </a:pPr>
            <a:endParaRPr lang="en-US" sz="2000" dirty="0" smtClean="0">
              <a:solidFill>
                <a:schemeClr val="bg1"/>
              </a:solidFill>
            </a:endParaRPr>
          </a:p>
          <a:p>
            <a:pPr marL="0" indent="0">
              <a:buNone/>
            </a:pPr>
            <a:r>
              <a:rPr lang="en-US" sz="2000" dirty="0">
                <a:solidFill>
                  <a:schemeClr val="bg1"/>
                </a:solidFill>
              </a:rPr>
              <a:t>	</a:t>
            </a:r>
            <a:r>
              <a:rPr lang="en-US" sz="2000" dirty="0" smtClean="0">
                <a:solidFill>
                  <a:schemeClr val="bg1"/>
                </a:solidFill>
              </a:rPr>
              <a:t>												</a:t>
            </a:r>
          </a:p>
          <a:p>
            <a:pPr marL="0" indent="0">
              <a:buNone/>
            </a:pPr>
            <a:r>
              <a:rPr lang="en-US" sz="2000" dirty="0">
                <a:solidFill>
                  <a:schemeClr val="bg1"/>
                </a:solidFill>
              </a:rPr>
              <a:t>	</a:t>
            </a:r>
          </a:p>
        </p:txBody>
      </p:sp>
    </p:spTree>
    <p:extLst>
      <p:ext uri="{BB962C8B-B14F-4D97-AF65-F5344CB8AC3E}">
        <p14:creationId xmlns:p14="http://schemas.microsoft.com/office/powerpoint/2010/main" val="74507913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t>Display if ‘YES’ – (if ‘NO’, go to </a:t>
            </a:r>
            <a:r>
              <a:rPr lang="en-US" sz="2400" dirty="0" smtClean="0">
                <a:solidFill>
                  <a:srgbClr val="FF0000"/>
                </a:solidFill>
              </a:rPr>
              <a:t>Display A</a:t>
            </a:r>
            <a:r>
              <a:rPr lang="en-US" sz="2400" dirty="0" smtClean="0"/>
              <a:t>) </a:t>
            </a:r>
            <a:endParaRPr lang="en-US" sz="2400" dirty="0"/>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t">
            <a:normAutofit/>
          </a:bodyPr>
          <a:lstStyle/>
          <a:p>
            <a:pPr marL="0" indent="0">
              <a:buNone/>
            </a:pPr>
            <a:endParaRPr lang="en-US" sz="3000" dirty="0" smtClean="0">
              <a:solidFill>
                <a:schemeClr val="bg1"/>
              </a:solidFill>
            </a:endParaRPr>
          </a:p>
          <a:p>
            <a:pPr marL="0" indent="0" algn="ctr">
              <a:buNone/>
            </a:pPr>
            <a:r>
              <a:rPr lang="en-US" sz="3000" dirty="0" smtClean="0">
                <a:solidFill>
                  <a:schemeClr val="bg1"/>
                </a:solidFill>
              </a:rPr>
              <a:t>How many standard drinks</a:t>
            </a:r>
          </a:p>
          <a:p>
            <a:pPr marL="0" indent="0" algn="ctr">
              <a:buNone/>
            </a:pPr>
            <a:r>
              <a:rPr lang="en-US" sz="3000" dirty="0">
                <a:solidFill>
                  <a:schemeClr val="bg1"/>
                </a:solidFill>
              </a:rPr>
              <a:t>d</a:t>
            </a:r>
            <a:r>
              <a:rPr lang="en-US" sz="3000" dirty="0" smtClean="0">
                <a:solidFill>
                  <a:schemeClr val="bg1"/>
                </a:solidFill>
              </a:rPr>
              <a:t>id you have?</a:t>
            </a:r>
          </a:p>
          <a:p>
            <a:pPr marL="0" indent="0" algn="ctr">
              <a:buNone/>
            </a:pPr>
            <a:endParaRPr lang="en-US" sz="3000" dirty="0">
              <a:solidFill>
                <a:schemeClr val="bg1"/>
              </a:solidFill>
            </a:endParaRPr>
          </a:p>
          <a:p>
            <a:pPr marL="514350" indent="-514350" algn="ctr">
              <a:buAutoNum type="alphaUcParenR"/>
            </a:pPr>
            <a:r>
              <a:rPr lang="en-US" sz="3000" dirty="0" smtClean="0">
                <a:solidFill>
                  <a:schemeClr val="bg1"/>
                </a:solidFill>
              </a:rPr>
              <a:t>More than 2 Standard Drinks</a:t>
            </a:r>
          </a:p>
          <a:p>
            <a:pPr marL="514350" indent="-514350" algn="ctr">
              <a:buAutoNum type="alphaUcParenR"/>
            </a:pPr>
            <a:endParaRPr lang="en-US" sz="3000" dirty="0" smtClean="0">
              <a:solidFill>
                <a:schemeClr val="bg1"/>
              </a:solidFill>
            </a:endParaRPr>
          </a:p>
          <a:p>
            <a:pPr marL="514350" indent="-514350" algn="ctr">
              <a:buAutoNum type="alphaUcParenR"/>
            </a:pPr>
            <a:endParaRPr lang="en-US" sz="3000" dirty="0">
              <a:solidFill>
                <a:schemeClr val="bg1"/>
              </a:solidFill>
            </a:endParaRPr>
          </a:p>
          <a:p>
            <a:pPr marL="514350" indent="-514350" algn="ctr">
              <a:buAutoNum type="alphaUcParenR"/>
            </a:pPr>
            <a:r>
              <a:rPr lang="en-US" sz="3000" dirty="0" smtClean="0">
                <a:solidFill>
                  <a:schemeClr val="bg1"/>
                </a:solidFill>
              </a:rPr>
              <a:t>Less than 2 Standard Drinks</a:t>
            </a:r>
          </a:p>
        </p:txBody>
      </p:sp>
    </p:spTree>
    <p:extLst>
      <p:ext uri="{BB962C8B-B14F-4D97-AF65-F5344CB8AC3E}">
        <p14:creationId xmlns:p14="http://schemas.microsoft.com/office/powerpoint/2010/main" val="127754082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79582"/>
            <a:ext cx="8229600" cy="5746582"/>
          </a:xfrm>
        </p:spPr>
        <p:txBody>
          <a:bodyPr>
            <a:normAutofit fontScale="85000" lnSpcReduction="10000"/>
          </a:bodyPr>
          <a:lstStyle/>
          <a:p>
            <a:r>
              <a:rPr lang="en-US" dirty="0" smtClean="0"/>
              <a:t>Practice block of 10 trials each for 1-back and 2-back (each trial interspersed with a blank screen &amp; fixation cross). Each letter stimuli (any of the following 8: P, Q, L, K, W, C, V, Z) arranged in a </a:t>
            </a:r>
            <a:r>
              <a:rPr lang="en-US" dirty="0" err="1" smtClean="0"/>
              <a:t>randomised</a:t>
            </a:r>
            <a:r>
              <a:rPr lang="en-US" dirty="0" smtClean="0"/>
              <a:t> order.</a:t>
            </a:r>
          </a:p>
          <a:p>
            <a:pPr lvl="1">
              <a:buFont typeface="Courier New"/>
              <a:buChar char="o"/>
            </a:pPr>
            <a:r>
              <a:rPr lang="en-US" dirty="0" smtClean="0"/>
              <a:t>Each trial starts with a fixation cross (to get ready) for 500ms. </a:t>
            </a:r>
            <a:r>
              <a:rPr lang="en-US" dirty="0"/>
              <a:t>A</a:t>
            </a:r>
            <a:r>
              <a:rPr lang="en-US" dirty="0" smtClean="0"/>
              <a:t> letter stimuli is then displayed for 500ms, followed by a blank screen for </a:t>
            </a:r>
            <a:r>
              <a:rPr lang="en-US" dirty="0"/>
              <a:t>2</a:t>
            </a:r>
            <a:r>
              <a:rPr lang="en-US" dirty="0" smtClean="0"/>
              <a:t>500ms before presenting next fixation cross.</a:t>
            </a:r>
          </a:p>
          <a:p>
            <a:pPr lvl="1">
              <a:buFont typeface="Courier New"/>
              <a:buChar char="o"/>
            </a:pPr>
            <a:r>
              <a:rPr lang="en-US" dirty="0" smtClean="0"/>
              <a:t>Participants have the entire </a:t>
            </a:r>
            <a:r>
              <a:rPr lang="en-US" dirty="0"/>
              <a:t>3</a:t>
            </a:r>
            <a:r>
              <a:rPr lang="en-US" dirty="0" smtClean="0"/>
              <a:t>000ms to respond by pressing the yellow button, if they detect a target.</a:t>
            </a:r>
          </a:p>
          <a:p>
            <a:pPr lvl="1">
              <a:buFont typeface="Courier New"/>
              <a:buChar char="o"/>
            </a:pPr>
            <a:r>
              <a:rPr lang="en-US" dirty="0" smtClean="0"/>
              <a:t>33% of trials are targets (distributed across block at random) and 67% of trials are non-targets.</a:t>
            </a:r>
          </a:p>
          <a:p>
            <a:pPr lvl="1">
              <a:buFont typeface="Courier New"/>
              <a:buChar char="o"/>
            </a:pPr>
            <a:r>
              <a:rPr lang="en-US" dirty="0" smtClean="0"/>
              <a:t>Provide feedback after each block (as per previous slides)</a:t>
            </a:r>
          </a:p>
          <a:p>
            <a:pPr lvl="1">
              <a:buFont typeface="Courier New"/>
              <a:buChar char="o"/>
            </a:pPr>
            <a:r>
              <a:rPr lang="en-US" dirty="0" smtClean="0"/>
              <a:t>Provide option to repeat practice block after each block (as per previous slides).</a:t>
            </a:r>
          </a:p>
          <a:p>
            <a:pPr marL="457200" lvl="1" indent="0">
              <a:buNone/>
            </a:pPr>
            <a:endParaRPr lang="en-US" dirty="0" smtClean="0"/>
          </a:p>
          <a:p>
            <a:pPr lvl="1"/>
            <a:endParaRPr lang="en-US" dirty="0" smtClean="0"/>
          </a:p>
          <a:p>
            <a:pPr lvl="1"/>
            <a:endParaRPr lang="en-US" dirty="0" smtClean="0"/>
          </a:p>
          <a:p>
            <a:pPr marL="0" indent="0">
              <a:buNone/>
            </a:pPr>
            <a:endParaRPr lang="en-US" dirty="0"/>
          </a:p>
        </p:txBody>
      </p:sp>
    </p:spTree>
    <p:extLst>
      <p:ext uri="{BB962C8B-B14F-4D97-AF65-F5344CB8AC3E}">
        <p14:creationId xmlns:p14="http://schemas.microsoft.com/office/powerpoint/2010/main" val="227258048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t>After all practice blocks are completed, display:</a:t>
            </a:r>
            <a:endParaRPr lang="en-US" sz="2400" dirty="0"/>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t">
            <a:normAutofit lnSpcReduction="10000"/>
          </a:bodyPr>
          <a:lstStyle/>
          <a:p>
            <a:pPr marL="0" indent="0">
              <a:buNone/>
            </a:pPr>
            <a:endParaRPr lang="en-US" sz="2000" dirty="0">
              <a:solidFill>
                <a:schemeClr val="bg1"/>
              </a:solidFill>
            </a:endParaRPr>
          </a:p>
          <a:p>
            <a:pPr marL="0" indent="0" algn="ctr">
              <a:buNone/>
            </a:pPr>
            <a:r>
              <a:rPr lang="en-US" sz="2000" dirty="0">
                <a:solidFill>
                  <a:schemeClr val="bg1"/>
                </a:solidFill>
              </a:rPr>
              <a:t>	</a:t>
            </a:r>
            <a:r>
              <a:rPr lang="en-US" sz="2000" dirty="0" smtClean="0">
                <a:solidFill>
                  <a:schemeClr val="bg1"/>
                </a:solidFill>
              </a:rPr>
              <a:t>	</a:t>
            </a:r>
            <a:endParaRPr lang="en-US" sz="2000" dirty="0">
              <a:solidFill>
                <a:schemeClr val="bg1"/>
              </a:solidFill>
            </a:endParaRPr>
          </a:p>
          <a:p>
            <a:pPr marL="0" indent="0">
              <a:buNone/>
            </a:pPr>
            <a:r>
              <a:rPr lang="en-US" sz="2000" dirty="0" smtClean="0">
                <a:solidFill>
                  <a:schemeClr val="bg1"/>
                </a:solidFill>
              </a:rPr>
              <a:t>	</a:t>
            </a:r>
            <a:r>
              <a:rPr lang="en-US" dirty="0" smtClean="0">
                <a:solidFill>
                  <a:schemeClr val="bg1"/>
                </a:solidFill>
              </a:rPr>
              <a:t>Now you are done with practice.</a:t>
            </a:r>
          </a:p>
          <a:p>
            <a:pPr marL="0" indent="0">
              <a:buNone/>
            </a:pPr>
            <a:endParaRPr lang="en-US" dirty="0" smtClean="0">
              <a:solidFill>
                <a:schemeClr val="bg1"/>
              </a:solidFill>
            </a:endParaRPr>
          </a:p>
          <a:p>
            <a:pPr marL="0" indent="0">
              <a:buNone/>
            </a:pPr>
            <a:r>
              <a:rPr lang="en-US" dirty="0">
                <a:solidFill>
                  <a:schemeClr val="bg1"/>
                </a:solidFill>
              </a:rPr>
              <a:t>	</a:t>
            </a:r>
            <a:r>
              <a:rPr lang="en-US" dirty="0" smtClean="0">
                <a:solidFill>
                  <a:schemeClr val="bg1"/>
                </a:solidFill>
              </a:rPr>
              <a:t>Let’s begin the actual task.</a:t>
            </a:r>
          </a:p>
          <a:p>
            <a:pPr marL="0" indent="0">
              <a:buNone/>
            </a:pPr>
            <a:endParaRPr lang="en-US" sz="2000" dirty="0">
              <a:solidFill>
                <a:schemeClr val="bg1"/>
              </a:solidFill>
            </a:endParaRPr>
          </a:p>
          <a:p>
            <a:pPr marL="0" indent="0">
              <a:buNone/>
            </a:pPr>
            <a:r>
              <a:rPr lang="en-US" sz="2000" dirty="0" smtClean="0">
                <a:solidFill>
                  <a:schemeClr val="bg1"/>
                </a:solidFill>
              </a:rPr>
              <a:t>						</a:t>
            </a:r>
            <a:endParaRPr lang="en-US" sz="2000" dirty="0">
              <a:solidFill>
                <a:schemeClr val="bg1"/>
              </a:solidFill>
            </a:endParaRPr>
          </a:p>
          <a:p>
            <a:pPr marL="0" indent="0">
              <a:buNone/>
            </a:pPr>
            <a:endParaRPr lang="en-US" sz="2000" dirty="0" smtClean="0">
              <a:solidFill>
                <a:schemeClr val="bg1"/>
              </a:solidFill>
            </a:endParaRPr>
          </a:p>
          <a:p>
            <a:pPr marL="0" indent="0">
              <a:buNone/>
            </a:pPr>
            <a:r>
              <a:rPr lang="en-US" sz="2000" dirty="0">
                <a:solidFill>
                  <a:schemeClr val="bg1"/>
                </a:solidFill>
              </a:rPr>
              <a:t>	</a:t>
            </a:r>
            <a:r>
              <a:rPr lang="en-US" sz="2000" dirty="0" smtClean="0">
                <a:solidFill>
                  <a:schemeClr val="bg1"/>
                </a:solidFill>
              </a:rPr>
              <a:t>													</a:t>
            </a:r>
          </a:p>
          <a:p>
            <a:pPr marL="0" indent="0">
              <a:buNone/>
            </a:pPr>
            <a:r>
              <a:rPr lang="en-US" sz="2000" dirty="0">
                <a:solidFill>
                  <a:schemeClr val="bg1"/>
                </a:solidFill>
              </a:rPr>
              <a:t>	</a:t>
            </a:r>
            <a:r>
              <a:rPr lang="en-US" sz="2000" dirty="0" smtClean="0">
                <a:solidFill>
                  <a:schemeClr val="bg1"/>
                </a:solidFill>
              </a:rPr>
              <a:t>													</a:t>
            </a:r>
            <a:r>
              <a:rPr lang="en-US" sz="2900" dirty="0" smtClean="0">
                <a:solidFill>
                  <a:schemeClr val="bg1"/>
                </a:solidFill>
              </a:rPr>
              <a:t>&lt;next page&gt;</a:t>
            </a:r>
          </a:p>
          <a:p>
            <a:pPr marL="0" indent="0">
              <a:buNone/>
            </a:pPr>
            <a:r>
              <a:rPr lang="en-US" sz="2000" dirty="0">
                <a:solidFill>
                  <a:schemeClr val="bg1"/>
                </a:solidFill>
              </a:rPr>
              <a:t>	</a:t>
            </a:r>
          </a:p>
        </p:txBody>
      </p:sp>
    </p:spTree>
    <p:extLst>
      <p:ext uri="{BB962C8B-B14F-4D97-AF65-F5344CB8AC3E}">
        <p14:creationId xmlns:p14="http://schemas.microsoft.com/office/powerpoint/2010/main" val="82020098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solidFill>
                  <a:srgbClr val="FF0000"/>
                </a:solidFill>
              </a:rPr>
              <a:t>Display D</a:t>
            </a:r>
            <a:r>
              <a:rPr lang="en-US" sz="2400" dirty="0" smtClean="0"/>
              <a:t>: (</a:t>
            </a:r>
            <a:r>
              <a:rPr lang="en-US" sz="2400" dirty="0"/>
              <a:t>change ‘1-back’ to 2-back or 3-back, depending on performance)</a:t>
            </a:r>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t">
            <a:normAutofit fontScale="85000" lnSpcReduction="20000"/>
          </a:bodyPr>
          <a:lstStyle/>
          <a:p>
            <a:pPr marL="0" indent="0">
              <a:buNone/>
            </a:pPr>
            <a:endParaRPr lang="en-US" sz="2000" dirty="0">
              <a:solidFill>
                <a:schemeClr val="bg1"/>
              </a:solidFill>
            </a:endParaRPr>
          </a:p>
          <a:p>
            <a:pPr marL="0" indent="0" algn="ctr">
              <a:buNone/>
            </a:pPr>
            <a:r>
              <a:rPr lang="en-US" dirty="0" smtClean="0">
                <a:solidFill>
                  <a:schemeClr val="bg1"/>
                </a:solidFill>
              </a:rPr>
              <a:t>In this task, you will do a </a:t>
            </a:r>
            <a:r>
              <a:rPr lang="en-US" dirty="0" smtClean="0">
                <a:solidFill>
                  <a:srgbClr val="FF0000"/>
                </a:solidFill>
              </a:rPr>
              <a:t>1-back</a:t>
            </a:r>
          </a:p>
          <a:p>
            <a:pPr marL="0" indent="0" algn="ctr">
              <a:buNone/>
            </a:pPr>
            <a:endParaRPr lang="en-US" dirty="0" smtClean="0">
              <a:solidFill>
                <a:srgbClr val="FF0000"/>
              </a:solidFill>
            </a:endParaRPr>
          </a:p>
          <a:p>
            <a:pPr marL="0" indent="0" algn="ctr">
              <a:buNone/>
            </a:pPr>
            <a:r>
              <a:rPr lang="en-US" dirty="0" smtClean="0">
                <a:solidFill>
                  <a:srgbClr val="FFFFFF"/>
                </a:solidFill>
              </a:rPr>
              <a:t>Press            found at the bottom of each screen</a:t>
            </a:r>
          </a:p>
          <a:p>
            <a:pPr marL="0" indent="0" algn="ctr">
              <a:buNone/>
            </a:pPr>
            <a:r>
              <a:rPr lang="en-US" dirty="0">
                <a:solidFill>
                  <a:srgbClr val="FFFFFF"/>
                </a:solidFill>
              </a:rPr>
              <a:t>i</a:t>
            </a:r>
            <a:r>
              <a:rPr lang="en-US" dirty="0" smtClean="0">
                <a:solidFill>
                  <a:srgbClr val="FFFFFF"/>
                </a:solidFill>
              </a:rPr>
              <a:t>f the letter is the </a:t>
            </a:r>
            <a:r>
              <a:rPr lang="en-US" dirty="0" smtClean="0">
                <a:solidFill>
                  <a:srgbClr val="FF0000"/>
                </a:solidFill>
              </a:rPr>
              <a:t>same</a:t>
            </a:r>
            <a:r>
              <a:rPr lang="en-US" dirty="0" smtClean="0">
                <a:solidFill>
                  <a:srgbClr val="FFFFFF"/>
                </a:solidFill>
              </a:rPr>
              <a:t> as the </a:t>
            </a:r>
            <a:r>
              <a:rPr lang="en-US" dirty="0" smtClean="0">
                <a:solidFill>
                  <a:srgbClr val="FF0000"/>
                </a:solidFill>
              </a:rPr>
              <a:t>1</a:t>
            </a:r>
            <a:r>
              <a:rPr lang="en-US" dirty="0" smtClean="0">
                <a:solidFill>
                  <a:srgbClr val="FFFFFF"/>
                </a:solidFill>
              </a:rPr>
              <a:t> display before.</a:t>
            </a:r>
          </a:p>
          <a:p>
            <a:pPr marL="0" indent="0" algn="ctr">
              <a:buNone/>
            </a:pPr>
            <a:endParaRPr lang="en-US" dirty="0">
              <a:solidFill>
                <a:srgbClr val="FFFFFF"/>
              </a:solidFill>
            </a:endParaRPr>
          </a:p>
          <a:p>
            <a:pPr marL="0" indent="0" algn="ctr">
              <a:buNone/>
            </a:pPr>
            <a:r>
              <a:rPr lang="en-US" dirty="0" smtClean="0">
                <a:solidFill>
                  <a:srgbClr val="FFFFFF"/>
                </a:solidFill>
              </a:rPr>
              <a:t>Otherwise, don’t do anything. </a:t>
            </a:r>
          </a:p>
          <a:p>
            <a:pPr marL="0" indent="0" algn="ctr">
              <a:buNone/>
            </a:pPr>
            <a:endParaRPr lang="en-US" sz="2700" dirty="0">
              <a:solidFill>
                <a:srgbClr val="FFFFFF"/>
              </a:solidFill>
            </a:endParaRPr>
          </a:p>
          <a:p>
            <a:pPr marL="0" indent="0" algn="ctr">
              <a:buNone/>
            </a:pPr>
            <a:endParaRPr lang="en-US" sz="2700" dirty="0" smtClean="0">
              <a:solidFill>
                <a:srgbClr val="FFFFFF"/>
              </a:solidFill>
            </a:endParaRPr>
          </a:p>
          <a:p>
            <a:pPr marL="0" indent="0" algn="ctr">
              <a:buNone/>
            </a:pPr>
            <a:endParaRPr lang="en-US" sz="2700" dirty="0">
              <a:solidFill>
                <a:srgbClr val="FFFFFF"/>
              </a:solidFill>
            </a:endParaRPr>
          </a:p>
          <a:p>
            <a:pPr marL="0" indent="0" algn="ctr">
              <a:buNone/>
            </a:pPr>
            <a:r>
              <a:rPr lang="en-US" sz="2700" dirty="0" smtClean="0">
                <a:solidFill>
                  <a:srgbClr val="FFFFFF"/>
                </a:solidFill>
              </a:rPr>
              <a:t>Press &lt;Start&gt; to begin your task.</a:t>
            </a:r>
          </a:p>
          <a:p>
            <a:pPr marL="0" indent="0" algn="ctr">
              <a:buNone/>
            </a:pPr>
            <a:endParaRPr lang="en-US" sz="2000" dirty="0" smtClean="0">
              <a:solidFill>
                <a:schemeClr val="bg1"/>
              </a:solidFill>
            </a:endParaRPr>
          </a:p>
          <a:p>
            <a:pPr marL="0" indent="0">
              <a:buNone/>
            </a:pPr>
            <a:r>
              <a:rPr lang="en-US" sz="2000" dirty="0" smtClean="0">
                <a:solidFill>
                  <a:schemeClr val="bg1"/>
                </a:solidFill>
              </a:rPr>
              <a:t>					</a:t>
            </a:r>
            <a:r>
              <a:rPr lang="en-US" sz="2000" dirty="0">
                <a:solidFill>
                  <a:schemeClr val="bg1"/>
                </a:solidFill>
              </a:rPr>
              <a:t>	</a:t>
            </a:r>
          </a:p>
        </p:txBody>
      </p:sp>
      <p:sp>
        <p:nvSpPr>
          <p:cNvPr id="4" name="Oval 3"/>
          <p:cNvSpPr/>
          <p:nvPr/>
        </p:nvSpPr>
        <p:spPr>
          <a:xfrm>
            <a:off x="2252386" y="2313799"/>
            <a:ext cx="459738" cy="495047"/>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extBox 1"/>
          <p:cNvSpPr txBox="1"/>
          <p:nvPr/>
        </p:nvSpPr>
        <p:spPr>
          <a:xfrm>
            <a:off x="7299739" y="5403334"/>
            <a:ext cx="1225826" cy="400110"/>
          </a:xfrm>
          <a:prstGeom prst="rect">
            <a:avLst/>
          </a:prstGeom>
          <a:noFill/>
        </p:spPr>
        <p:txBody>
          <a:bodyPr wrap="square" rtlCol="0">
            <a:spAutoFit/>
          </a:bodyPr>
          <a:lstStyle/>
          <a:p>
            <a:r>
              <a:rPr lang="en-US" dirty="0" smtClean="0">
                <a:solidFill>
                  <a:schemeClr val="bg1"/>
                </a:solidFill>
              </a:rPr>
              <a:t>&lt;</a:t>
            </a:r>
            <a:r>
              <a:rPr lang="en-US" sz="2000" dirty="0" smtClean="0">
                <a:solidFill>
                  <a:schemeClr val="bg1"/>
                </a:solidFill>
              </a:rPr>
              <a:t>Start</a:t>
            </a:r>
            <a:r>
              <a:rPr lang="en-US" dirty="0" smtClean="0">
                <a:solidFill>
                  <a:schemeClr val="bg1"/>
                </a:solidFill>
              </a:rPr>
              <a:t>&gt;</a:t>
            </a:r>
            <a:endParaRPr lang="en-US" dirty="0">
              <a:solidFill>
                <a:schemeClr val="bg1"/>
              </a:solidFill>
            </a:endParaRPr>
          </a:p>
        </p:txBody>
      </p:sp>
    </p:spTree>
    <p:extLst>
      <p:ext uri="{BB962C8B-B14F-4D97-AF65-F5344CB8AC3E}">
        <p14:creationId xmlns:p14="http://schemas.microsoft.com/office/powerpoint/2010/main" val="37623482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t>Display for 750ms (change ‘1-back’ to 2-back or 3-back, depending on block):</a:t>
            </a:r>
            <a:endParaRPr lang="en-US" sz="2400" dirty="0"/>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ctr">
            <a:normAutofit/>
          </a:bodyPr>
          <a:lstStyle/>
          <a:p>
            <a:pPr marL="0" indent="0" algn="ctr">
              <a:buNone/>
            </a:pPr>
            <a:r>
              <a:rPr lang="en-US" sz="3500" dirty="0" smtClean="0">
                <a:solidFill>
                  <a:srgbClr val="FFFFFF"/>
                </a:solidFill>
              </a:rPr>
              <a:t>1-Back Task</a:t>
            </a:r>
          </a:p>
          <a:p>
            <a:pPr marL="0" indent="0" algn="ctr">
              <a:buNone/>
            </a:pPr>
            <a:endParaRPr lang="en-US" sz="3500" dirty="0">
              <a:solidFill>
                <a:srgbClr val="FFFFFF"/>
              </a:solidFill>
            </a:endParaRPr>
          </a:p>
        </p:txBody>
      </p:sp>
    </p:spTree>
    <p:extLst>
      <p:ext uri="{BB962C8B-B14F-4D97-AF65-F5344CB8AC3E}">
        <p14:creationId xmlns:p14="http://schemas.microsoft.com/office/powerpoint/2010/main" val="422620068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t>Display blank screen </a:t>
            </a:r>
            <a:r>
              <a:rPr lang="en-US" sz="2400" dirty="0" smtClean="0">
                <a:solidFill>
                  <a:srgbClr val="000000"/>
                </a:solidFill>
              </a:rPr>
              <a:t>for 1500ms</a:t>
            </a:r>
            <a:endParaRPr lang="en-US" sz="2400" dirty="0">
              <a:solidFill>
                <a:srgbClr val="000000"/>
              </a:solidFill>
            </a:endParaRPr>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ctr">
            <a:normAutofit/>
          </a:bodyPr>
          <a:lstStyle/>
          <a:p>
            <a:pPr marL="0" indent="0" algn="ctr">
              <a:buNone/>
            </a:pPr>
            <a:endParaRPr lang="en-US" sz="2000" dirty="0">
              <a:solidFill>
                <a:srgbClr val="FFFFFF"/>
              </a:solidFill>
            </a:endParaRPr>
          </a:p>
        </p:txBody>
      </p:sp>
    </p:spTree>
    <p:extLst>
      <p:ext uri="{BB962C8B-B14F-4D97-AF65-F5344CB8AC3E}">
        <p14:creationId xmlns:p14="http://schemas.microsoft.com/office/powerpoint/2010/main" val="55805832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t>Display fixation cross for </a:t>
            </a:r>
            <a:r>
              <a:rPr lang="en-US" sz="2400" dirty="0" smtClean="0">
                <a:solidFill>
                  <a:srgbClr val="000000"/>
                </a:solidFill>
              </a:rPr>
              <a:t>5</a:t>
            </a:r>
            <a:r>
              <a:rPr lang="en-US" sz="2400" dirty="0">
                <a:solidFill>
                  <a:srgbClr val="000000"/>
                </a:solidFill>
              </a:rPr>
              <a:t>0</a:t>
            </a:r>
            <a:r>
              <a:rPr lang="en-US" sz="2400" dirty="0" smtClean="0">
                <a:solidFill>
                  <a:srgbClr val="000000"/>
                </a:solidFill>
              </a:rPr>
              <a:t>0ms:</a:t>
            </a:r>
            <a:endParaRPr lang="en-US" sz="2400" dirty="0">
              <a:solidFill>
                <a:srgbClr val="000000"/>
              </a:solidFill>
            </a:endParaRPr>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ctr">
            <a:normAutofit/>
          </a:bodyPr>
          <a:lstStyle/>
          <a:p>
            <a:pPr marL="0" indent="0" algn="ctr">
              <a:buNone/>
            </a:pPr>
            <a:r>
              <a:rPr lang="en-US" sz="8000" dirty="0" smtClean="0">
                <a:solidFill>
                  <a:srgbClr val="FFFFFF"/>
                </a:solidFill>
              </a:rPr>
              <a:t>+</a:t>
            </a:r>
          </a:p>
          <a:p>
            <a:pPr marL="0" indent="0" algn="ctr">
              <a:buNone/>
            </a:pPr>
            <a:r>
              <a:rPr lang="en-US" sz="3000" dirty="0" smtClean="0">
                <a:solidFill>
                  <a:srgbClr val="FFFFFF"/>
                </a:solidFill>
              </a:rPr>
              <a:t>(get ready)</a:t>
            </a:r>
            <a:endParaRPr lang="en-US" sz="3000" dirty="0">
              <a:solidFill>
                <a:srgbClr val="FFFFFF"/>
              </a:solidFill>
            </a:endParaRPr>
          </a:p>
        </p:txBody>
      </p:sp>
    </p:spTree>
    <p:extLst>
      <p:ext uri="{BB962C8B-B14F-4D97-AF65-F5344CB8AC3E}">
        <p14:creationId xmlns:p14="http://schemas.microsoft.com/office/powerpoint/2010/main" val="289888063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t>Trial #1 - Display letter stimuli for </a:t>
            </a:r>
            <a:r>
              <a:rPr lang="en-US" sz="2400" dirty="0" smtClean="0">
                <a:solidFill>
                  <a:srgbClr val="000000"/>
                </a:solidFill>
              </a:rPr>
              <a:t>500ms</a:t>
            </a:r>
            <a:endParaRPr lang="en-US" sz="2400" dirty="0"/>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ctr">
            <a:normAutofit/>
          </a:bodyPr>
          <a:lstStyle/>
          <a:p>
            <a:pPr marL="0" indent="0" algn="ctr">
              <a:buNone/>
            </a:pPr>
            <a:endParaRPr lang="en-US" sz="6000" dirty="0" smtClean="0">
              <a:solidFill>
                <a:srgbClr val="FFFFFF"/>
              </a:solidFill>
            </a:endParaRPr>
          </a:p>
        </p:txBody>
      </p:sp>
      <p:sp>
        <p:nvSpPr>
          <p:cNvPr id="4" name="Oval 3"/>
          <p:cNvSpPr/>
          <p:nvPr/>
        </p:nvSpPr>
        <p:spPr>
          <a:xfrm>
            <a:off x="4107971" y="4831914"/>
            <a:ext cx="928829" cy="861114"/>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Box 2"/>
          <p:cNvSpPr txBox="1"/>
          <p:nvPr/>
        </p:nvSpPr>
        <p:spPr>
          <a:xfrm>
            <a:off x="2629452" y="2119885"/>
            <a:ext cx="3920434" cy="1938992"/>
          </a:xfrm>
          <a:prstGeom prst="rect">
            <a:avLst/>
          </a:prstGeom>
          <a:noFill/>
        </p:spPr>
        <p:txBody>
          <a:bodyPr wrap="square" rtlCol="0">
            <a:spAutoFit/>
          </a:bodyPr>
          <a:lstStyle/>
          <a:p>
            <a:pPr algn="ctr"/>
            <a:r>
              <a:rPr lang="en-US" sz="12000" dirty="0" smtClean="0">
                <a:solidFill>
                  <a:srgbClr val="FFFFFF"/>
                </a:solidFill>
              </a:rPr>
              <a:t>W</a:t>
            </a:r>
            <a:endParaRPr lang="en-US" sz="12000" dirty="0"/>
          </a:p>
        </p:txBody>
      </p:sp>
    </p:spTree>
    <p:extLst>
      <p:ext uri="{BB962C8B-B14F-4D97-AF65-F5344CB8AC3E}">
        <p14:creationId xmlns:p14="http://schemas.microsoft.com/office/powerpoint/2010/main" val="241868906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t>Display blank screen for </a:t>
            </a:r>
            <a:r>
              <a:rPr lang="en-US" sz="2400" dirty="0" smtClean="0">
                <a:solidFill>
                  <a:srgbClr val="000000"/>
                </a:solidFill>
              </a:rPr>
              <a:t>2500ms:</a:t>
            </a:r>
            <a:endParaRPr lang="en-US" sz="2400" dirty="0">
              <a:solidFill>
                <a:srgbClr val="000000"/>
              </a:solidFill>
            </a:endParaRPr>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ctr">
            <a:normAutofit/>
          </a:bodyPr>
          <a:lstStyle/>
          <a:p>
            <a:pPr marL="0" indent="0" algn="ctr">
              <a:buNone/>
            </a:pPr>
            <a:endParaRPr lang="en-US" sz="2000" dirty="0">
              <a:solidFill>
                <a:srgbClr val="FFFFFF"/>
              </a:solidFill>
            </a:endParaRPr>
          </a:p>
        </p:txBody>
      </p:sp>
    </p:spTree>
    <p:extLst>
      <p:ext uri="{BB962C8B-B14F-4D97-AF65-F5344CB8AC3E}">
        <p14:creationId xmlns:p14="http://schemas.microsoft.com/office/powerpoint/2010/main" val="239113597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t>Display fixation cross for </a:t>
            </a:r>
            <a:r>
              <a:rPr lang="en-US" sz="2400" dirty="0" smtClean="0">
                <a:solidFill>
                  <a:srgbClr val="000000"/>
                </a:solidFill>
              </a:rPr>
              <a:t>5</a:t>
            </a:r>
            <a:r>
              <a:rPr lang="en-US" sz="2400" dirty="0">
                <a:solidFill>
                  <a:srgbClr val="000000"/>
                </a:solidFill>
              </a:rPr>
              <a:t>0</a:t>
            </a:r>
            <a:r>
              <a:rPr lang="en-US" sz="2400" dirty="0" smtClean="0">
                <a:solidFill>
                  <a:srgbClr val="000000"/>
                </a:solidFill>
              </a:rPr>
              <a:t>0ms:</a:t>
            </a:r>
            <a:endParaRPr lang="en-US" sz="2400" dirty="0">
              <a:solidFill>
                <a:srgbClr val="000000"/>
              </a:solidFill>
            </a:endParaRPr>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ctr">
            <a:normAutofit/>
          </a:bodyPr>
          <a:lstStyle/>
          <a:p>
            <a:pPr marL="0" indent="0" algn="ctr">
              <a:buNone/>
            </a:pPr>
            <a:r>
              <a:rPr lang="en-US" sz="8000" dirty="0" smtClean="0">
                <a:solidFill>
                  <a:srgbClr val="FFFFFF"/>
                </a:solidFill>
              </a:rPr>
              <a:t>+</a:t>
            </a:r>
          </a:p>
          <a:p>
            <a:pPr marL="0" indent="0" algn="ctr">
              <a:buNone/>
            </a:pPr>
            <a:endParaRPr lang="en-US" sz="3000" dirty="0">
              <a:solidFill>
                <a:srgbClr val="FFFFFF"/>
              </a:solidFill>
            </a:endParaRPr>
          </a:p>
        </p:txBody>
      </p:sp>
    </p:spTree>
    <p:extLst>
      <p:ext uri="{BB962C8B-B14F-4D97-AF65-F5344CB8AC3E}">
        <p14:creationId xmlns:p14="http://schemas.microsoft.com/office/powerpoint/2010/main" val="209916025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t>Trial #3 - Display letter stimuli for </a:t>
            </a:r>
            <a:r>
              <a:rPr lang="en-US" sz="2400" dirty="0" smtClean="0">
                <a:solidFill>
                  <a:srgbClr val="000000"/>
                </a:solidFill>
              </a:rPr>
              <a:t>500ms </a:t>
            </a:r>
            <a:endParaRPr lang="en-US" sz="2400" dirty="0"/>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ctr">
            <a:normAutofit/>
          </a:bodyPr>
          <a:lstStyle/>
          <a:p>
            <a:pPr marL="0" indent="0" algn="ctr">
              <a:buNone/>
            </a:pPr>
            <a:endParaRPr lang="en-US" sz="6000" dirty="0" smtClean="0">
              <a:solidFill>
                <a:srgbClr val="FFFFFF"/>
              </a:solidFill>
            </a:endParaRPr>
          </a:p>
        </p:txBody>
      </p:sp>
      <p:sp>
        <p:nvSpPr>
          <p:cNvPr id="4" name="Oval 3"/>
          <p:cNvSpPr/>
          <p:nvPr/>
        </p:nvSpPr>
        <p:spPr>
          <a:xfrm>
            <a:off x="4269408" y="5057913"/>
            <a:ext cx="622851" cy="60187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Box 2"/>
          <p:cNvSpPr txBox="1"/>
          <p:nvPr/>
        </p:nvSpPr>
        <p:spPr>
          <a:xfrm>
            <a:off x="2629452" y="2539598"/>
            <a:ext cx="3920434" cy="1938992"/>
          </a:xfrm>
          <a:prstGeom prst="rect">
            <a:avLst/>
          </a:prstGeom>
          <a:noFill/>
        </p:spPr>
        <p:txBody>
          <a:bodyPr wrap="square" rtlCol="0">
            <a:spAutoFit/>
          </a:bodyPr>
          <a:lstStyle/>
          <a:p>
            <a:pPr algn="ctr"/>
            <a:r>
              <a:rPr lang="en-US" sz="12000" dirty="0">
                <a:solidFill>
                  <a:srgbClr val="FFFFFF"/>
                </a:solidFill>
              </a:rPr>
              <a:t>P</a:t>
            </a:r>
            <a:endParaRPr lang="en-US" sz="12000" dirty="0"/>
          </a:p>
        </p:txBody>
      </p:sp>
    </p:spTree>
    <p:extLst>
      <p:ext uri="{BB962C8B-B14F-4D97-AF65-F5344CB8AC3E}">
        <p14:creationId xmlns:p14="http://schemas.microsoft.com/office/powerpoint/2010/main" val="368431929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t>Display if ‘More than 2 </a:t>
            </a:r>
            <a:r>
              <a:rPr lang="en-US" sz="2400" dirty="0" err="1" smtClean="0"/>
              <a:t>Std</a:t>
            </a:r>
            <a:r>
              <a:rPr lang="en-US" sz="2400" dirty="0" smtClean="0"/>
              <a:t> Drinks’ – (if ‘less than 2 </a:t>
            </a:r>
            <a:r>
              <a:rPr lang="en-US" sz="2400" dirty="0" err="1" smtClean="0"/>
              <a:t>Std</a:t>
            </a:r>
            <a:r>
              <a:rPr lang="en-US" sz="2400" dirty="0" smtClean="0"/>
              <a:t> Drinks’, go to </a:t>
            </a:r>
            <a:r>
              <a:rPr lang="en-US" sz="2400" dirty="0" smtClean="0">
                <a:solidFill>
                  <a:srgbClr val="FF0000"/>
                </a:solidFill>
              </a:rPr>
              <a:t>Display A</a:t>
            </a:r>
            <a:r>
              <a:rPr lang="en-US" sz="2400" dirty="0" smtClean="0"/>
              <a:t>) </a:t>
            </a:r>
            <a:endParaRPr lang="en-US" sz="2400" dirty="0"/>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t">
            <a:normAutofit/>
          </a:bodyPr>
          <a:lstStyle/>
          <a:p>
            <a:pPr marL="0" indent="0">
              <a:buNone/>
            </a:pPr>
            <a:endParaRPr lang="en-US" sz="3000" dirty="0" smtClean="0">
              <a:solidFill>
                <a:schemeClr val="bg1"/>
              </a:solidFill>
            </a:endParaRPr>
          </a:p>
          <a:p>
            <a:pPr marL="0" indent="0" algn="ctr">
              <a:buNone/>
            </a:pPr>
            <a:r>
              <a:rPr lang="en-US" sz="3600" dirty="0" smtClean="0">
                <a:solidFill>
                  <a:schemeClr val="bg1"/>
                </a:solidFill>
              </a:rPr>
              <a:t>To get your best performance,</a:t>
            </a:r>
          </a:p>
          <a:p>
            <a:pPr marL="0" indent="0" algn="ctr">
              <a:buNone/>
            </a:pPr>
            <a:r>
              <a:rPr lang="en-US" sz="3600" dirty="0">
                <a:solidFill>
                  <a:schemeClr val="bg1"/>
                </a:solidFill>
              </a:rPr>
              <a:t>y</a:t>
            </a:r>
            <a:r>
              <a:rPr lang="en-US" sz="3600" dirty="0" smtClean="0">
                <a:solidFill>
                  <a:schemeClr val="bg1"/>
                </a:solidFill>
              </a:rPr>
              <a:t>our phone will remind you </a:t>
            </a:r>
          </a:p>
          <a:p>
            <a:pPr marL="0" indent="0" algn="ctr">
              <a:buNone/>
            </a:pPr>
            <a:r>
              <a:rPr lang="en-US" sz="3600" dirty="0">
                <a:solidFill>
                  <a:schemeClr val="bg1"/>
                </a:solidFill>
              </a:rPr>
              <a:t>t</a:t>
            </a:r>
            <a:r>
              <a:rPr lang="en-US" sz="3600" dirty="0" smtClean="0">
                <a:solidFill>
                  <a:schemeClr val="bg1"/>
                </a:solidFill>
              </a:rPr>
              <a:t>o do the task </a:t>
            </a:r>
          </a:p>
          <a:p>
            <a:pPr marL="0" indent="0" algn="ctr">
              <a:buNone/>
            </a:pPr>
            <a:r>
              <a:rPr lang="en-US" sz="3600" dirty="0" smtClean="0">
                <a:solidFill>
                  <a:schemeClr val="bg1"/>
                </a:solidFill>
              </a:rPr>
              <a:t> the next day.</a:t>
            </a:r>
          </a:p>
          <a:p>
            <a:pPr marL="0" indent="0" algn="ctr">
              <a:buNone/>
            </a:pPr>
            <a:endParaRPr lang="en-US" sz="3000" dirty="0">
              <a:solidFill>
                <a:schemeClr val="bg1"/>
              </a:solidFill>
            </a:endParaRPr>
          </a:p>
          <a:p>
            <a:pPr marL="0" indent="0" algn="ctr">
              <a:buNone/>
            </a:pPr>
            <a:endParaRPr lang="en-US" sz="3000" dirty="0">
              <a:solidFill>
                <a:schemeClr val="bg1"/>
              </a:solidFill>
            </a:endParaRPr>
          </a:p>
        </p:txBody>
      </p:sp>
    </p:spTree>
    <p:extLst>
      <p:ext uri="{BB962C8B-B14F-4D97-AF65-F5344CB8AC3E}">
        <p14:creationId xmlns:p14="http://schemas.microsoft.com/office/powerpoint/2010/main" val="396697121"/>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t>Display blank screen for </a:t>
            </a:r>
            <a:r>
              <a:rPr lang="en-US" sz="2400" dirty="0" smtClean="0">
                <a:solidFill>
                  <a:srgbClr val="000000"/>
                </a:solidFill>
              </a:rPr>
              <a:t>2500ms:</a:t>
            </a:r>
            <a:endParaRPr lang="en-US" sz="2400" dirty="0">
              <a:solidFill>
                <a:srgbClr val="000000"/>
              </a:solidFill>
            </a:endParaRPr>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ctr">
            <a:normAutofit/>
          </a:bodyPr>
          <a:lstStyle/>
          <a:p>
            <a:pPr marL="0" indent="0" algn="ctr">
              <a:buNone/>
            </a:pPr>
            <a:endParaRPr lang="en-US" sz="2000" dirty="0">
              <a:solidFill>
                <a:srgbClr val="FFFFFF"/>
              </a:solidFill>
            </a:endParaRPr>
          </a:p>
        </p:txBody>
      </p:sp>
    </p:spTree>
    <p:extLst>
      <p:ext uri="{BB962C8B-B14F-4D97-AF65-F5344CB8AC3E}">
        <p14:creationId xmlns:p14="http://schemas.microsoft.com/office/powerpoint/2010/main" val="419992705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93302"/>
          </a:xfrm>
        </p:spPr>
        <p:txBody>
          <a:bodyPr>
            <a:normAutofit/>
          </a:bodyPr>
          <a:lstStyle/>
          <a:p>
            <a:pPr algn="l"/>
            <a:r>
              <a:rPr lang="en-US" sz="2400" dirty="0" smtClean="0"/>
              <a:t>Display the following after each experimental block. </a:t>
            </a:r>
            <a:endParaRPr lang="en-US" sz="2400" dirty="0"/>
          </a:p>
        </p:txBody>
      </p:sp>
      <p:sp>
        <p:nvSpPr>
          <p:cNvPr id="3" name="Content Placeholder 2"/>
          <p:cNvSpPr>
            <a:spLocks noGrp="1"/>
          </p:cNvSpPr>
          <p:nvPr>
            <p:ph idx="1"/>
          </p:nvPr>
        </p:nvSpPr>
        <p:spPr>
          <a:xfrm>
            <a:off x="457200" y="1167940"/>
            <a:ext cx="8229600" cy="4958223"/>
          </a:xfrm>
          <a:solidFill>
            <a:schemeClr val="tx1"/>
          </a:solidFill>
          <a:ln>
            <a:solidFill>
              <a:schemeClr val="tx1"/>
            </a:solidFill>
          </a:ln>
        </p:spPr>
        <p:txBody>
          <a:bodyPr>
            <a:normAutofit/>
          </a:bodyPr>
          <a:lstStyle/>
          <a:p>
            <a:pPr marL="0" indent="0">
              <a:buNone/>
            </a:pPr>
            <a:endParaRPr lang="en-US" sz="2000" dirty="0" smtClean="0"/>
          </a:p>
          <a:p>
            <a:pPr marL="0" indent="0" algn="ctr">
              <a:buNone/>
            </a:pPr>
            <a:r>
              <a:rPr lang="en-US" sz="2700" dirty="0" smtClean="0">
                <a:solidFill>
                  <a:schemeClr val="bg1"/>
                </a:solidFill>
              </a:rPr>
              <a:t>Well done! </a:t>
            </a:r>
          </a:p>
          <a:p>
            <a:pPr marL="0" indent="0" algn="ctr">
              <a:buNone/>
            </a:pPr>
            <a:endParaRPr lang="en-US" sz="2700" dirty="0" smtClean="0">
              <a:solidFill>
                <a:schemeClr val="bg1"/>
              </a:solidFill>
            </a:endParaRPr>
          </a:p>
          <a:p>
            <a:pPr marL="0" indent="0" algn="ctr">
              <a:buNone/>
            </a:pPr>
            <a:r>
              <a:rPr lang="en-US" sz="2700" dirty="0" smtClean="0">
                <a:solidFill>
                  <a:schemeClr val="bg1"/>
                </a:solidFill>
              </a:rPr>
              <a:t>Have a short break. </a:t>
            </a:r>
          </a:p>
          <a:p>
            <a:pPr marL="0" indent="0" algn="ctr">
              <a:buNone/>
            </a:pPr>
            <a:endParaRPr lang="en-US" sz="2700" dirty="0" smtClean="0">
              <a:solidFill>
                <a:schemeClr val="bg1"/>
              </a:solidFill>
            </a:endParaRPr>
          </a:p>
          <a:p>
            <a:pPr marL="0" indent="0" algn="ctr">
              <a:buNone/>
            </a:pPr>
            <a:r>
              <a:rPr lang="en-US" sz="2700" dirty="0" smtClean="0">
                <a:solidFill>
                  <a:schemeClr val="bg1"/>
                </a:solidFill>
              </a:rPr>
              <a:t>Press &lt;START&gt; to begin the next block.</a:t>
            </a:r>
            <a:endParaRPr lang="en-US" sz="2700" dirty="0">
              <a:solidFill>
                <a:schemeClr val="bg1"/>
              </a:solidFill>
            </a:endParaRPr>
          </a:p>
          <a:p>
            <a:pPr marL="0" indent="0" algn="ctr">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r>
              <a:rPr lang="en-US" sz="2000" dirty="0" smtClean="0">
                <a:solidFill>
                  <a:schemeClr val="bg1"/>
                </a:solidFill>
              </a:rPr>
              <a:t>															&lt;</a:t>
            </a:r>
            <a:r>
              <a:rPr lang="en-US" sz="2000" dirty="0">
                <a:solidFill>
                  <a:schemeClr val="bg1"/>
                </a:solidFill>
              </a:rPr>
              <a:t>START&gt; </a:t>
            </a:r>
            <a:endParaRPr lang="en-US" sz="2000" dirty="0" smtClean="0">
              <a:solidFill>
                <a:schemeClr val="bg1"/>
              </a:solidFill>
            </a:endParaRPr>
          </a:p>
          <a:p>
            <a:pPr marL="0" indent="0" algn="r">
              <a:buNone/>
            </a:pPr>
            <a:endParaRPr lang="en-US" sz="2000" dirty="0" smtClean="0"/>
          </a:p>
          <a:p>
            <a:pPr marL="0" indent="0">
              <a:buNone/>
            </a:pPr>
            <a:endParaRPr lang="en-US" sz="2000" dirty="0"/>
          </a:p>
        </p:txBody>
      </p:sp>
    </p:spTree>
    <p:extLst>
      <p:ext uri="{BB962C8B-B14F-4D97-AF65-F5344CB8AC3E}">
        <p14:creationId xmlns:p14="http://schemas.microsoft.com/office/powerpoint/2010/main" val="32472175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93302"/>
          </a:xfrm>
        </p:spPr>
        <p:txBody>
          <a:bodyPr>
            <a:normAutofit/>
          </a:bodyPr>
          <a:lstStyle/>
          <a:p>
            <a:pPr algn="l"/>
            <a:r>
              <a:rPr lang="en-US" sz="2400" dirty="0" smtClean="0"/>
              <a:t>Display the following after each experimental block. We need to be able to turn off this feedback screen easily, if required. </a:t>
            </a:r>
            <a:endParaRPr lang="en-US" sz="2400" dirty="0"/>
          </a:p>
        </p:txBody>
      </p:sp>
      <p:sp>
        <p:nvSpPr>
          <p:cNvPr id="3" name="Content Placeholder 2"/>
          <p:cNvSpPr>
            <a:spLocks noGrp="1"/>
          </p:cNvSpPr>
          <p:nvPr>
            <p:ph idx="1"/>
          </p:nvPr>
        </p:nvSpPr>
        <p:spPr>
          <a:xfrm>
            <a:off x="457200" y="1167940"/>
            <a:ext cx="8229600" cy="4958223"/>
          </a:xfrm>
          <a:solidFill>
            <a:schemeClr val="tx1"/>
          </a:solidFill>
          <a:ln>
            <a:solidFill>
              <a:schemeClr val="tx1"/>
            </a:solidFill>
          </a:ln>
        </p:spPr>
        <p:txBody>
          <a:bodyPr>
            <a:normAutofit/>
          </a:bodyPr>
          <a:lstStyle/>
          <a:p>
            <a:pPr marL="0" indent="0" algn="ctr">
              <a:buNone/>
            </a:pPr>
            <a:endParaRPr lang="en-US" sz="2000" dirty="0" smtClean="0">
              <a:solidFill>
                <a:srgbClr val="FFFFFF"/>
              </a:solidFill>
            </a:endParaRPr>
          </a:p>
          <a:p>
            <a:pPr marL="0" indent="0" algn="ctr">
              <a:buNone/>
            </a:pPr>
            <a:endParaRPr lang="en-US" sz="2000" dirty="0">
              <a:solidFill>
                <a:srgbClr val="FFFFFF"/>
              </a:solidFill>
            </a:endParaRPr>
          </a:p>
          <a:p>
            <a:pPr marL="0" indent="0" algn="ctr">
              <a:buNone/>
            </a:pPr>
            <a:r>
              <a:rPr lang="en-US" sz="2700" dirty="0" smtClean="0">
                <a:solidFill>
                  <a:srgbClr val="FFFFFF"/>
                </a:solidFill>
              </a:rPr>
              <a:t>Results of Block 1 (2, 3)</a:t>
            </a:r>
            <a:br>
              <a:rPr lang="en-US" sz="2700" dirty="0" smtClean="0">
                <a:solidFill>
                  <a:srgbClr val="FFFFFF"/>
                </a:solidFill>
              </a:rPr>
            </a:br>
            <a:endParaRPr lang="en-US" sz="2700" dirty="0" smtClean="0">
              <a:solidFill>
                <a:srgbClr val="FFFFFF"/>
              </a:solidFill>
            </a:endParaRPr>
          </a:p>
          <a:p>
            <a:pPr marL="0" indent="0" algn="ctr">
              <a:buNone/>
            </a:pPr>
            <a:r>
              <a:rPr lang="en-US" sz="2700" dirty="0" smtClean="0">
                <a:solidFill>
                  <a:srgbClr val="FFFFFF"/>
                </a:solidFill>
              </a:rPr>
              <a:t>% correct =</a:t>
            </a:r>
            <a:br>
              <a:rPr lang="en-US" sz="2700" dirty="0" smtClean="0">
                <a:solidFill>
                  <a:srgbClr val="FFFFFF"/>
                </a:solidFill>
              </a:rPr>
            </a:br>
            <a:endParaRPr lang="en-US" sz="2700" dirty="0" smtClean="0">
              <a:solidFill>
                <a:srgbClr val="FFFFFF"/>
              </a:solidFill>
            </a:endParaRPr>
          </a:p>
          <a:p>
            <a:pPr marL="0" indent="0">
              <a:buNone/>
            </a:pPr>
            <a:endParaRPr lang="en-US" sz="2000" dirty="0" smtClean="0">
              <a:solidFill>
                <a:srgbClr val="FFFFFF"/>
              </a:solidFill>
            </a:endParaRP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p:txBody>
      </p:sp>
    </p:spTree>
    <p:extLst>
      <p:ext uri="{BB962C8B-B14F-4D97-AF65-F5344CB8AC3E}">
        <p14:creationId xmlns:p14="http://schemas.microsoft.com/office/powerpoint/2010/main" val="3722317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79582"/>
            <a:ext cx="8229600" cy="5746582"/>
          </a:xfrm>
        </p:spPr>
        <p:txBody>
          <a:bodyPr>
            <a:normAutofit fontScale="92500" lnSpcReduction="10000"/>
          </a:bodyPr>
          <a:lstStyle/>
          <a:p>
            <a:r>
              <a:rPr lang="en-US" dirty="0" smtClean="0"/>
              <a:t>Experimental block of </a:t>
            </a:r>
            <a:r>
              <a:rPr lang="en-US" dirty="0"/>
              <a:t>2</a:t>
            </a:r>
            <a:r>
              <a:rPr lang="en-US" dirty="0" smtClean="0"/>
              <a:t>0 trials each for 1-back, 2-back, and 3-back (each trial interspersed with a blank screen, and a fixation cross). Each letter stimuli (any of the following 8: P, Q, L, K, W, C, V, Z) arranged in a </a:t>
            </a:r>
            <a:r>
              <a:rPr lang="en-US" dirty="0" err="1" smtClean="0"/>
              <a:t>randomised</a:t>
            </a:r>
            <a:r>
              <a:rPr lang="en-US" dirty="0" smtClean="0"/>
              <a:t> order. </a:t>
            </a:r>
          </a:p>
          <a:p>
            <a:pPr lvl="1">
              <a:buFont typeface="Courier New"/>
              <a:buChar char="o"/>
            </a:pPr>
            <a:r>
              <a:rPr lang="en-US" dirty="0"/>
              <a:t>Each trial displays </a:t>
            </a:r>
            <a:r>
              <a:rPr lang="en-US" dirty="0" smtClean="0"/>
              <a:t>a fixation cross for 500ms, then a </a:t>
            </a:r>
            <a:r>
              <a:rPr lang="en-US" dirty="0"/>
              <a:t>letter stimuli for 500ms, and </a:t>
            </a:r>
            <a:r>
              <a:rPr lang="en-US" dirty="0" smtClean="0"/>
              <a:t>then </a:t>
            </a:r>
            <a:r>
              <a:rPr lang="en-US" dirty="0"/>
              <a:t>a blank screen for 2</a:t>
            </a:r>
            <a:r>
              <a:rPr lang="en-US" dirty="0" smtClean="0"/>
              <a:t>500ms </a:t>
            </a:r>
            <a:r>
              <a:rPr lang="en-US" dirty="0"/>
              <a:t>before presenting next letter stimuli.</a:t>
            </a:r>
          </a:p>
          <a:p>
            <a:pPr lvl="1">
              <a:buFont typeface="Courier New"/>
              <a:buChar char="o"/>
            </a:pPr>
            <a:r>
              <a:rPr lang="en-US" dirty="0"/>
              <a:t>Participants have the entire 3</a:t>
            </a:r>
            <a:r>
              <a:rPr lang="en-US" dirty="0" smtClean="0"/>
              <a:t>000ms </a:t>
            </a:r>
            <a:r>
              <a:rPr lang="en-US" dirty="0"/>
              <a:t>to respond by pressing the yellow button, if they detect a target.</a:t>
            </a:r>
          </a:p>
          <a:p>
            <a:pPr lvl="1">
              <a:buFont typeface="Courier New"/>
              <a:buChar char="o"/>
            </a:pPr>
            <a:r>
              <a:rPr lang="en-US" dirty="0"/>
              <a:t>33% of trials are targets (distributed across block at random) and 67% of trials are non-</a:t>
            </a:r>
            <a:r>
              <a:rPr lang="en-US" dirty="0" smtClean="0"/>
              <a:t>targets, as well as distractors (e.g., 2-back targets in a 3-trial block).</a:t>
            </a:r>
            <a:endParaRPr lang="en-US" dirty="0"/>
          </a:p>
          <a:p>
            <a:pPr marL="457200" lvl="1" indent="0">
              <a:buNone/>
            </a:pPr>
            <a:endParaRPr lang="en-US" dirty="0" smtClean="0"/>
          </a:p>
          <a:p>
            <a:pPr lvl="1"/>
            <a:endParaRPr lang="en-US" dirty="0" smtClean="0"/>
          </a:p>
          <a:p>
            <a:pPr lvl="1"/>
            <a:endParaRPr lang="en-US" dirty="0" smtClean="0"/>
          </a:p>
          <a:p>
            <a:pPr marL="0" indent="0">
              <a:buNone/>
            </a:pPr>
            <a:endParaRPr lang="en-US" dirty="0"/>
          </a:p>
        </p:txBody>
      </p:sp>
    </p:spTree>
    <p:extLst>
      <p:ext uri="{BB962C8B-B14F-4D97-AF65-F5344CB8AC3E}">
        <p14:creationId xmlns:p14="http://schemas.microsoft.com/office/powerpoint/2010/main" val="411101359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79582"/>
            <a:ext cx="8229600" cy="5746582"/>
          </a:xfrm>
        </p:spPr>
        <p:txBody>
          <a:bodyPr>
            <a:normAutofit fontScale="85000" lnSpcReduction="20000"/>
          </a:bodyPr>
          <a:lstStyle/>
          <a:p>
            <a:r>
              <a:rPr lang="en-US" dirty="0" smtClean="0"/>
              <a:t>Adaptive Blocks:</a:t>
            </a:r>
          </a:p>
          <a:p>
            <a:pPr lvl="1">
              <a:buFont typeface="Courier New"/>
              <a:buChar char="o"/>
            </a:pPr>
            <a:r>
              <a:rPr lang="en-US" dirty="0" smtClean="0"/>
              <a:t>Based on performance of participants, either a higher, lower, or same level ‘n’ is chosen for the following block. </a:t>
            </a:r>
          </a:p>
          <a:p>
            <a:pPr lvl="1">
              <a:buFont typeface="Courier New"/>
              <a:buChar char="o"/>
            </a:pPr>
            <a:r>
              <a:rPr lang="en-US" dirty="0" smtClean="0"/>
              <a:t>Adaptive </a:t>
            </a:r>
            <a:r>
              <a:rPr lang="en-US" dirty="0"/>
              <a:t>testing always starts at level n = 1, and can go up until n = 3</a:t>
            </a:r>
            <a:r>
              <a:rPr lang="en-US" dirty="0" smtClean="0"/>
              <a:t>.</a:t>
            </a:r>
          </a:p>
          <a:p>
            <a:pPr lvl="1">
              <a:buFont typeface="Courier New"/>
              <a:buChar char="o"/>
            </a:pPr>
            <a:r>
              <a:rPr lang="en-US" dirty="0"/>
              <a:t>n</a:t>
            </a:r>
            <a:r>
              <a:rPr lang="en-US" dirty="0" smtClean="0"/>
              <a:t> increases by one when participants detect 60% or more targets accurately, or reduced by one if participants respond to fewer than 20% of target trials correctly. Otherwise, remain at current n-level back.</a:t>
            </a:r>
          </a:p>
          <a:p>
            <a:pPr lvl="1">
              <a:buFont typeface="Courier New"/>
              <a:buChar char="o"/>
            </a:pPr>
            <a:r>
              <a:rPr lang="en-US" dirty="0" smtClean="0"/>
              <a:t>After 4</a:t>
            </a:r>
            <a:r>
              <a:rPr lang="en-US" dirty="0"/>
              <a:t> </a:t>
            </a:r>
            <a:r>
              <a:rPr lang="en-US" dirty="0" smtClean="0"/>
              <a:t>blocks with 20 trials each, the session is over</a:t>
            </a:r>
            <a:r>
              <a:rPr lang="en-US" dirty="0"/>
              <a:t> </a:t>
            </a:r>
            <a:r>
              <a:rPr lang="en-US" dirty="0" smtClean="0"/>
              <a:t>(total no. of blocks may change after piloting).</a:t>
            </a:r>
          </a:p>
          <a:p>
            <a:pPr lvl="1">
              <a:buFont typeface="Courier New"/>
              <a:buChar char="o"/>
            </a:pPr>
            <a:r>
              <a:rPr lang="en-US" dirty="0" smtClean="0"/>
              <a:t>After each block, participants have the option of taking a break, and press &lt;START&gt; when they are ready.</a:t>
            </a:r>
          </a:p>
          <a:p>
            <a:pPr lvl="1">
              <a:buFont typeface="Courier New"/>
              <a:buChar char="o"/>
            </a:pPr>
            <a:r>
              <a:rPr lang="en-US" dirty="0" smtClean="0"/>
              <a:t>Participants receive performance feedback (%correct) after each block (as per previous slide), but we will need to be able to turn off this function easily.</a:t>
            </a:r>
          </a:p>
          <a:p>
            <a:pPr marL="457200" lvl="1" indent="0">
              <a:buNone/>
            </a:pPr>
            <a:endParaRPr lang="en-US" dirty="0" smtClean="0"/>
          </a:p>
          <a:p>
            <a:pPr lvl="1"/>
            <a:endParaRPr lang="en-US" dirty="0" smtClean="0"/>
          </a:p>
          <a:p>
            <a:pPr lvl="1"/>
            <a:endParaRPr lang="en-US" dirty="0" smtClean="0"/>
          </a:p>
          <a:p>
            <a:pPr marL="0" indent="0">
              <a:buNone/>
            </a:pPr>
            <a:endParaRPr lang="en-US" dirty="0"/>
          </a:p>
        </p:txBody>
      </p:sp>
    </p:spTree>
    <p:extLst>
      <p:ext uri="{BB962C8B-B14F-4D97-AF65-F5344CB8AC3E}">
        <p14:creationId xmlns:p14="http://schemas.microsoft.com/office/powerpoint/2010/main" val="168752569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Display after providing feedback on last block:</a:t>
            </a:r>
            <a:endParaRPr lang="en-US" sz="2400" dirty="0"/>
          </a:p>
        </p:txBody>
      </p:sp>
      <p:sp>
        <p:nvSpPr>
          <p:cNvPr id="3" name="Content Placeholder 2"/>
          <p:cNvSpPr>
            <a:spLocks noGrp="1"/>
          </p:cNvSpPr>
          <p:nvPr>
            <p:ph idx="1"/>
          </p:nvPr>
        </p:nvSpPr>
        <p:spPr>
          <a:solidFill>
            <a:schemeClr val="tx1"/>
          </a:solidFill>
        </p:spPr>
        <p:txBody>
          <a:bodyPr anchor="ctr">
            <a:normAutofit/>
          </a:bodyPr>
          <a:lstStyle/>
          <a:p>
            <a:pPr marL="0" indent="0" algn="ctr">
              <a:buNone/>
            </a:pPr>
            <a:r>
              <a:rPr lang="en-US" sz="4000" dirty="0" smtClean="0">
                <a:solidFill>
                  <a:srgbClr val="FFFFFF"/>
                </a:solidFill>
              </a:rPr>
              <a:t>Thank you</a:t>
            </a:r>
            <a:r>
              <a:rPr lang="en-US" sz="4000" dirty="0" smtClean="0">
                <a:solidFill>
                  <a:srgbClr val="FFFFFF"/>
                </a:solidFill>
              </a:rPr>
              <a:t>!</a:t>
            </a:r>
          </a:p>
          <a:p>
            <a:pPr marL="0" indent="0" algn="ctr">
              <a:buNone/>
            </a:pPr>
            <a:endParaRPr lang="en-US" sz="4000" dirty="0" smtClean="0">
              <a:solidFill>
                <a:srgbClr val="FFFFFF"/>
              </a:solidFill>
            </a:endParaRPr>
          </a:p>
          <a:p>
            <a:pPr marL="0" indent="0" algn="ctr">
              <a:buNone/>
            </a:pPr>
            <a:r>
              <a:rPr lang="en-US" sz="2700" dirty="0" smtClean="0">
                <a:solidFill>
                  <a:srgbClr val="FFFFFF"/>
                </a:solidFill>
              </a:rPr>
              <a:t>Press &lt;next page&gt; to proceed to the Stop Signal task.</a:t>
            </a:r>
          </a:p>
          <a:p>
            <a:pPr marL="0" indent="0" algn="ctr">
              <a:buNone/>
            </a:pPr>
            <a:endParaRPr lang="en-US" sz="2700" dirty="0">
              <a:solidFill>
                <a:srgbClr val="FFFFFF"/>
              </a:solidFill>
            </a:endParaRPr>
          </a:p>
          <a:p>
            <a:pPr marL="0" indent="0" algn="ctr">
              <a:buNone/>
            </a:pPr>
            <a:endParaRPr lang="en-US" sz="2700" dirty="0" smtClean="0">
              <a:solidFill>
                <a:srgbClr val="FFFFFF"/>
              </a:solidFill>
            </a:endParaRPr>
          </a:p>
          <a:p>
            <a:pPr marL="0" indent="0">
              <a:buNone/>
            </a:pPr>
            <a:r>
              <a:rPr lang="en-US" sz="2700" dirty="0">
                <a:solidFill>
                  <a:srgbClr val="FFFFFF"/>
                </a:solidFill>
              </a:rPr>
              <a:t>	</a:t>
            </a:r>
            <a:r>
              <a:rPr lang="en-US" sz="2700" dirty="0" smtClean="0">
                <a:solidFill>
                  <a:srgbClr val="FFFFFF"/>
                </a:solidFill>
              </a:rPr>
              <a:t>												</a:t>
            </a:r>
            <a:r>
              <a:rPr lang="en-US" sz="2000" dirty="0" smtClean="0">
                <a:solidFill>
                  <a:srgbClr val="FFFFFF"/>
                </a:solidFill>
              </a:rPr>
              <a:t>&lt;next page&gt;</a:t>
            </a:r>
            <a:endParaRPr lang="en-US" sz="2000" dirty="0">
              <a:solidFill>
                <a:srgbClr val="FFFFFF"/>
              </a:solidFill>
            </a:endParaRPr>
          </a:p>
        </p:txBody>
      </p:sp>
    </p:spTree>
    <p:extLst>
      <p:ext uri="{BB962C8B-B14F-4D97-AF65-F5344CB8AC3E}">
        <p14:creationId xmlns:p14="http://schemas.microsoft.com/office/powerpoint/2010/main" val="3969464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solidFill>
                  <a:srgbClr val="FF0000"/>
                </a:solidFill>
              </a:rPr>
              <a:t>Display A </a:t>
            </a:r>
            <a:r>
              <a:rPr lang="en-US" sz="2400" dirty="0" smtClean="0"/>
              <a:t>– (If ‘No’, proceed to Display B):</a:t>
            </a:r>
            <a:endParaRPr lang="en-US" sz="2400" dirty="0"/>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t">
            <a:normAutofit/>
          </a:bodyPr>
          <a:lstStyle/>
          <a:p>
            <a:pPr marL="0" indent="0">
              <a:buNone/>
            </a:pPr>
            <a:endParaRPr lang="en-US" sz="3000" dirty="0" smtClean="0">
              <a:solidFill>
                <a:schemeClr val="bg1"/>
              </a:solidFill>
            </a:endParaRPr>
          </a:p>
          <a:p>
            <a:pPr marL="0" indent="0" algn="ctr">
              <a:buNone/>
            </a:pPr>
            <a:r>
              <a:rPr lang="en-US" sz="3000" dirty="0" smtClean="0">
                <a:solidFill>
                  <a:schemeClr val="bg1"/>
                </a:solidFill>
              </a:rPr>
              <a:t>Have you taken any </a:t>
            </a:r>
          </a:p>
          <a:p>
            <a:pPr marL="0" indent="0" algn="ctr">
              <a:buNone/>
            </a:pPr>
            <a:r>
              <a:rPr lang="en-US" sz="3000" dirty="0" smtClean="0">
                <a:solidFill>
                  <a:schemeClr val="bg1"/>
                </a:solidFill>
              </a:rPr>
              <a:t>PAIN medication today?</a:t>
            </a:r>
          </a:p>
          <a:p>
            <a:pPr marL="0" indent="0" algn="ctr">
              <a:buNone/>
            </a:pPr>
            <a:endParaRPr lang="en-US" sz="3000" dirty="0">
              <a:solidFill>
                <a:schemeClr val="bg1"/>
              </a:solidFill>
            </a:endParaRPr>
          </a:p>
          <a:p>
            <a:pPr marL="0" indent="0" algn="ctr">
              <a:buNone/>
            </a:pPr>
            <a:endParaRPr lang="en-US" sz="3000" dirty="0" smtClean="0">
              <a:solidFill>
                <a:schemeClr val="bg1"/>
              </a:solidFill>
            </a:endParaRPr>
          </a:p>
          <a:p>
            <a:pPr marL="0" indent="0">
              <a:buNone/>
            </a:pPr>
            <a:r>
              <a:rPr lang="en-US" sz="3000" dirty="0" smtClean="0">
                <a:solidFill>
                  <a:schemeClr val="bg1"/>
                </a:solidFill>
              </a:rPr>
              <a:t>		</a:t>
            </a:r>
            <a:r>
              <a:rPr lang="en-US" sz="4000" dirty="0" smtClean="0">
                <a:solidFill>
                  <a:schemeClr val="bg1"/>
                </a:solidFill>
              </a:rPr>
              <a:t>&lt;YES&gt;									&lt;NO&gt;</a:t>
            </a:r>
            <a:endParaRPr lang="en-US" sz="4000" dirty="0">
              <a:solidFill>
                <a:schemeClr val="bg1"/>
              </a:solidFill>
            </a:endParaRPr>
          </a:p>
        </p:txBody>
      </p:sp>
    </p:spTree>
    <p:extLst>
      <p:ext uri="{BB962C8B-B14F-4D97-AF65-F5344CB8AC3E}">
        <p14:creationId xmlns:p14="http://schemas.microsoft.com/office/powerpoint/2010/main" val="95055702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t>Display if ‘YES’ – (after this page, go to Display B)</a:t>
            </a:r>
            <a:endParaRPr lang="en-US" sz="2400" dirty="0"/>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t">
            <a:normAutofit/>
          </a:bodyPr>
          <a:lstStyle/>
          <a:p>
            <a:pPr marL="0" indent="0">
              <a:buNone/>
            </a:pPr>
            <a:endParaRPr lang="en-US" sz="3000" dirty="0" smtClean="0">
              <a:solidFill>
                <a:schemeClr val="bg1"/>
              </a:solidFill>
            </a:endParaRPr>
          </a:p>
          <a:p>
            <a:pPr marL="0" indent="0" algn="ctr">
              <a:buNone/>
            </a:pPr>
            <a:r>
              <a:rPr lang="en-US" sz="3000" dirty="0" smtClean="0">
                <a:solidFill>
                  <a:schemeClr val="bg1"/>
                </a:solidFill>
              </a:rPr>
              <a:t>Select one of the following:</a:t>
            </a:r>
          </a:p>
          <a:p>
            <a:pPr marL="0" indent="0" algn="ctr">
              <a:buNone/>
            </a:pPr>
            <a:endParaRPr lang="en-US" sz="3000" dirty="0">
              <a:solidFill>
                <a:schemeClr val="bg1"/>
              </a:solidFill>
            </a:endParaRPr>
          </a:p>
          <a:p>
            <a:pPr marL="514350" indent="-514350" algn="ctr">
              <a:buAutoNum type="alphaUcParenR"/>
            </a:pPr>
            <a:r>
              <a:rPr lang="en-US" sz="3000" dirty="0" smtClean="0">
                <a:solidFill>
                  <a:schemeClr val="bg1"/>
                </a:solidFill>
              </a:rPr>
              <a:t>Over the counter pain medication</a:t>
            </a:r>
          </a:p>
          <a:p>
            <a:pPr marL="514350" indent="-514350" algn="ctr">
              <a:buAutoNum type="alphaUcParenR"/>
            </a:pPr>
            <a:endParaRPr lang="en-US" sz="3000" dirty="0" smtClean="0">
              <a:solidFill>
                <a:schemeClr val="bg1"/>
              </a:solidFill>
            </a:endParaRPr>
          </a:p>
          <a:p>
            <a:pPr marL="0" indent="0" algn="ctr">
              <a:buNone/>
            </a:pPr>
            <a:endParaRPr lang="en-US" sz="3000" dirty="0">
              <a:solidFill>
                <a:schemeClr val="bg1"/>
              </a:solidFill>
            </a:endParaRPr>
          </a:p>
          <a:p>
            <a:pPr marL="514350" indent="-514350" algn="ctr">
              <a:buAutoNum type="alphaUcParenR"/>
            </a:pPr>
            <a:r>
              <a:rPr lang="en-US" sz="3000" dirty="0" smtClean="0">
                <a:solidFill>
                  <a:schemeClr val="bg1"/>
                </a:solidFill>
              </a:rPr>
              <a:t>Prescription pain medication</a:t>
            </a:r>
          </a:p>
        </p:txBody>
      </p:sp>
    </p:spTree>
    <p:extLst>
      <p:ext uri="{BB962C8B-B14F-4D97-AF65-F5344CB8AC3E}">
        <p14:creationId xmlns:p14="http://schemas.microsoft.com/office/powerpoint/2010/main" val="69533783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solidFill>
                  <a:srgbClr val="FF0000"/>
                </a:solidFill>
              </a:rPr>
              <a:t>Display B </a:t>
            </a:r>
            <a:r>
              <a:rPr lang="en-US" sz="2400" dirty="0" smtClean="0">
                <a:solidFill>
                  <a:srgbClr val="000000"/>
                </a:solidFill>
              </a:rPr>
              <a:t>(proceed to next page after this)</a:t>
            </a:r>
            <a:endParaRPr lang="en-US" sz="2400" dirty="0">
              <a:solidFill>
                <a:srgbClr val="000000"/>
              </a:solidFill>
            </a:endParaRPr>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t">
            <a:normAutofit fontScale="92500" lnSpcReduction="10000"/>
          </a:bodyPr>
          <a:lstStyle/>
          <a:p>
            <a:pPr marL="0" indent="0">
              <a:buNone/>
            </a:pPr>
            <a:endParaRPr lang="en-US" sz="3000" dirty="0" smtClean="0">
              <a:solidFill>
                <a:schemeClr val="bg1"/>
              </a:solidFill>
            </a:endParaRPr>
          </a:p>
          <a:p>
            <a:pPr marL="0" indent="0" algn="ctr">
              <a:buNone/>
            </a:pPr>
            <a:r>
              <a:rPr lang="en-US" sz="3000" dirty="0" smtClean="0">
                <a:solidFill>
                  <a:schemeClr val="bg1"/>
                </a:solidFill>
              </a:rPr>
              <a:t>Where are you located now?</a:t>
            </a:r>
            <a:endParaRPr lang="en-US" sz="3000" dirty="0">
              <a:solidFill>
                <a:schemeClr val="bg1"/>
              </a:solidFill>
            </a:endParaRPr>
          </a:p>
          <a:p>
            <a:pPr marL="514350" indent="-514350">
              <a:buAutoNum type="alphaUcParenR"/>
            </a:pPr>
            <a:r>
              <a:rPr lang="en-US" sz="3000" dirty="0" smtClean="0">
                <a:solidFill>
                  <a:schemeClr val="bg1"/>
                </a:solidFill>
              </a:rPr>
              <a:t>Home</a:t>
            </a:r>
            <a:br>
              <a:rPr lang="en-US" sz="3000" dirty="0" smtClean="0">
                <a:solidFill>
                  <a:schemeClr val="bg1"/>
                </a:solidFill>
              </a:rPr>
            </a:br>
            <a:endParaRPr lang="en-US" sz="3000" dirty="0" smtClean="0">
              <a:solidFill>
                <a:schemeClr val="bg1"/>
              </a:solidFill>
            </a:endParaRPr>
          </a:p>
          <a:p>
            <a:pPr marL="514350" indent="-514350">
              <a:buAutoNum type="alphaUcParenR"/>
            </a:pPr>
            <a:r>
              <a:rPr lang="en-US" sz="3000" dirty="0" smtClean="0">
                <a:solidFill>
                  <a:schemeClr val="bg1"/>
                </a:solidFill>
              </a:rPr>
              <a:t>Work</a:t>
            </a:r>
            <a:br>
              <a:rPr lang="en-US" sz="3000" dirty="0" smtClean="0">
                <a:solidFill>
                  <a:schemeClr val="bg1"/>
                </a:solidFill>
              </a:rPr>
            </a:br>
            <a:endParaRPr lang="en-US" sz="3000" dirty="0" smtClean="0">
              <a:solidFill>
                <a:schemeClr val="bg1"/>
              </a:solidFill>
            </a:endParaRPr>
          </a:p>
          <a:p>
            <a:pPr marL="514350" indent="-514350">
              <a:buAutoNum type="alphaUcParenR"/>
            </a:pPr>
            <a:r>
              <a:rPr lang="en-US" sz="3000" dirty="0" smtClean="0">
                <a:solidFill>
                  <a:schemeClr val="bg1"/>
                </a:solidFill>
              </a:rPr>
              <a:t>School/University</a:t>
            </a:r>
            <a:br>
              <a:rPr lang="en-US" sz="3000" dirty="0" smtClean="0">
                <a:solidFill>
                  <a:schemeClr val="bg1"/>
                </a:solidFill>
              </a:rPr>
            </a:br>
            <a:endParaRPr lang="en-US" sz="3000" dirty="0" smtClean="0">
              <a:solidFill>
                <a:schemeClr val="bg1"/>
              </a:solidFill>
            </a:endParaRPr>
          </a:p>
          <a:p>
            <a:pPr marL="514350" indent="-514350">
              <a:buAutoNum type="alphaUcParenR"/>
            </a:pPr>
            <a:r>
              <a:rPr lang="en-US" sz="3000" dirty="0" smtClean="0">
                <a:solidFill>
                  <a:schemeClr val="bg1"/>
                </a:solidFill>
              </a:rPr>
              <a:t>Outdoors</a:t>
            </a:r>
            <a:br>
              <a:rPr lang="en-US" sz="3000" dirty="0" smtClean="0">
                <a:solidFill>
                  <a:schemeClr val="bg1"/>
                </a:solidFill>
              </a:rPr>
            </a:br>
            <a:endParaRPr lang="en-US" sz="3000" dirty="0">
              <a:solidFill>
                <a:schemeClr val="bg1"/>
              </a:solidFill>
            </a:endParaRPr>
          </a:p>
          <a:p>
            <a:pPr marL="514350" indent="-514350">
              <a:buAutoNum type="alphaUcParenR"/>
            </a:pPr>
            <a:r>
              <a:rPr lang="en-US" sz="3000" dirty="0" smtClean="0">
                <a:solidFill>
                  <a:schemeClr val="bg1"/>
                </a:solidFill>
              </a:rPr>
              <a:t>Other</a:t>
            </a:r>
          </a:p>
          <a:p>
            <a:pPr marL="0" indent="0" algn="ctr">
              <a:buNone/>
            </a:pPr>
            <a:endParaRPr lang="en-US" sz="3000" dirty="0" smtClean="0">
              <a:solidFill>
                <a:schemeClr val="bg1"/>
              </a:solidFill>
            </a:endParaRPr>
          </a:p>
          <a:p>
            <a:pPr marL="514350" indent="-514350" algn="ctr">
              <a:buAutoNum type="alphaUcParenR"/>
            </a:pPr>
            <a:endParaRPr lang="en-US" sz="3000" dirty="0" smtClean="0">
              <a:solidFill>
                <a:schemeClr val="bg1"/>
              </a:solidFill>
            </a:endParaRPr>
          </a:p>
          <a:p>
            <a:pPr marL="0" indent="0" algn="ctr">
              <a:buNone/>
            </a:pPr>
            <a:endParaRPr lang="en-US" sz="3000" dirty="0">
              <a:solidFill>
                <a:schemeClr val="bg1"/>
              </a:solidFill>
            </a:endParaRPr>
          </a:p>
        </p:txBody>
      </p:sp>
    </p:spTree>
    <p:extLst>
      <p:ext uri="{BB962C8B-B14F-4D97-AF65-F5344CB8AC3E}">
        <p14:creationId xmlns:p14="http://schemas.microsoft.com/office/powerpoint/2010/main" val="226853596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solidFill>
                  <a:srgbClr val="000000"/>
                </a:solidFill>
              </a:rPr>
              <a:t>Display</a:t>
            </a:r>
            <a:r>
              <a:rPr lang="en-US" sz="2400" dirty="0" smtClean="0">
                <a:solidFill>
                  <a:srgbClr val="FF0000"/>
                </a:solidFill>
              </a:rPr>
              <a:t> </a:t>
            </a:r>
            <a:r>
              <a:rPr lang="en-US" sz="2400" dirty="0" smtClean="0"/>
              <a:t>(</a:t>
            </a:r>
            <a:r>
              <a:rPr lang="en-US" sz="2400" dirty="0"/>
              <a:t>after this page, proceed to Display C)</a:t>
            </a:r>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t">
            <a:normAutofit/>
          </a:bodyPr>
          <a:lstStyle/>
          <a:p>
            <a:pPr marL="0" indent="0">
              <a:buNone/>
            </a:pPr>
            <a:endParaRPr lang="en-US" sz="3000" dirty="0" smtClean="0">
              <a:solidFill>
                <a:schemeClr val="bg1"/>
              </a:solidFill>
            </a:endParaRPr>
          </a:p>
          <a:p>
            <a:pPr marL="0" indent="0" algn="ctr">
              <a:buNone/>
            </a:pPr>
            <a:r>
              <a:rPr lang="en-US" sz="3000" dirty="0" smtClean="0">
                <a:solidFill>
                  <a:schemeClr val="bg1"/>
                </a:solidFill>
              </a:rPr>
              <a:t>You will need a quiet place to do your task.</a:t>
            </a:r>
          </a:p>
          <a:p>
            <a:pPr marL="0" indent="0" algn="ctr">
              <a:buNone/>
            </a:pPr>
            <a:r>
              <a:rPr lang="en-US" sz="3000" dirty="0" smtClean="0">
                <a:solidFill>
                  <a:schemeClr val="bg1"/>
                </a:solidFill>
              </a:rPr>
              <a:t>Are you in a sufficiently quiet place ?</a:t>
            </a:r>
          </a:p>
          <a:p>
            <a:pPr marL="0" indent="0" algn="ctr">
              <a:buNone/>
            </a:pPr>
            <a:endParaRPr lang="en-US" sz="3000" dirty="0">
              <a:solidFill>
                <a:schemeClr val="bg1"/>
              </a:solidFill>
            </a:endParaRPr>
          </a:p>
          <a:p>
            <a:pPr marL="0" indent="0" algn="ctr">
              <a:buNone/>
            </a:pPr>
            <a:endParaRPr lang="en-US" sz="3000" dirty="0" smtClean="0">
              <a:solidFill>
                <a:schemeClr val="bg1"/>
              </a:solidFill>
            </a:endParaRPr>
          </a:p>
          <a:p>
            <a:pPr marL="0" indent="0">
              <a:buNone/>
            </a:pPr>
            <a:r>
              <a:rPr lang="en-US" sz="3000" dirty="0" smtClean="0">
                <a:solidFill>
                  <a:schemeClr val="bg1"/>
                </a:solidFill>
              </a:rPr>
              <a:t>		</a:t>
            </a:r>
            <a:r>
              <a:rPr lang="en-US" sz="4000" dirty="0" smtClean="0">
                <a:solidFill>
                  <a:schemeClr val="bg1"/>
                </a:solidFill>
              </a:rPr>
              <a:t>&lt;YES&gt;									&lt;NO&gt;</a:t>
            </a:r>
            <a:endParaRPr lang="en-US" sz="4000" dirty="0">
              <a:solidFill>
                <a:schemeClr val="bg1"/>
              </a:solidFill>
            </a:endParaRPr>
          </a:p>
        </p:txBody>
      </p:sp>
    </p:spTree>
    <p:extLst>
      <p:ext uri="{BB962C8B-B14F-4D97-AF65-F5344CB8AC3E}">
        <p14:creationId xmlns:p14="http://schemas.microsoft.com/office/powerpoint/2010/main" val="411055602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93302"/>
          </a:xfrm>
        </p:spPr>
        <p:txBody>
          <a:bodyPr>
            <a:normAutofit/>
          </a:bodyPr>
          <a:lstStyle/>
          <a:p>
            <a:pPr algn="l"/>
            <a:r>
              <a:rPr lang="en-US" sz="2400" dirty="0" smtClean="0">
                <a:solidFill>
                  <a:srgbClr val="FF0000"/>
                </a:solidFill>
              </a:rPr>
              <a:t>Display C:</a:t>
            </a:r>
            <a:endParaRPr lang="en-US" sz="2400" dirty="0"/>
          </a:p>
        </p:txBody>
      </p:sp>
      <p:sp>
        <p:nvSpPr>
          <p:cNvPr id="5" name="Content Placeholder 4"/>
          <p:cNvSpPr>
            <a:spLocks noGrp="1"/>
          </p:cNvSpPr>
          <p:nvPr>
            <p:ph idx="1"/>
          </p:nvPr>
        </p:nvSpPr>
        <p:spPr>
          <a:xfrm>
            <a:off x="457200" y="1270136"/>
            <a:ext cx="8229600" cy="4856028"/>
          </a:xfrm>
          <a:solidFill>
            <a:schemeClr val="tx1"/>
          </a:solidFill>
          <a:ln>
            <a:solidFill>
              <a:schemeClr val="tx1"/>
            </a:solidFill>
          </a:ln>
        </p:spPr>
        <p:txBody>
          <a:bodyPr anchor="t">
            <a:normAutofit/>
          </a:bodyPr>
          <a:lstStyle/>
          <a:p>
            <a:pPr marL="0" indent="0">
              <a:buNone/>
            </a:pPr>
            <a:r>
              <a:rPr lang="en-US" sz="3000" dirty="0" smtClean="0">
                <a:solidFill>
                  <a:schemeClr val="bg1"/>
                </a:solidFill>
              </a:rPr>
              <a:t>Welcome to the n-Back task.</a:t>
            </a:r>
          </a:p>
          <a:p>
            <a:pPr marL="0" indent="0">
              <a:buNone/>
            </a:pPr>
            <a:r>
              <a:rPr lang="en-US" sz="3000" dirty="0" smtClean="0">
                <a:solidFill>
                  <a:schemeClr val="bg1"/>
                </a:solidFill>
              </a:rPr>
              <a:t>Please enter your ID number as indicated on your form, and press enter:</a:t>
            </a:r>
          </a:p>
          <a:p>
            <a:pPr marL="0" indent="0">
              <a:buNone/>
            </a:pPr>
            <a:endParaRPr lang="en-US" sz="3000" dirty="0">
              <a:solidFill>
                <a:schemeClr val="bg1"/>
              </a:solidFill>
            </a:endParaRPr>
          </a:p>
        </p:txBody>
      </p:sp>
      <p:sp>
        <p:nvSpPr>
          <p:cNvPr id="2" name="TextBox 1"/>
          <p:cNvSpPr txBox="1"/>
          <p:nvPr/>
        </p:nvSpPr>
        <p:spPr>
          <a:xfrm>
            <a:off x="2582975" y="4024940"/>
            <a:ext cx="3454729" cy="553998"/>
          </a:xfrm>
          <a:prstGeom prst="rect">
            <a:avLst/>
          </a:prstGeom>
          <a:noFill/>
        </p:spPr>
        <p:txBody>
          <a:bodyPr wrap="square" rtlCol="0">
            <a:spAutoFit/>
          </a:bodyPr>
          <a:lstStyle/>
          <a:p>
            <a:pPr algn="ctr"/>
            <a:r>
              <a:rPr lang="en-US" sz="3000" dirty="0" smtClean="0">
                <a:solidFill>
                  <a:schemeClr val="bg1"/>
                </a:solidFill>
              </a:rPr>
              <a:t>ID number: ______</a:t>
            </a:r>
            <a:endParaRPr lang="en-US" sz="3000" dirty="0">
              <a:solidFill>
                <a:schemeClr val="bg1"/>
              </a:solidFill>
            </a:endParaRPr>
          </a:p>
        </p:txBody>
      </p:sp>
    </p:spTree>
    <p:extLst>
      <p:ext uri="{BB962C8B-B14F-4D97-AF65-F5344CB8AC3E}">
        <p14:creationId xmlns:p14="http://schemas.microsoft.com/office/powerpoint/2010/main" val="42769865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11151</TotalTime>
  <Words>2080</Words>
  <Application>Microsoft Macintosh PowerPoint</Application>
  <PresentationFormat>On-screen Show (4:3)</PresentationFormat>
  <Paragraphs>405</Paragraphs>
  <Slides>45</Slides>
  <Notes>34</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Display – (before task can commence):</vt:lpstr>
      <vt:lpstr>Display – (before task can commence):</vt:lpstr>
      <vt:lpstr>Display if ‘YES’ – (if ‘NO’, go to Display A) </vt:lpstr>
      <vt:lpstr>Display if ‘More than 2 Std Drinks’ – (if ‘less than 2 Std Drinks’, go to Display A) </vt:lpstr>
      <vt:lpstr>Display A – (If ‘No’, proceed to Display B):</vt:lpstr>
      <vt:lpstr>Display if ‘YES’ – (after this page, go to Display B)</vt:lpstr>
      <vt:lpstr>Display B (proceed to next page after this)</vt:lpstr>
      <vt:lpstr>Display (after this page, proceed to Display C)</vt:lpstr>
      <vt:lpstr>Display C:</vt:lpstr>
      <vt:lpstr>PowerPoint Presentation</vt:lpstr>
      <vt:lpstr>Display:</vt:lpstr>
      <vt:lpstr>Display:</vt:lpstr>
      <vt:lpstr>Display:</vt:lpstr>
      <vt:lpstr>Display:</vt:lpstr>
      <vt:lpstr>Display:</vt:lpstr>
      <vt:lpstr>Display:</vt:lpstr>
      <vt:lpstr>Display: (change ‘1-back’ to 2-back, depending on practice block)</vt:lpstr>
      <vt:lpstr>Display for 750ms (change ‘1-back’ to 2-back, depending on practice block):</vt:lpstr>
      <vt:lpstr>Display fixation cross for 500ms:</vt:lpstr>
      <vt:lpstr>Trial #1 - Display letter stimuli for 500ms</vt:lpstr>
      <vt:lpstr>Display blank screen for 2500ms:</vt:lpstr>
      <vt:lpstr>Display fixation cross for 500ms:</vt:lpstr>
      <vt:lpstr>Trial #2 - Display letter stimuli for 500ms </vt:lpstr>
      <vt:lpstr>Display blank screen for 2500ms:</vt:lpstr>
      <vt:lpstr>Display fixation cross for 500ms:</vt:lpstr>
      <vt:lpstr>Trial #3 - Display letter stimuli for 500ms </vt:lpstr>
      <vt:lpstr>Display blank screen for 2500ms:</vt:lpstr>
      <vt:lpstr>Feedback display after 10 trials of 1-back (change ‘1-back’ depending on n-level):</vt:lpstr>
      <vt:lpstr>Display (change ‘1-back’ to 2-back, depending on practice block) </vt:lpstr>
      <vt:lpstr>PowerPoint Presentation</vt:lpstr>
      <vt:lpstr>After all practice blocks are completed, display:</vt:lpstr>
      <vt:lpstr>Display D: (change ‘1-back’ to 2-back or 3-back, depending on performance)</vt:lpstr>
      <vt:lpstr>Display for 750ms (change ‘1-back’ to 2-back or 3-back, depending on block):</vt:lpstr>
      <vt:lpstr>Display blank screen for 1500ms</vt:lpstr>
      <vt:lpstr>Display fixation cross for 500ms:</vt:lpstr>
      <vt:lpstr>Trial #1 - Display letter stimuli for 500ms</vt:lpstr>
      <vt:lpstr>Display blank screen for 2500ms:</vt:lpstr>
      <vt:lpstr>Display fixation cross for 500ms:</vt:lpstr>
      <vt:lpstr>Trial #3 - Display letter stimuli for 500ms </vt:lpstr>
      <vt:lpstr>Display blank screen for 2500ms:</vt:lpstr>
      <vt:lpstr>Display the following after each experimental block. </vt:lpstr>
      <vt:lpstr>Display the following after each experimental block. We need to be able to turn off this feedback screen easily, if required. </vt:lpstr>
      <vt:lpstr>PowerPoint Presentation</vt:lpstr>
      <vt:lpstr>PowerPoint Presentation</vt:lpstr>
      <vt:lpstr>Display after providing feedback on last block: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Antoinette Poulton</dc:creator>
  <cp:lastModifiedBy>Evelyn Chen</cp:lastModifiedBy>
  <cp:revision>195</cp:revision>
  <cp:lastPrinted>2016-03-29T03:41:09Z</cp:lastPrinted>
  <dcterms:created xsi:type="dcterms:W3CDTF">2015-12-28T06:37:55Z</dcterms:created>
  <dcterms:modified xsi:type="dcterms:W3CDTF">2018-05-21T00:08:45Z</dcterms:modified>
</cp:coreProperties>
</file>