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0" r:id="rId2"/>
    <p:sldId id="261" r:id="rId3"/>
    <p:sldId id="262" r:id="rId4"/>
    <p:sldId id="269" r:id="rId5"/>
    <p:sldId id="305" r:id="rId6"/>
    <p:sldId id="300" r:id="rId7"/>
    <p:sldId id="264" r:id="rId8"/>
    <p:sldId id="263" r:id="rId9"/>
    <p:sldId id="306" r:id="rId10"/>
    <p:sldId id="307" r:id="rId11"/>
    <p:sldId id="308" r:id="rId12"/>
    <p:sldId id="309" r:id="rId13"/>
    <p:sldId id="310" r:id="rId14"/>
    <p:sldId id="302" r:id="rId15"/>
    <p:sldId id="303" r:id="rId16"/>
    <p:sldId id="304" r:id="rId17"/>
    <p:sldId id="265" r:id="rId18"/>
    <p:sldId id="267" r:id="rId19"/>
    <p:sldId id="266" r:id="rId20"/>
    <p:sldId id="268" r:id="rId21"/>
    <p:sldId id="386" r:id="rId22"/>
    <p:sldId id="385" r:id="rId23"/>
    <p:sldId id="383" r:id="rId24"/>
    <p:sldId id="387" r:id="rId25"/>
    <p:sldId id="3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A1B1B-1C46-417E-BD9C-F6491B34260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31FC-C665-46EC-8D01-4858AFF8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A171A07-4A6E-4685-9204-58D6701DC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EDA8B2-9A56-400E-8757-A00E706A2C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5B8DB7F-9BCD-433C-AF41-3CB516E7A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141CC59-639A-4D23-9EFD-52E531410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4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6BF81676-FCF5-4954-A145-7207EA032988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439A6CD-DBD7-4B33-A2AF-73BF53D0450B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3C54EE-B984-4334-BC1D-D764791A0B4C}"/>
                </a:ext>
              </a:extLst>
            </p:cNvPr>
            <p:cNvCxnSpPr/>
            <p:nvPr/>
          </p:nvCxnSpPr>
          <p:spPr>
            <a:xfrm flipH="1">
              <a:off x="7424738" y="3681168"/>
              <a:ext cx="4765675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A23BEB04-0760-4DCB-B8F8-3F1E4D5DFB6D}"/>
                </a:ext>
              </a:extLst>
            </p:cNvPr>
            <p:cNvSpPr/>
            <p:nvPr/>
          </p:nvSpPr>
          <p:spPr>
            <a:xfrm>
              <a:off x="9182100" y="-8467"/>
              <a:ext cx="300831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4CAA6860-D8F7-4DCF-877C-519A81C0B1CE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6648E8F-3915-408B-8086-9F47163025A1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FD88559A-2FB0-407B-9F97-E0E49C45C456}"/>
                </a:ext>
              </a:extLst>
            </p:cNvPr>
            <p:cNvSpPr/>
            <p:nvPr/>
          </p:nvSpPr>
          <p:spPr>
            <a:xfrm>
              <a:off x="9334500" y="-8467"/>
              <a:ext cx="2855913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CDF9C189-2DC6-41F3-A85B-DB8A8B32EE45}"/>
                </a:ext>
              </a:extLst>
            </p:cNvPr>
            <p:cNvSpPr/>
            <p:nvPr/>
          </p:nvSpPr>
          <p:spPr>
            <a:xfrm>
              <a:off x="10898188" y="-8467"/>
              <a:ext cx="1289050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2605CA4D-7663-41AA-9B58-A73A46308870}"/>
                </a:ext>
              </a:extLst>
            </p:cNvPr>
            <p:cNvSpPr/>
            <p:nvPr/>
          </p:nvSpPr>
          <p:spPr>
            <a:xfrm>
              <a:off x="10939463" y="-8467"/>
              <a:ext cx="124777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0E59ADC-B308-4FC0-AA02-B19BE81AD949}"/>
                </a:ext>
              </a:extLst>
            </p:cNvPr>
            <p:cNvSpPr/>
            <p:nvPr/>
          </p:nvSpPr>
          <p:spPr>
            <a:xfrm>
              <a:off x="10371138" y="3589086"/>
              <a:ext cx="1819275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F7D03E8-D462-4098-87BA-937C50F258EC}"/>
                </a:ext>
              </a:extLst>
            </p:cNvPr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1027DB6-81ED-4110-9596-05F88812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B084-7DA7-4F0A-A193-DCA4B568FCD8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8DB4F-CECE-4C14-91B6-E335F67C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DC74E66-21EE-427A-A993-AA0902AB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D3DFE-CDC3-4CC3-AA14-458C27A84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4510-1970-46DE-A023-0A675CEC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A799-BCDC-480F-A2AE-1F37F5EBE26B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BAE0-D5E4-4419-8112-23380E77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55CE-FB10-42BF-8614-58A2906A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69B90-BF36-4125-BD76-17F7B20E9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142E69-78F8-40A9-955D-0A38230A2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88988"/>
            <a:ext cx="60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AB87B-B9DC-4D2B-8280-DBC23C46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588" y="288766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F424B1B-D4F0-4B08-9991-3DE2822966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A1905-6CD1-4043-A07C-ACD555C4F4EE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FDA0A0-6B29-4459-AA3F-611412A1C8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C56748-0E18-462F-B90E-2FCBA8E096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E7F3-1354-4110-A682-1F52F4B77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651C-966E-4283-A6D7-DE4E7DC9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755C2-D764-48A7-851F-2C5F02D1B658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C460-F8F3-4BAB-90E9-EBC7292A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53FC-CE31-4A09-8ECD-D5A7121A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AAB98-D6AE-4CF3-B80B-045F15E0F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A44FF-AF78-4165-8E1F-6E6ED987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88988"/>
            <a:ext cx="60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6DE5B-9A4F-439D-BE37-A5A40E46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588" y="288766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A616C1-586E-456A-9272-C521B3DDE4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D3F70-FDB7-49B3-B8E6-3CF5D15305BA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E6471-1E12-4C7B-A073-DD0931D5F1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544FE0-C990-4DA6-A98E-B216039002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1B43-B67D-4147-B030-B6399EBDC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392D8D-FDA8-4C16-BEC5-E2B516FC39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9BE3A-BE07-4760-B97A-18698FEEB78F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42BC44-0ECD-42E3-A003-1F517B6E79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5F2A11-906F-4751-A904-E5455DFAF1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76E70-09F4-4C04-8800-21206320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BA3E-D67B-4810-9940-40D3F4ED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1039F-7155-43E9-A6CA-48FB8A737214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ECC3-0B37-4B2A-A580-F47AC49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3ADC-F75C-42CC-96EC-DF03FE49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64739-830C-4A21-A6D7-229460DF7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0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0B38-E0C1-4A59-A183-1CBFBFB3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2987-851D-4552-80B4-FDEFAF07AE88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AF01-2100-4B70-875C-033DF959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5B01-F334-429F-8FA5-A564BC76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183FA-4EF7-45C3-BAC3-6E4AABD5B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18D4-5E91-45C1-BEE1-B47B900D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1DBCE-5B8E-49EC-B1CC-5F14689F141D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DB64-DB2C-4D4A-A13F-0639F1FB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5A72-49E0-4AF0-A53A-ECE2155E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16F6-04A8-4F39-8C41-2F0AE6BC3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8D9C-7620-4D3B-8F7A-13A3BD1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4FD5-7C8C-456A-9B8C-90460F6B5DAB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4050-F530-41F9-BE88-70A15C45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B381-18C0-4A0F-9FF8-1D9CE102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1770D-970B-4D29-BB2F-48BB74C2A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D09685-324B-4D17-855F-BBCFACBC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CF688-C48A-4E75-A19D-C0BBFFB425F3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433E5B-44D3-476F-9C56-4E60F8D5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F95DAC-82AF-4BF1-8D13-E262DBB8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B209D-4E4B-4B30-BEDD-EEA5582F8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CC951C-B235-4261-8AE7-D90F8F8B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38955-DC57-4DCE-9D19-6E8850C94A98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B332DB-07EA-4A93-9FB5-B30ED5F5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4DD6BC-5C26-4E37-94FB-FE1A50B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FEAF7-89DD-411E-B22C-62FF745A0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0D21A8-C892-45DC-AFC1-D3412B72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58DA-3C7B-4981-AE6E-DE8970551C15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F2BABDB-375B-4DBA-AB45-E956B4FF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ABB8D7-A3FA-40F1-A41C-80DBD18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4C94C-8187-473C-857D-A28181348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E73A084-7355-45F0-B95F-AA04C68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3BC78-4B61-43EC-98DE-EFC5387B596F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9196445-5A81-4006-B354-1F31739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816C5E-05C2-4685-8AC0-F2FBEA0D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3B54-8D7A-4DD5-A022-A7A0E34F1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70F827-D6DE-4708-A327-A7110CE2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CE95-B1AA-4BF6-B07F-05885ABE4FDB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62E79F-9D7C-472F-A898-B244C923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EF36B5-390A-4A7F-A630-A5C67949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93C04-4FE1-44EA-9522-0238AEE1F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8DBF30-06E6-46DA-8FD6-7FC16BAB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2BC07-9D8B-40DD-9826-68F6A209AFD7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B8A5A-7F53-41CF-9F7C-BBAADF7A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84DB7A-D490-47D4-8418-47CA0C17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FEB19-6AD7-47CC-8D4E-D8D2FC333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>
            <a:extLst>
              <a:ext uri="{FF2B5EF4-FFF2-40B4-BE49-F238E27FC236}">
                <a16:creationId xmlns:a16="http://schemas.microsoft.com/office/drawing/2014/main" id="{56DCAD51-18B2-48BE-99A4-34F3AF6FD9E5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40A92-82D8-4F8E-85C3-20C654CA0C81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423F64-9F1A-4D3D-BDE5-94315E20AB21}"/>
                </a:ext>
              </a:extLst>
            </p:cNvPr>
            <p:cNvCxnSpPr/>
            <p:nvPr/>
          </p:nvCxnSpPr>
          <p:spPr>
            <a:xfrm flipH="1">
              <a:off x="7424738" y="3681168"/>
              <a:ext cx="4765675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CC7AC85-FAF4-4B2E-8B39-C772724E20EC}"/>
                </a:ext>
              </a:extLst>
            </p:cNvPr>
            <p:cNvSpPr/>
            <p:nvPr/>
          </p:nvSpPr>
          <p:spPr>
            <a:xfrm>
              <a:off x="9182100" y="-8467"/>
              <a:ext cx="300831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0B6BB86-65DD-490D-8003-E1BB82E66DD2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8E6EF70-3AFD-470E-B0BC-EDF9E5D483D7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65E5570-726D-40A4-88E1-F48B4989133C}"/>
                </a:ext>
              </a:extLst>
            </p:cNvPr>
            <p:cNvSpPr/>
            <p:nvPr/>
          </p:nvSpPr>
          <p:spPr>
            <a:xfrm>
              <a:off x="9334500" y="-8467"/>
              <a:ext cx="2855913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4258223-6124-4E42-8C30-590210E75812}"/>
                </a:ext>
              </a:extLst>
            </p:cNvPr>
            <p:cNvSpPr/>
            <p:nvPr/>
          </p:nvSpPr>
          <p:spPr>
            <a:xfrm>
              <a:off x="10898188" y="-8467"/>
              <a:ext cx="1289050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B7F9A0F4-74E5-471F-9807-DD05924239C7}"/>
                </a:ext>
              </a:extLst>
            </p:cNvPr>
            <p:cNvSpPr/>
            <p:nvPr/>
          </p:nvSpPr>
          <p:spPr>
            <a:xfrm>
              <a:off x="10939463" y="-8467"/>
              <a:ext cx="124777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0B44CA6-7C6D-40A0-8FFF-3964C82CABCA}"/>
                </a:ext>
              </a:extLst>
            </p:cNvPr>
            <p:cNvSpPr/>
            <p:nvPr/>
          </p:nvSpPr>
          <p:spPr>
            <a:xfrm>
              <a:off x="10371138" y="3589086"/>
              <a:ext cx="1819275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A15ABBD-B965-48AE-87A8-B37331F818D3}"/>
                </a:ext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75" name="Title Placeholder 1">
            <a:extLst>
              <a:ext uri="{FF2B5EF4-FFF2-40B4-BE49-F238E27FC236}">
                <a16:creationId xmlns:a16="http://schemas.microsoft.com/office/drawing/2014/main" id="{06F3CE04-5603-46DC-8241-B5385B3BB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863" y="609600"/>
            <a:ext cx="859472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F65E049-5545-4EBF-8668-637976FFB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2160588"/>
            <a:ext cx="8594725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66E9-D3FA-465D-B914-F588FFA8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663" y="6040438"/>
            <a:ext cx="911225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BFCA8C-26C2-4B45-A8EE-494D7AC6FBF5}" type="datetimeFigureOut">
              <a:rPr lang="en-US"/>
              <a:pPr>
                <a:defRPr/>
              </a:pPr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9A75-CA85-4326-953A-1AEC76C1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0438"/>
            <a:ext cx="6296025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1B4A-1D30-49BB-A77B-ECD445214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1550" y="6040438"/>
            <a:ext cx="681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783D471-F390-4ED9-BF46-C7DBD861C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9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1313" indent="-34131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FFFFFF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FFFFFF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05AA60-E671-49B4-939F-F9B5829FA624}"/>
              </a:ext>
            </a:extLst>
          </p:cNvPr>
          <p:cNvSpPr txBox="1"/>
          <p:nvPr/>
        </p:nvSpPr>
        <p:spPr>
          <a:xfrm>
            <a:off x="4256892" y="925642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Java 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54AEC-6186-4F45-A613-8D9C07230E7E}"/>
              </a:ext>
            </a:extLst>
          </p:cNvPr>
          <p:cNvSpPr txBox="1"/>
          <p:nvPr/>
        </p:nvSpPr>
        <p:spPr>
          <a:xfrm>
            <a:off x="4256892" y="1888816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03/04/2019 ~ 03/06/2019</a:t>
            </a:r>
          </a:p>
        </p:txBody>
      </p:sp>
    </p:spTree>
    <p:extLst>
      <p:ext uri="{BB962C8B-B14F-4D97-AF65-F5344CB8AC3E}">
        <p14:creationId xmlns:p14="http://schemas.microsoft.com/office/powerpoint/2010/main" val="309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4B776-1AD7-4D33-9199-E9A57E01B34F}"/>
              </a:ext>
            </a:extLst>
          </p:cNvPr>
          <p:cNvSpPr txBox="1"/>
          <p:nvPr/>
        </p:nvSpPr>
        <p:spPr>
          <a:xfrm>
            <a:off x="9966960" y="477520"/>
            <a:ext cx="106311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 Jane 18</a:t>
            </a:r>
          </a:p>
          <a:p>
            <a:r>
              <a:rPr lang="en-US" dirty="0">
                <a:solidFill>
                  <a:srgbClr val="00B050"/>
                </a:solidFill>
              </a:rPr>
              <a:t>2 Tom 17</a:t>
            </a:r>
          </a:p>
          <a:p>
            <a:r>
              <a:rPr lang="en-US" dirty="0">
                <a:solidFill>
                  <a:srgbClr val="00B050"/>
                </a:solidFill>
              </a:rPr>
              <a:t>3 Kim 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0DAD0-708A-4E2B-8BFE-F3AD95174D54}"/>
              </a:ext>
            </a:extLst>
          </p:cNvPr>
          <p:cNvSpPr/>
          <p:nvPr/>
        </p:nvSpPr>
        <p:spPr>
          <a:xfrm>
            <a:off x="518160" y="284480"/>
            <a:ext cx="107391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arrayListExample1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Object&gt; id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 name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 age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974EE-0531-4F67-AB8B-FCF89057534B}"/>
              </a:ext>
            </a:extLst>
          </p:cNvPr>
          <p:cNvSpPr/>
          <p:nvPr/>
        </p:nvSpPr>
        <p:spPr bwMode="auto">
          <a:xfrm>
            <a:off x="680720" y="1076960"/>
            <a:ext cx="7772400" cy="843280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B3A1C-F217-4E7C-BF4E-9F67CE85D47E}"/>
              </a:ext>
            </a:extLst>
          </p:cNvPr>
          <p:cNvSpPr txBox="1"/>
          <p:nvPr/>
        </p:nvSpPr>
        <p:spPr>
          <a:xfrm>
            <a:off x="8261872" y="2537"/>
            <a:ext cx="8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90445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59C4F-257A-418C-BA24-5FCC4C06AB5B}"/>
              </a:ext>
            </a:extLst>
          </p:cNvPr>
          <p:cNvSpPr/>
          <p:nvPr/>
        </p:nvSpPr>
        <p:spPr>
          <a:xfrm>
            <a:off x="1264824" y="744418"/>
            <a:ext cx="2565400" cy="157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id;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B1DE5-0B77-4A39-B583-57F36A6AD4E4}"/>
              </a:ext>
            </a:extLst>
          </p:cNvPr>
          <p:cNvSpPr txBox="1"/>
          <p:nvPr/>
        </p:nvSpPr>
        <p:spPr>
          <a:xfrm>
            <a:off x="4176094" y="1061919"/>
            <a:ext cx="106311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 Jane 18</a:t>
            </a:r>
          </a:p>
          <a:p>
            <a:r>
              <a:rPr lang="en-US" dirty="0">
                <a:solidFill>
                  <a:srgbClr val="00B050"/>
                </a:solidFill>
              </a:rPr>
              <a:t>2 Tom 17</a:t>
            </a:r>
          </a:p>
          <a:p>
            <a:r>
              <a:rPr lang="en-US" dirty="0">
                <a:solidFill>
                  <a:srgbClr val="00B050"/>
                </a:solidFill>
              </a:rPr>
              <a:t>3 Kim 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67119-2CCB-4B5B-83F4-EDC00CACF24D}"/>
              </a:ext>
            </a:extLst>
          </p:cNvPr>
          <p:cNvSpPr txBox="1"/>
          <p:nvPr/>
        </p:nvSpPr>
        <p:spPr>
          <a:xfrm>
            <a:off x="645063" y="2563490"/>
            <a:ext cx="359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Step2:  Declare ONLY ONE  </a:t>
            </a:r>
            <a:r>
              <a:rPr lang="en-US" b="1" dirty="0" err="1"/>
              <a:t>ArrayList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F0EA2-0373-48DF-A92D-26C020D92F96}"/>
              </a:ext>
            </a:extLst>
          </p:cNvPr>
          <p:cNvSpPr/>
          <p:nvPr/>
        </p:nvSpPr>
        <p:spPr>
          <a:xfrm>
            <a:off x="929666" y="3002156"/>
            <a:ext cx="1009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99F5E-D816-4965-9B1E-E33D2C9DC887}"/>
              </a:ext>
            </a:extLst>
          </p:cNvPr>
          <p:cNvSpPr txBox="1"/>
          <p:nvPr/>
        </p:nvSpPr>
        <p:spPr>
          <a:xfrm>
            <a:off x="645063" y="539431"/>
            <a:ext cx="618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Step1:  Create a class that contains each field of the input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195E0-A0C2-42C6-8516-76151DAEDB94}"/>
              </a:ext>
            </a:extLst>
          </p:cNvPr>
          <p:cNvSpPr txBox="1"/>
          <p:nvPr/>
        </p:nvSpPr>
        <p:spPr>
          <a:xfrm>
            <a:off x="611135" y="3946318"/>
            <a:ext cx="101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Step3:  </a:t>
            </a:r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en-US" b="1" dirty="0"/>
              <a:t>Bring the class, </a:t>
            </a:r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en-US" b="1" dirty="0"/>
              <a:t>read  and save the data into the class, </a:t>
            </a:r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en-US" b="1" dirty="0"/>
              <a:t>then put the class into the </a:t>
            </a:r>
            <a:r>
              <a:rPr lang="en-US" b="1" dirty="0" err="1"/>
              <a:t>arrayList</a:t>
            </a:r>
            <a:r>
              <a:rPr lang="en-US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24D2D-979E-483B-994E-54F85A44548F}"/>
              </a:ext>
            </a:extLst>
          </p:cNvPr>
          <p:cNvSpPr/>
          <p:nvPr/>
        </p:nvSpPr>
        <p:spPr>
          <a:xfrm>
            <a:off x="1521543" y="44904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student s = new student();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s.id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s.name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92DC7A-BCE1-4691-AA12-AB83174CF236}"/>
              </a:ext>
            </a:extLst>
          </p:cNvPr>
          <p:cNvCxnSpPr>
            <a:cxnSpLocks/>
          </p:cNvCxnSpPr>
          <p:nvPr/>
        </p:nvCxnSpPr>
        <p:spPr>
          <a:xfrm>
            <a:off x="5998720" y="4993968"/>
            <a:ext cx="660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BE243-429A-48C3-B57C-952B59214EB5}"/>
              </a:ext>
            </a:extLst>
          </p:cNvPr>
          <p:cNvSpPr txBox="1"/>
          <p:nvPr/>
        </p:nvSpPr>
        <p:spPr>
          <a:xfrm>
            <a:off x="6659081" y="4824691"/>
            <a:ext cx="555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1) Bring the class: need a fresh new form (class) for each student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F735B7-3C63-4C0A-92E4-C1816F5CAC78}"/>
              </a:ext>
            </a:extLst>
          </p:cNvPr>
          <p:cNvSpPr/>
          <p:nvPr/>
        </p:nvSpPr>
        <p:spPr>
          <a:xfrm>
            <a:off x="5683760" y="5187417"/>
            <a:ext cx="223520" cy="730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89E7E2-FF1C-4A4C-979B-F0BE21D439E1}"/>
              </a:ext>
            </a:extLst>
          </p:cNvPr>
          <p:cNvCxnSpPr>
            <a:cxnSpLocks/>
          </p:cNvCxnSpPr>
          <p:nvPr/>
        </p:nvCxnSpPr>
        <p:spPr>
          <a:xfrm>
            <a:off x="4725179" y="6101408"/>
            <a:ext cx="193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47400-D133-4117-A53A-8FD9428E7A08}"/>
              </a:ext>
            </a:extLst>
          </p:cNvPr>
          <p:cNvSpPr/>
          <p:nvPr/>
        </p:nvSpPr>
        <p:spPr>
          <a:xfrm>
            <a:off x="6659081" y="591674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3)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E0F0A-080A-4D42-9C35-8C8464ADB017}"/>
              </a:ext>
            </a:extLst>
          </p:cNvPr>
          <p:cNvSpPr/>
          <p:nvPr/>
        </p:nvSpPr>
        <p:spPr>
          <a:xfrm>
            <a:off x="5998720" y="5367767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2)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EDC784-89BC-4348-AEE4-44D9EB23DB07}"/>
              </a:ext>
            </a:extLst>
          </p:cNvPr>
          <p:cNvCxnSpPr/>
          <p:nvPr/>
        </p:nvCxnSpPr>
        <p:spPr>
          <a:xfrm flipH="1">
            <a:off x="3608096" y="1523584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5D424-0DEF-4D0F-B332-8F609D3735A6}"/>
              </a:ext>
            </a:extLst>
          </p:cNvPr>
          <p:cNvSpPr txBox="1"/>
          <p:nvPr/>
        </p:nvSpPr>
        <p:spPr>
          <a:xfrm>
            <a:off x="237652" y="73916"/>
            <a:ext cx="3980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to use an </a:t>
            </a:r>
            <a:r>
              <a:rPr lang="en-US" sz="2000" b="1" dirty="0" err="1"/>
              <a:t>ArrayList</a:t>
            </a:r>
            <a:r>
              <a:rPr lang="en-US" sz="2000" b="1" dirty="0"/>
              <a:t> and Classes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4688F-132C-44D5-9459-A9B131C075D3}"/>
              </a:ext>
            </a:extLst>
          </p:cNvPr>
          <p:cNvSpPr txBox="1"/>
          <p:nvPr/>
        </p:nvSpPr>
        <p:spPr>
          <a:xfrm>
            <a:off x="8261872" y="2537"/>
            <a:ext cx="8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21014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59C4F-257A-418C-BA24-5FCC4C06AB5B}"/>
              </a:ext>
            </a:extLst>
          </p:cNvPr>
          <p:cNvSpPr/>
          <p:nvPr/>
        </p:nvSpPr>
        <p:spPr>
          <a:xfrm>
            <a:off x="518160" y="0"/>
            <a:ext cx="1073912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class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id;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arrayListExample2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Scanner input = new Scanner(new File("student.txt"));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.id 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.name 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userList.add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("== User List ==");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userList.size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userList.get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userList.get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B1DE5-0B77-4A39-B583-57F36A6AD4E4}"/>
              </a:ext>
            </a:extLst>
          </p:cNvPr>
          <p:cNvSpPr txBox="1"/>
          <p:nvPr/>
        </p:nvSpPr>
        <p:spPr>
          <a:xfrm>
            <a:off x="9966960" y="477520"/>
            <a:ext cx="106311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 Jane 18</a:t>
            </a:r>
          </a:p>
          <a:p>
            <a:r>
              <a:rPr lang="en-US" dirty="0">
                <a:solidFill>
                  <a:srgbClr val="00B050"/>
                </a:solidFill>
              </a:rPr>
              <a:t>2 Tom 17</a:t>
            </a:r>
          </a:p>
          <a:p>
            <a:r>
              <a:rPr lang="en-US" dirty="0">
                <a:solidFill>
                  <a:srgbClr val="00B050"/>
                </a:solidFill>
              </a:rPr>
              <a:t>3 Kim 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63327-242E-4A60-8E4C-02BCAFC4741D}"/>
              </a:ext>
            </a:extLst>
          </p:cNvPr>
          <p:cNvSpPr txBox="1"/>
          <p:nvPr/>
        </p:nvSpPr>
        <p:spPr>
          <a:xfrm>
            <a:off x="8261872" y="2537"/>
            <a:ext cx="8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31982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8AD1A-FF16-4291-AD95-20A00C5B52C8}"/>
              </a:ext>
            </a:extLst>
          </p:cNvPr>
          <p:cNvSpPr txBox="1"/>
          <p:nvPr/>
        </p:nvSpPr>
        <p:spPr>
          <a:xfrm flipH="1">
            <a:off x="701935" y="438376"/>
            <a:ext cx="348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by step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F258A9-1C7A-4D0A-AC38-1114C28FDE14}"/>
              </a:ext>
            </a:extLst>
          </p:cNvPr>
          <p:cNvSpPr/>
          <p:nvPr/>
        </p:nvSpPr>
        <p:spPr>
          <a:xfrm>
            <a:off x="9012221" y="1416416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ArrayList</a:t>
            </a:r>
            <a:r>
              <a:rPr lang="en-US" dirty="0"/>
              <a:t> to save shapes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E1B70-4ADB-4919-B97E-2F790EBE5156}"/>
              </a:ext>
            </a:extLst>
          </p:cNvPr>
          <p:cNvSpPr/>
          <p:nvPr/>
        </p:nvSpPr>
        <p:spPr>
          <a:xfrm>
            <a:off x="970877" y="279967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frame size,..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F468A-6A6F-4CE9-AE01-423AA8385FBB}"/>
              </a:ext>
            </a:extLst>
          </p:cNvPr>
          <p:cNvSpPr/>
          <p:nvPr/>
        </p:nvSpPr>
        <p:spPr>
          <a:xfrm>
            <a:off x="3606501" y="2799675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user how many shapes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2164F-3185-483F-81D3-0C4D48F1A29F}"/>
              </a:ext>
            </a:extLst>
          </p:cNvPr>
          <p:cNvSpPr/>
          <p:nvPr/>
        </p:nvSpPr>
        <p:spPr>
          <a:xfrm>
            <a:off x="6202231" y="2834636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shape’s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202906-7307-440C-86FF-9868BC3572A5}"/>
              </a:ext>
            </a:extLst>
          </p:cNvPr>
          <p:cNvSpPr/>
          <p:nvPr/>
        </p:nvSpPr>
        <p:spPr>
          <a:xfrm>
            <a:off x="970877" y="141641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graphics package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4992D-7877-4A7B-9265-BDEC5097AE12}"/>
              </a:ext>
            </a:extLst>
          </p:cNvPr>
          <p:cNvSpPr/>
          <p:nvPr/>
        </p:nvSpPr>
        <p:spPr>
          <a:xfrm>
            <a:off x="3606501" y="141641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shapes info (class)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C652D-7BEC-42FF-A4B9-6A944735452E}"/>
              </a:ext>
            </a:extLst>
          </p:cNvPr>
          <p:cNvSpPr/>
          <p:nvPr/>
        </p:nvSpPr>
        <p:spPr>
          <a:xfrm>
            <a:off x="6242125" y="141641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class</a:t>
            </a:r>
          </a:p>
          <a:p>
            <a:pPr algn="ctr"/>
            <a:r>
              <a:rPr lang="en-US" dirty="0"/>
              <a:t>(your main program)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FD438-18A9-46AA-AAAF-467413D682D7}"/>
              </a:ext>
            </a:extLst>
          </p:cNvPr>
          <p:cNvSpPr/>
          <p:nvPr/>
        </p:nvSpPr>
        <p:spPr>
          <a:xfrm>
            <a:off x="6189681" y="4218580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each shape coordinate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2476B-CD7C-4195-95FE-49088A5921D2}"/>
              </a:ext>
            </a:extLst>
          </p:cNvPr>
          <p:cNvSpPr/>
          <p:nvPr/>
        </p:nvSpPr>
        <p:spPr>
          <a:xfrm>
            <a:off x="6189681" y="551239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the shapes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79F105-EC03-400B-BE9B-F2249379C097}"/>
              </a:ext>
            </a:extLst>
          </p:cNvPr>
          <p:cNvCxnSpPr/>
          <p:nvPr/>
        </p:nvCxnSpPr>
        <p:spPr>
          <a:xfrm>
            <a:off x="2818504" y="188437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98852-D1D8-4281-BDF8-17580F8FFE45}"/>
              </a:ext>
            </a:extLst>
          </p:cNvPr>
          <p:cNvCxnSpPr/>
          <p:nvPr/>
        </p:nvCxnSpPr>
        <p:spPr>
          <a:xfrm>
            <a:off x="5482815" y="188437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BA88D-8DB6-4BB0-8E53-CCDF9AE1466C}"/>
              </a:ext>
            </a:extLst>
          </p:cNvPr>
          <p:cNvCxnSpPr/>
          <p:nvPr/>
        </p:nvCxnSpPr>
        <p:spPr>
          <a:xfrm>
            <a:off x="8177605" y="188437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6F0141-8E64-4E93-9DBC-1FEEA11A5D66}"/>
              </a:ext>
            </a:extLst>
          </p:cNvPr>
          <p:cNvCxnSpPr/>
          <p:nvPr/>
        </p:nvCxnSpPr>
        <p:spPr>
          <a:xfrm>
            <a:off x="10931562" y="187719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0CF650-57B4-476F-B1FB-292A8C4D142A}"/>
              </a:ext>
            </a:extLst>
          </p:cNvPr>
          <p:cNvCxnSpPr/>
          <p:nvPr/>
        </p:nvCxnSpPr>
        <p:spPr>
          <a:xfrm>
            <a:off x="2766059" y="326763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18BC1D-7586-492C-8B97-D04CE60FCD75}"/>
              </a:ext>
            </a:extLst>
          </p:cNvPr>
          <p:cNvCxnSpPr/>
          <p:nvPr/>
        </p:nvCxnSpPr>
        <p:spPr>
          <a:xfrm>
            <a:off x="5430371" y="3302594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15A22B-2F0D-42DE-A90E-6283511E73B9}"/>
              </a:ext>
            </a:extLst>
          </p:cNvPr>
          <p:cNvCxnSpPr>
            <a:cxnSpLocks/>
          </p:cNvCxnSpPr>
          <p:nvPr/>
        </p:nvCxnSpPr>
        <p:spPr>
          <a:xfrm>
            <a:off x="7052085" y="3818310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AE1AE1-4A0A-45A1-9AFC-F90103ABC292}"/>
              </a:ext>
            </a:extLst>
          </p:cNvPr>
          <p:cNvCxnSpPr>
            <a:cxnSpLocks/>
          </p:cNvCxnSpPr>
          <p:nvPr/>
        </p:nvCxnSpPr>
        <p:spPr>
          <a:xfrm>
            <a:off x="7039535" y="5202703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B6C64E-253C-4209-A45D-7BDFBF57B9C3}"/>
              </a:ext>
            </a:extLst>
          </p:cNvPr>
          <p:cNvCxnSpPr>
            <a:cxnSpLocks/>
          </p:cNvCxnSpPr>
          <p:nvPr/>
        </p:nvCxnSpPr>
        <p:spPr>
          <a:xfrm>
            <a:off x="7039535" y="6448312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4A513-D9FF-4E6D-81A2-F78474E79967}"/>
              </a:ext>
            </a:extLst>
          </p:cNvPr>
          <p:cNvCxnSpPr/>
          <p:nvPr/>
        </p:nvCxnSpPr>
        <p:spPr>
          <a:xfrm flipH="1">
            <a:off x="5684071" y="6723697"/>
            <a:ext cx="132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716792-A518-49DA-9456-C0F178F35699}"/>
              </a:ext>
            </a:extLst>
          </p:cNvPr>
          <p:cNvCxnSpPr>
            <a:cxnSpLocks/>
          </p:cNvCxnSpPr>
          <p:nvPr/>
        </p:nvCxnSpPr>
        <p:spPr>
          <a:xfrm flipV="1">
            <a:off x="5683175" y="3982280"/>
            <a:ext cx="0" cy="27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F1978E-9A94-48F4-9757-8BC30F2CD143}"/>
              </a:ext>
            </a:extLst>
          </p:cNvPr>
          <p:cNvCxnSpPr>
            <a:cxnSpLocks/>
          </p:cNvCxnSpPr>
          <p:nvPr/>
        </p:nvCxnSpPr>
        <p:spPr>
          <a:xfrm>
            <a:off x="5649557" y="3982280"/>
            <a:ext cx="140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71B6B-A928-4407-8E47-7D7BC8E89C54}"/>
              </a:ext>
            </a:extLst>
          </p:cNvPr>
          <p:cNvSpPr txBox="1"/>
          <p:nvPr/>
        </p:nvSpPr>
        <p:spPr>
          <a:xfrm>
            <a:off x="970877" y="1089946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488510-8CCB-4F2E-A79D-82EF9A088255}"/>
              </a:ext>
            </a:extLst>
          </p:cNvPr>
          <p:cNvSpPr txBox="1"/>
          <p:nvPr/>
        </p:nvSpPr>
        <p:spPr>
          <a:xfrm>
            <a:off x="3604259" y="1065027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98A0C-527F-4B05-932E-1EB143776685}"/>
              </a:ext>
            </a:extLst>
          </p:cNvPr>
          <p:cNvSpPr txBox="1"/>
          <p:nvPr/>
        </p:nvSpPr>
        <p:spPr>
          <a:xfrm>
            <a:off x="6202231" y="104960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2E0AD-D269-4B2F-B48D-89599822D014}"/>
              </a:ext>
            </a:extLst>
          </p:cNvPr>
          <p:cNvSpPr txBox="1"/>
          <p:nvPr/>
        </p:nvSpPr>
        <p:spPr>
          <a:xfrm>
            <a:off x="9035305" y="104960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2A1C5-36B1-412F-A988-F130375A3843}"/>
              </a:ext>
            </a:extLst>
          </p:cNvPr>
          <p:cNvSpPr txBox="1"/>
          <p:nvPr/>
        </p:nvSpPr>
        <p:spPr>
          <a:xfrm>
            <a:off x="970877" y="243034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FA16B-30D6-4E73-9CF3-77479ECDD27A}"/>
              </a:ext>
            </a:extLst>
          </p:cNvPr>
          <p:cNvSpPr txBox="1"/>
          <p:nvPr/>
        </p:nvSpPr>
        <p:spPr>
          <a:xfrm>
            <a:off x="3605382" y="2392519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078E5D-4543-42AA-85CC-3BB0CBD1886D}"/>
              </a:ext>
            </a:extLst>
          </p:cNvPr>
          <p:cNvSpPr txBox="1"/>
          <p:nvPr/>
        </p:nvSpPr>
        <p:spPr>
          <a:xfrm>
            <a:off x="6239887" y="2426599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CCA5E2-79E7-49FD-A7C5-A4DEDE1639E5}"/>
              </a:ext>
            </a:extLst>
          </p:cNvPr>
          <p:cNvSpPr txBox="1"/>
          <p:nvPr/>
        </p:nvSpPr>
        <p:spPr>
          <a:xfrm>
            <a:off x="6189681" y="3842300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218606-437C-484D-864E-0D6408E2F612}"/>
              </a:ext>
            </a:extLst>
          </p:cNvPr>
          <p:cNvSpPr txBox="1"/>
          <p:nvPr/>
        </p:nvSpPr>
        <p:spPr>
          <a:xfrm>
            <a:off x="6223521" y="5139149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1004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3D3ADC-50DB-4465-934D-007000D41AB9}"/>
              </a:ext>
            </a:extLst>
          </p:cNvPr>
          <p:cNvSpPr/>
          <p:nvPr/>
        </p:nvSpPr>
        <p:spPr>
          <a:xfrm>
            <a:off x="1013908" y="738685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shapes info (class)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081E5E-9C7F-4587-9825-BD42E80CFDD6}"/>
              </a:ext>
            </a:extLst>
          </p:cNvPr>
          <p:cNvSpPr/>
          <p:nvPr/>
        </p:nvSpPr>
        <p:spPr>
          <a:xfrm>
            <a:off x="3123751" y="1993733"/>
            <a:ext cx="2480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class Star {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int x;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int y;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int size;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int </a:t>
            </a:r>
            <a:r>
              <a:rPr lang="en-US" sz="2000" dirty="0" err="1">
                <a:latin typeface="Courier New" panose="02070309020205020404" pitchFamily="49" charset="0"/>
              </a:rPr>
              <a:t>speedX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int </a:t>
            </a:r>
            <a:r>
              <a:rPr lang="en-US" sz="2000" dirty="0" err="1">
                <a:latin typeface="Courier New" panose="02070309020205020404" pitchFamily="49" charset="0"/>
              </a:rPr>
              <a:t>speedY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Color </a:t>
            </a:r>
            <a:r>
              <a:rPr lang="en-US" sz="2000" dirty="0" err="1">
                <a:latin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</a:rPr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14A83-926A-4232-B5ED-C5DFF2D2A1B4}"/>
              </a:ext>
            </a:extLst>
          </p:cNvPr>
          <p:cNvSpPr txBox="1"/>
          <p:nvPr/>
        </p:nvSpPr>
        <p:spPr>
          <a:xfrm>
            <a:off x="1013908" y="36935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328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88224A-6AE5-45D5-90F9-F9330C6069A3}"/>
              </a:ext>
            </a:extLst>
          </p:cNvPr>
          <p:cNvSpPr/>
          <p:nvPr/>
        </p:nvSpPr>
        <p:spPr>
          <a:xfrm>
            <a:off x="927848" y="824746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class</a:t>
            </a:r>
          </a:p>
          <a:p>
            <a:pPr algn="ctr"/>
            <a:r>
              <a:rPr lang="en-US" dirty="0"/>
              <a:t>(your main program)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5C75F-0984-4960-8F8B-AD08A053F092}"/>
              </a:ext>
            </a:extLst>
          </p:cNvPr>
          <p:cNvSpPr txBox="1"/>
          <p:nvPr/>
        </p:nvSpPr>
        <p:spPr>
          <a:xfrm>
            <a:off x="887954" y="457932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CDF5F-1236-4690-9C53-5417DA04E47B}"/>
              </a:ext>
            </a:extLst>
          </p:cNvPr>
          <p:cNvSpPr/>
          <p:nvPr/>
        </p:nvSpPr>
        <p:spPr>
          <a:xfrm>
            <a:off x="1391321" y="2413337"/>
            <a:ext cx="9828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public class cs210Star extends </a:t>
            </a:r>
            <a:r>
              <a:rPr lang="en-US" dirty="0" err="1">
                <a:latin typeface="Courier New" panose="02070309020205020404" pitchFamily="49" charset="0"/>
              </a:rPr>
              <a:t>JFrame</a:t>
            </a:r>
            <a:r>
              <a:rPr lang="en-US" dirty="0">
                <a:latin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public static 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&lt;Star&gt; </a:t>
            </a:r>
            <a:r>
              <a:rPr lang="en-US" dirty="0" err="1">
                <a:latin typeface="Courier New" panose="02070309020205020404" pitchFamily="49" charset="0"/>
              </a:rPr>
              <a:t>myStar</a:t>
            </a:r>
            <a:r>
              <a:rPr lang="en-US" dirty="0">
                <a:latin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&lt;&gt;();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static int width = 800;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static int height = 600;</a:t>
            </a:r>
          </a:p>
          <a:p>
            <a:r>
              <a:rPr lang="en-US" dirty="0">
                <a:latin typeface="Courier New" panose="02070309020205020404" pitchFamily="49" charset="0"/>
              </a:rPr>
              <a:t> static int </a:t>
            </a:r>
            <a:r>
              <a:rPr lang="en-US" dirty="0" err="1">
                <a:latin typeface="Courier New" panose="02070309020205020404" pitchFamily="49" charset="0"/>
              </a:rPr>
              <a:t>howMany</a:t>
            </a:r>
            <a:r>
              <a:rPr lang="en-US" dirty="0">
                <a:latin typeface="Courier New" panose="02070309020205020404" pitchFamily="49" charset="0"/>
              </a:rPr>
              <a:t>=30;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public cs210Star() {     // Constructor (Ch08)</a:t>
            </a:r>
          </a:p>
          <a:p>
            <a:r>
              <a:rPr lang="en-US" dirty="0">
                <a:latin typeface="Courier New" panose="02070309020205020404" pitchFamily="49" charset="0"/>
              </a:rPr>
              <a:t>      super("Your Title");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</a:rPr>
              <a:t>setBounds</a:t>
            </a:r>
            <a:r>
              <a:rPr lang="en-US" dirty="0">
                <a:latin typeface="Courier New" panose="02070309020205020404" pitchFamily="49" charset="0"/>
              </a:rPr>
              <a:t>(100, 100, width, height);  // at your monitor </a:t>
            </a:r>
          </a:p>
          <a:p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</a:rPr>
              <a:t>setResizable</a:t>
            </a:r>
            <a:r>
              <a:rPr lang="en-US" dirty="0">
                <a:latin typeface="Courier New" panose="02070309020205020404" pitchFamily="49" charset="0"/>
              </a:rPr>
              <a:t>(false);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</a:rPr>
              <a:t>setVisible</a:t>
            </a:r>
            <a:r>
              <a:rPr lang="en-US" dirty="0">
                <a:latin typeface="Courier New" panose="02070309020205020404" pitchFamily="49" charset="0"/>
              </a:rPr>
              <a:t>(true);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</a:rPr>
              <a:t>setDefaultCloseOperation</a:t>
            </a:r>
            <a:r>
              <a:rPr lang="en-US" dirty="0">
                <a:latin typeface="Courier New" panose="02070309020205020404" pitchFamily="49" charset="0"/>
              </a:rPr>
              <a:t>(EXIT_ON_CLOSE);</a:t>
            </a:r>
          </a:p>
          <a:p>
            <a:r>
              <a:rPr lang="en-US" dirty="0">
                <a:latin typeface="Courier New" panose="02070309020205020404" pitchFamily="49" charset="0"/>
              </a:rPr>
              <a:t>  }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BF732-1D2C-4ED0-AE73-29C08310699F}"/>
              </a:ext>
            </a:extLst>
          </p:cNvPr>
          <p:cNvSpPr/>
          <p:nvPr/>
        </p:nvSpPr>
        <p:spPr>
          <a:xfrm>
            <a:off x="3154671" y="873919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ArrayList</a:t>
            </a:r>
            <a:r>
              <a:rPr lang="en-US" dirty="0"/>
              <a:t> to save shapes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18233-522C-438B-AA06-BBEE668C9B47}"/>
              </a:ext>
            </a:extLst>
          </p:cNvPr>
          <p:cNvSpPr/>
          <p:nvPr/>
        </p:nvSpPr>
        <p:spPr>
          <a:xfrm>
            <a:off x="5381494" y="908406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frame size,..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1E457-46D7-47AA-91D0-DDE130D0EBE2}"/>
              </a:ext>
            </a:extLst>
          </p:cNvPr>
          <p:cNvSpPr/>
          <p:nvPr/>
        </p:nvSpPr>
        <p:spPr>
          <a:xfrm>
            <a:off x="7608317" y="910955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user how many shapes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AA259-B281-4AA5-BE2C-B32E16AAD4CC}"/>
              </a:ext>
            </a:extLst>
          </p:cNvPr>
          <p:cNvSpPr txBox="1"/>
          <p:nvPr/>
        </p:nvSpPr>
        <p:spPr>
          <a:xfrm>
            <a:off x="3201965" y="54159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D08D3-6C01-46CD-A960-E3E6AE0E99E5}"/>
              </a:ext>
            </a:extLst>
          </p:cNvPr>
          <p:cNvSpPr txBox="1"/>
          <p:nvPr/>
        </p:nvSpPr>
        <p:spPr>
          <a:xfrm>
            <a:off x="5452998" y="578171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CA193-F0CF-491E-B646-2B5D2EE8F394}"/>
              </a:ext>
            </a:extLst>
          </p:cNvPr>
          <p:cNvSpPr txBox="1"/>
          <p:nvPr/>
        </p:nvSpPr>
        <p:spPr>
          <a:xfrm>
            <a:off x="7704031" y="539074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4656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B3C877-F4C9-4397-8AC4-00A0EB28E2BF}"/>
              </a:ext>
            </a:extLst>
          </p:cNvPr>
          <p:cNvSpPr/>
          <p:nvPr/>
        </p:nvSpPr>
        <p:spPr>
          <a:xfrm>
            <a:off x="1318259" y="1156443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shape’s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7712F-7E38-4EA5-8F29-8815AD69A9E7}"/>
              </a:ext>
            </a:extLst>
          </p:cNvPr>
          <p:cNvSpPr txBox="1"/>
          <p:nvPr/>
        </p:nvSpPr>
        <p:spPr>
          <a:xfrm>
            <a:off x="1355915" y="748406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C209A-364D-4B3A-8A21-C50F79964B9D}"/>
              </a:ext>
            </a:extLst>
          </p:cNvPr>
          <p:cNvSpPr/>
          <p:nvPr/>
        </p:nvSpPr>
        <p:spPr>
          <a:xfrm>
            <a:off x="3413760" y="748406"/>
            <a:ext cx="79140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public static void </a:t>
            </a:r>
            <a:r>
              <a:rPr lang="en-US" dirty="0" err="1">
                <a:latin typeface="Courier New" panose="02070309020205020404" pitchFamily="49" charset="0"/>
              </a:rPr>
              <a:t>createStar</a:t>
            </a:r>
            <a:r>
              <a:rPr lang="en-US" dirty="0">
                <a:latin typeface="Courier New" panose="02070309020205020404" pitchFamily="49" charset="0"/>
              </a:rPr>
              <a:t>(){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Random rand = new Random();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int R, G, B;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for(int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</a:rPr>
              <a:t>howMany</a:t>
            </a:r>
            <a:r>
              <a:rPr lang="en-US" dirty="0">
                <a:latin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++){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Star s = new Star();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R = </a:t>
            </a:r>
            <a:r>
              <a:rPr lang="en-US" dirty="0" err="1">
                <a:latin typeface="Courier New" panose="02070309020205020404" pitchFamily="49" charset="0"/>
              </a:rPr>
              <a:t>rand.nextInt</a:t>
            </a:r>
            <a:r>
              <a:rPr lang="en-US" dirty="0">
                <a:latin typeface="Courier New" panose="02070309020205020404" pitchFamily="49" charset="0"/>
              </a:rPr>
              <a:t>(256);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G = </a:t>
            </a:r>
            <a:r>
              <a:rPr lang="en-US" dirty="0" err="1">
                <a:latin typeface="Courier New" panose="02070309020205020404" pitchFamily="49" charset="0"/>
              </a:rPr>
              <a:t>rand.nextInt</a:t>
            </a:r>
            <a:r>
              <a:rPr lang="en-US" dirty="0">
                <a:latin typeface="Courier New" panose="02070309020205020404" pitchFamily="49" charset="0"/>
              </a:rPr>
              <a:t>(256);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B = </a:t>
            </a:r>
            <a:r>
              <a:rPr lang="en-US" dirty="0" err="1">
                <a:latin typeface="Courier New" panose="02070309020205020404" pitchFamily="49" charset="0"/>
              </a:rPr>
              <a:t>rand.nextInt</a:t>
            </a:r>
            <a:r>
              <a:rPr lang="en-US" dirty="0">
                <a:latin typeface="Courier New" panose="02070309020205020404" pitchFamily="49" charset="0"/>
              </a:rPr>
              <a:t>(256);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s.color</a:t>
            </a:r>
            <a:r>
              <a:rPr lang="en-US" dirty="0">
                <a:latin typeface="Courier New" panose="02070309020205020404" pitchFamily="49" charset="0"/>
              </a:rPr>
              <a:t> = new Color(R, G, B);</a:t>
            </a:r>
            <a:br>
              <a:rPr lang="en-US" dirty="0">
                <a:latin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s.x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rand.nextInt</a:t>
            </a:r>
            <a:r>
              <a:rPr lang="en-US" dirty="0">
                <a:latin typeface="Courier New" panose="02070309020205020404" pitchFamily="49" charset="0"/>
              </a:rPr>
              <a:t>(width);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s.y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rand.nextInt</a:t>
            </a:r>
            <a:r>
              <a:rPr lang="en-US" dirty="0">
                <a:latin typeface="Courier New" panose="02070309020205020404" pitchFamily="49" charset="0"/>
              </a:rPr>
              <a:t>(height);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s.size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rand.nextInt</a:t>
            </a:r>
            <a:r>
              <a:rPr lang="en-US" dirty="0">
                <a:latin typeface="Courier New" panose="02070309020205020404" pitchFamily="49" charset="0"/>
              </a:rPr>
              <a:t>(10)+10;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s.speedX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rand.nextInt</a:t>
            </a:r>
            <a:r>
              <a:rPr lang="en-US" dirty="0">
                <a:latin typeface="Courier New" panose="02070309020205020404" pitchFamily="49" charset="0"/>
              </a:rPr>
              <a:t>(5)+1;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s.speedY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rand.nextInt</a:t>
            </a:r>
            <a:r>
              <a:rPr lang="en-US" dirty="0">
                <a:latin typeface="Courier New" panose="02070309020205020404" pitchFamily="49" charset="0"/>
              </a:rPr>
              <a:t>(5)+1;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myStar.add</a:t>
            </a:r>
            <a:r>
              <a:rPr lang="en-US" dirty="0">
                <a:latin typeface="Courier New" panose="02070309020205020404" pitchFamily="49" charset="0"/>
              </a:rPr>
              <a:t>(s);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}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}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19250-DFE1-4A12-817C-DE9E1B4B7746}"/>
              </a:ext>
            </a:extLst>
          </p:cNvPr>
          <p:cNvSpPr/>
          <p:nvPr/>
        </p:nvSpPr>
        <p:spPr>
          <a:xfrm>
            <a:off x="115423" y="2548899"/>
            <a:ext cx="2480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class Star {</a:t>
            </a:r>
            <a:b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 int x;</a:t>
            </a:r>
            <a:b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 int y;</a:t>
            </a:r>
            <a:b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 int size;</a:t>
            </a:r>
            <a:b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 int </a:t>
            </a:r>
            <a:r>
              <a:rPr lang="en-US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speedX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 int </a:t>
            </a:r>
            <a:r>
              <a:rPr lang="en-US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speedY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 Color </a:t>
            </a:r>
            <a:r>
              <a:rPr lang="en-US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color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975CCB-1F70-4C48-BA60-FACCAB0EE560}"/>
              </a:ext>
            </a:extLst>
          </p:cNvPr>
          <p:cNvSpPr/>
          <p:nvPr/>
        </p:nvSpPr>
        <p:spPr>
          <a:xfrm>
            <a:off x="2340245" y="197346"/>
            <a:ext cx="111274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   public void paint(Graphics g) 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</a:rPr>
              <a:t>g.setColor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Color.BLACK</a:t>
            </a:r>
            <a:r>
              <a:rPr lang="en-US" dirty="0">
                <a:latin typeface="Courier New" panose="02070309020205020404" pitchFamily="49" charset="0"/>
              </a:rPr>
              <a:t>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</a:rPr>
              <a:t>g.fillRect</a:t>
            </a:r>
            <a:r>
              <a:rPr lang="en-US" dirty="0">
                <a:latin typeface="Courier New" panose="02070309020205020404" pitchFamily="49" charset="0"/>
              </a:rPr>
              <a:t>(0, 0, width, height);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for (int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</a:rPr>
              <a:t>myStar.size</a:t>
            </a:r>
            <a:r>
              <a:rPr lang="en-US" dirty="0">
                <a:latin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++){   // </a:t>
            </a:r>
            <a:r>
              <a:rPr lang="en-US" dirty="0" err="1">
                <a:latin typeface="Courier New" panose="02070309020205020404" pitchFamily="49" charset="0"/>
              </a:rPr>
              <a:t>AllayList</a:t>
            </a:r>
            <a:r>
              <a:rPr lang="en-US" dirty="0">
                <a:latin typeface="Courier New" panose="02070309020205020404" pitchFamily="49" charset="0"/>
              </a:rPr>
              <a:t> Size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</a:rPr>
              <a:t>g.setColor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myStar.get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).color);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</a:rPr>
              <a:t>myStar.get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).x += </a:t>
            </a:r>
            <a:r>
              <a:rPr lang="en-US" dirty="0" err="1">
                <a:latin typeface="Courier New" panose="02070309020205020404" pitchFamily="49" charset="0"/>
              </a:rPr>
              <a:t>myStar.get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</a:rPr>
              <a:t>speedX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</a:rPr>
              <a:t>myStar.get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).y += </a:t>
            </a:r>
            <a:r>
              <a:rPr lang="en-US" dirty="0" err="1">
                <a:latin typeface="Courier New" panose="02070309020205020404" pitchFamily="49" charset="0"/>
              </a:rPr>
              <a:t>myStar.get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</a:rPr>
              <a:t>speedY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</a:rPr>
              <a:t>drawStar</a:t>
            </a:r>
            <a:r>
              <a:rPr lang="en-US" dirty="0">
                <a:latin typeface="Courier New" panose="02070309020205020404" pitchFamily="49" charset="0"/>
              </a:rPr>
              <a:t>(g, </a:t>
            </a:r>
            <a:r>
              <a:rPr lang="en-US" dirty="0" err="1">
                <a:latin typeface="Courier New" panose="02070309020205020404" pitchFamily="49" charset="0"/>
              </a:rPr>
              <a:t>myStar.get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).x, </a:t>
            </a:r>
            <a:r>
              <a:rPr lang="en-US" dirty="0" err="1">
                <a:latin typeface="Courier New" panose="02070309020205020404" pitchFamily="49" charset="0"/>
              </a:rPr>
              <a:t>myStar.get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).y, </a:t>
            </a:r>
            <a:r>
              <a:rPr lang="en-US" dirty="0" err="1">
                <a:latin typeface="Courier New" panose="02070309020205020404" pitchFamily="49" charset="0"/>
              </a:rPr>
              <a:t>myStar.get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).size);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}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try{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Thread.sleep</a:t>
            </a:r>
            <a:r>
              <a:rPr lang="en-US" dirty="0">
                <a:latin typeface="Courier New" panose="02070309020205020404" pitchFamily="49" charset="0"/>
              </a:rPr>
              <a:t>(10);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} catch (Exception </a:t>
            </a:r>
            <a:r>
              <a:rPr lang="en-US" dirty="0" err="1">
                <a:latin typeface="Courier New" panose="02070309020205020404" pitchFamily="49" charset="0"/>
              </a:rPr>
              <a:t>exc</a:t>
            </a:r>
            <a:r>
              <a:rPr lang="en-US" dirty="0">
                <a:latin typeface="Courier New" panose="02070309020205020404" pitchFamily="49" charset="0"/>
              </a:rPr>
              <a:t>){}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repaint();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}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A1F39-403B-4E67-852C-A746B6E40B61}"/>
              </a:ext>
            </a:extLst>
          </p:cNvPr>
          <p:cNvSpPr/>
          <p:nvPr/>
        </p:nvSpPr>
        <p:spPr>
          <a:xfrm>
            <a:off x="859726" y="945423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each shape coordinate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DFE92-07A3-4925-B790-0B41730029C6}"/>
              </a:ext>
            </a:extLst>
          </p:cNvPr>
          <p:cNvSpPr/>
          <p:nvPr/>
        </p:nvSpPr>
        <p:spPr>
          <a:xfrm>
            <a:off x="859726" y="2239240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the shapes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D31FA4-9B62-426C-AD6C-D8070CBEC226}"/>
              </a:ext>
            </a:extLst>
          </p:cNvPr>
          <p:cNvCxnSpPr>
            <a:cxnSpLocks/>
          </p:cNvCxnSpPr>
          <p:nvPr/>
        </p:nvCxnSpPr>
        <p:spPr>
          <a:xfrm>
            <a:off x="1709580" y="1929546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3B1F87-AF39-4DE3-8AF0-1DB4240D73E2}"/>
              </a:ext>
            </a:extLst>
          </p:cNvPr>
          <p:cNvCxnSpPr>
            <a:cxnSpLocks/>
          </p:cNvCxnSpPr>
          <p:nvPr/>
        </p:nvCxnSpPr>
        <p:spPr>
          <a:xfrm>
            <a:off x="1709580" y="3175155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CCFB1F-F7DE-4297-8015-FAA98C28C3B5}"/>
              </a:ext>
            </a:extLst>
          </p:cNvPr>
          <p:cNvCxnSpPr/>
          <p:nvPr/>
        </p:nvCxnSpPr>
        <p:spPr>
          <a:xfrm flipH="1">
            <a:off x="354116" y="3450540"/>
            <a:ext cx="132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A0793-0DDB-40F7-AAD7-0AD2FDB432C6}"/>
              </a:ext>
            </a:extLst>
          </p:cNvPr>
          <p:cNvCxnSpPr>
            <a:cxnSpLocks/>
          </p:cNvCxnSpPr>
          <p:nvPr/>
        </p:nvCxnSpPr>
        <p:spPr>
          <a:xfrm flipV="1">
            <a:off x="353220" y="709123"/>
            <a:ext cx="0" cy="27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71C1B8-3BCB-4BB2-8CCC-0F917AB22FAC}"/>
              </a:ext>
            </a:extLst>
          </p:cNvPr>
          <p:cNvCxnSpPr>
            <a:cxnSpLocks/>
          </p:cNvCxnSpPr>
          <p:nvPr/>
        </p:nvCxnSpPr>
        <p:spPr>
          <a:xfrm>
            <a:off x="319602" y="709123"/>
            <a:ext cx="140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A6DC8F-45F3-4599-9AE0-067DD730968D}"/>
              </a:ext>
            </a:extLst>
          </p:cNvPr>
          <p:cNvSpPr txBox="1"/>
          <p:nvPr/>
        </p:nvSpPr>
        <p:spPr>
          <a:xfrm>
            <a:off x="859726" y="56914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DC249-3D7F-47E8-9173-3ABB93E570AD}"/>
              </a:ext>
            </a:extLst>
          </p:cNvPr>
          <p:cNvSpPr txBox="1"/>
          <p:nvPr/>
        </p:nvSpPr>
        <p:spPr>
          <a:xfrm>
            <a:off x="893566" y="1865992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9E68B2-48C9-4DA9-AE86-647569522DD2}"/>
              </a:ext>
            </a:extLst>
          </p:cNvPr>
          <p:cNvCxnSpPr>
            <a:cxnSpLocks/>
          </p:cNvCxnSpPr>
          <p:nvPr/>
        </p:nvCxnSpPr>
        <p:spPr>
          <a:xfrm>
            <a:off x="1722130" y="628781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F6AF7-EEF1-4765-A45D-ACFD04EDFA1F}"/>
              </a:ext>
            </a:extLst>
          </p:cNvPr>
          <p:cNvSpPr/>
          <p:nvPr/>
        </p:nvSpPr>
        <p:spPr>
          <a:xfrm>
            <a:off x="710005" y="618244"/>
            <a:ext cx="9552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public void </a:t>
            </a:r>
            <a:r>
              <a:rPr lang="en-US" dirty="0" err="1">
                <a:latin typeface="Courier New" panose="02070309020205020404" pitchFamily="49" charset="0"/>
              </a:rPr>
              <a:t>drawStar</a:t>
            </a:r>
            <a:r>
              <a:rPr lang="en-US" dirty="0">
                <a:latin typeface="Courier New" panose="02070309020205020404" pitchFamily="49" charset="0"/>
              </a:rPr>
              <a:t>(Graphics g, int </a:t>
            </a:r>
            <a:r>
              <a:rPr lang="en-US" dirty="0" err="1">
                <a:latin typeface="Courier New" panose="02070309020205020404" pitchFamily="49" charset="0"/>
              </a:rPr>
              <a:t>sx</a:t>
            </a:r>
            <a:r>
              <a:rPr lang="en-US" dirty="0">
                <a:latin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</a:rPr>
              <a:t>sy</a:t>
            </a:r>
            <a:r>
              <a:rPr lang="en-US" dirty="0">
                <a:latin typeface="Courier New" panose="02070309020205020404" pitchFamily="49" charset="0"/>
              </a:rPr>
              <a:t>, int size) 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g.fillRect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sx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sy</a:t>
            </a:r>
            <a:r>
              <a:rPr lang="en-US" dirty="0">
                <a:latin typeface="Courier New" panose="02070309020205020404" pitchFamily="49" charset="0"/>
              </a:rPr>
              <a:t>, size, size);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}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8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26C39-EE78-4D5B-8ECC-D25B0293648C}"/>
              </a:ext>
            </a:extLst>
          </p:cNvPr>
          <p:cNvSpPr/>
          <p:nvPr/>
        </p:nvSpPr>
        <p:spPr>
          <a:xfrm>
            <a:off x="1272987" y="24250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public static void main(String[] </a:t>
            </a:r>
            <a:r>
              <a:rPr lang="en-US" dirty="0" err="1">
                <a:latin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</a:rPr>
              <a:t>) {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</a:rPr>
              <a:t>createStar</a:t>
            </a:r>
            <a:r>
              <a:rPr lang="en-US" dirty="0">
                <a:latin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new cs210Star();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}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59757-2645-4274-A8E8-45ACC1DD44D9}"/>
              </a:ext>
            </a:extLst>
          </p:cNvPr>
          <p:cNvSpPr txBox="1"/>
          <p:nvPr/>
        </p:nvSpPr>
        <p:spPr>
          <a:xfrm>
            <a:off x="1272987" y="129091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[main method]</a:t>
            </a:r>
          </a:p>
        </p:txBody>
      </p:sp>
    </p:spTree>
    <p:extLst>
      <p:ext uri="{BB962C8B-B14F-4D97-AF65-F5344CB8AC3E}">
        <p14:creationId xmlns:p14="http://schemas.microsoft.com/office/powerpoint/2010/main" val="269035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99674-CF9A-49D3-AE02-FC67D5C1335E}"/>
              </a:ext>
            </a:extLst>
          </p:cNvPr>
          <p:cNvSpPr txBox="1"/>
          <p:nvPr/>
        </p:nvSpPr>
        <p:spPr>
          <a:xfrm>
            <a:off x="4671118" y="437493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ABB47-1735-43AE-9245-AE9A85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12" y="1212509"/>
            <a:ext cx="6425117" cy="48386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50BD73-ECE1-4955-9984-7F08BB830906}"/>
              </a:ext>
            </a:extLst>
          </p:cNvPr>
          <p:cNvCxnSpPr/>
          <p:nvPr/>
        </p:nvCxnSpPr>
        <p:spPr>
          <a:xfrm>
            <a:off x="2441314" y="1129553"/>
            <a:ext cx="43460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A45132-9BB7-4EFD-ADDA-3B86BA0D920B}"/>
              </a:ext>
            </a:extLst>
          </p:cNvPr>
          <p:cNvCxnSpPr/>
          <p:nvPr/>
        </p:nvCxnSpPr>
        <p:spPr>
          <a:xfrm>
            <a:off x="2225490" y="1212509"/>
            <a:ext cx="0" cy="3822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D5C7ED-C817-442C-A392-37AC92ED37AF}"/>
              </a:ext>
            </a:extLst>
          </p:cNvPr>
          <p:cNvSpPr txBox="1"/>
          <p:nvPr/>
        </p:nvSpPr>
        <p:spPr>
          <a:xfrm>
            <a:off x="6787403" y="848302"/>
            <a:ext cx="28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A42FA-C6D5-47D7-8BF2-54D11A5B34DB}"/>
              </a:ext>
            </a:extLst>
          </p:cNvPr>
          <p:cNvSpPr txBox="1"/>
          <p:nvPr/>
        </p:nvSpPr>
        <p:spPr>
          <a:xfrm>
            <a:off x="2105813" y="5044870"/>
            <a:ext cx="3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6870A-6D05-493F-87FE-21C74F053412}"/>
              </a:ext>
            </a:extLst>
          </p:cNvPr>
          <p:cNvSpPr txBox="1"/>
          <p:nvPr/>
        </p:nvSpPr>
        <p:spPr>
          <a:xfrm>
            <a:off x="1615862" y="907235"/>
            <a:ext cx="7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78124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87D34-9E8C-4D25-A207-38EC2A00F6AC}"/>
              </a:ext>
            </a:extLst>
          </p:cNvPr>
          <p:cNvSpPr txBox="1"/>
          <p:nvPr/>
        </p:nvSpPr>
        <p:spPr>
          <a:xfrm>
            <a:off x="4159404" y="2386361"/>
            <a:ext cx="32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Collision Detection</a:t>
            </a:r>
          </a:p>
        </p:txBody>
      </p:sp>
    </p:spTree>
    <p:extLst>
      <p:ext uri="{BB962C8B-B14F-4D97-AF65-F5344CB8AC3E}">
        <p14:creationId xmlns:p14="http://schemas.microsoft.com/office/powerpoint/2010/main" val="305262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D427CA-9730-41BA-8758-448585D4E54A}"/>
              </a:ext>
            </a:extLst>
          </p:cNvPr>
          <p:cNvSpPr/>
          <p:nvPr/>
        </p:nvSpPr>
        <p:spPr>
          <a:xfrm>
            <a:off x="654628" y="218405"/>
            <a:ext cx="874914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// erase all the objects using black color</a:t>
            </a:r>
          </a:p>
          <a:p>
            <a:r>
              <a:rPr lang="en-US" dirty="0"/>
              <a:t>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err="1"/>
              <a:t>g.fillRect</a:t>
            </a:r>
            <a:r>
              <a:rPr lang="en-US" dirty="0"/>
              <a:t>(0,0, width, height);   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// update x and y coordinate to move</a:t>
            </a:r>
          </a:p>
          <a:p>
            <a:r>
              <a:rPr lang="en-US" dirty="0"/>
              <a:t>      x+=</a:t>
            </a:r>
            <a:r>
              <a:rPr lang="en-US" dirty="0" err="1"/>
              <a:t>speedX</a:t>
            </a:r>
            <a:r>
              <a:rPr lang="en-US" dirty="0"/>
              <a:t>;</a:t>
            </a:r>
          </a:p>
          <a:p>
            <a:r>
              <a:rPr lang="en-US" dirty="0"/>
              <a:t>      y+=</a:t>
            </a:r>
            <a:r>
              <a:rPr lang="en-US" dirty="0" err="1"/>
              <a:t>speedY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check collision detection</a:t>
            </a:r>
          </a:p>
          <a:p>
            <a:r>
              <a:rPr lang="en-US" dirty="0"/>
              <a:t>       if (</a:t>
            </a:r>
            <a:r>
              <a:rPr lang="en-US" dirty="0" err="1"/>
              <a:t>x+size</a:t>
            </a:r>
            <a:r>
              <a:rPr lang="en-US" dirty="0"/>
              <a:t>&gt;width) {       }        // right wall</a:t>
            </a:r>
          </a:p>
          <a:p>
            <a:r>
              <a:rPr lang="en-US" dirty="0"/>
              <a:t>       if (</a:t>
            </a:r>
            <a:r>
              <a:rPr lang="en-US" dirty="0" err="1"/>
              <a:t>y+size</a:t>
            </a:r>
            <a:r>
              <a:rPr lang="en-US" dirty="0"/>
              <a:t>&gt;height){       }        // bottom</a:t>
            </a:r>
          </a:p>
          <a:p>
            <a:r>
              <a:rPr lang="en-US" dirty="0"/>
              <a:t>       if (x&lt;0) {       }                      // left wall</a:t>
            </a:r>
          </a:p>
          <a:p>
            <a:r>
              <a:rPr lang="en-US" dirty="0"/>
              <a:t>       if (y&lt;0) {       }                      // top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set object color</a:t>
            </a:r>
          </a:p>
          <a:p>
            <a:r>
              <a:rPr lang="en-US" dirty="0"/>
              <a:t>      </a:t>
            </a:r>
            <a:r>
              <a:rPr lang="en-US" dirty="0" err="1"/>
              <a:t>g.setColor</a:t>
            </a:r>
            <a:r>
              <a:rPr lang="en-US" dirty="0"/>
              <a:t>(color);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if you want to draw a ball</a:t>
            </a:r>
          </a:p>
          <a:p>
            <a:r>
              <a:rPr lang="en-US" dirty="0"/>
              <a:t>     // </a:t>
            </a:r>
            <a:r>
              <a:rPr lang="en-US" dirty="0" err="1"/>
              <a:t>g.fillOval</a:t>
            </a:r>
            <a:r>
              <a:rPr lang="en-US" dirty="0"/>
              <a:t>(</a:t>
            </a:r>
            <a:r>
              <a:rPr lang="en-US" dirty="0" err="1"/>
              <a:t>x,y,size,size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// if you want to draw a star, call draw Star  </a:t>
            </a:r>
          </a:p>
          <a:p>
            <a:r>
              <a:rPr lang="en-US" dirty="0"/>
              <a:t>      </a:t>
            </a:r>
            <a:r>
              <a:rPr lang="en-US" dirty="0" err="1"/>
              <a:t>drawStar</a:t>
            </a:r>
            <a:r>
              <a:rPr lang="en-US" dirty="0"/>
              <a:t>(g, x ,y, size);</a:t>
            </a:r>
          </a:p>
        </p:txBody>
      </p:sp>
    </p:spTree>
    <p:extLst>
      <p:ext uri="{BB962C8B-B14F-4D97-AF65-F5344CB8AC3E}">
        <p14:creationId xmlns:p14="http://schemas.microsoft.com/office/powerpoint/2010/main" val="396426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998EDA-BFE5-4E3C-B229-235883AE33A0}"/>
              </a:ext>
            </a:extLst>
          </p:cNvPr>
          <p:cNvSpPr/>
          <p:nvPr/>
        </p:nvSpPr>
        <p:spPr>
          <a:xfrm>
            <a:off x="1312718" y="1355533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boardTop</a:t>
            </a:r>
            <a:r>
              <a:rPr lang="en-US" dirty="0">
                <a:latin typeface="Courier New" panose="02070309020205020404" pitchFamily="49" charset="0"/>
              </a:rPr>
              <a:t>=height-</a:t>
            </a:r>
            <a:r>
              <a:rPr lang="en-US" dirty="0" err="1">
                <a:latin typeface="Courier New" panose="02070309020205020404" pitchFamily="49" charset="0"/>
              </a:rPr>
              <a:t>getContentPane</a:t>
            </a:r>
            <a:r>
              <a:rPr lang="en-US" dirty="0">
                <a:latin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</a:rPr>
              <a:t>getSize</a:t>
            </a:r>
            <a:r>
              <a:rPr lang="en-US" dirty="0">
                <a:latin typeface="Courier New" panose="02070309020205020404" pitchFamily="49" charset="0"/>
              </a:rPr>
              <a:t>().height;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0624F-BDE6-4EAC-BF7C-56A048D2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14" y="1999765"/>
            <a:ext cx="5900731" cy="44437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EC8C0A-6BF7-49CE-8904-77BDD8004A3A}"/>
              </a:ext>
            </a:extLst>
          </p:cNvPr>
          <p:cNvSpPr/>
          <p:nvPr/>
        </p:nvSpPr>
        <p:spPr>
          <a:xfrm>
            <a:off x="1379394" y="1999764"/>
            <a:ext cx="5998151" cy="29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A8F00-DF29-45EB-904B-0BD30EAF409E}"/>
              </a:ext>
            </a:extLst>
          </p:cNvPr>
          <p:cNvSpPr/>
          <p:nvPr/>
        </p:nvSpPr>
        <p:spPr>
          <a:xfrm>
            <a:off x="486356" y="236322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</a:rPr>
              <a:t>java.awt</a:t>
            </a:r>
            <a:r>
              <a:rPr lang="en-US" sz="1600" dirty="0">
                <a:latin typeface="Courier New" panose="02070309020205020404" pitchFamily="49" charset="0"/>
              </a:rPr>
              <a:t>.*;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</a:rPr>
              <a:t>java.awt.event</a:t>
            </a:r>
            <a:r>
              <a:rPr lang="en-US" sz="1600" dirty="0">
                <a:latin typeface="Courier New" panose="02070309020205020404" pitchFamily="49" charset="0"/>
              </a:rPr>
              <a:t>.*;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</a:rPr>
              <a:t>javax.swing</a:t>
            </a:r>
            <a:r>
              <a:rPr lang="en-US" sz="1600" dirty="0">
                <a:latin typeface="Courier New" panose="02070309020205020404" pitchFamily="49" charset="0"/>
              </a:rPr>
              <a:t>.*;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251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C2A99-AB3F-4688-AE91-8A85AC3E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34" y="1258131"/>
            <a:ext cx="4605338" cy="27969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EFFF18-C5A5-46C6-BCF9-9F3BCBE896EE}"/>
              </a:ext>
            </a:extLst>
          </p:cNvPr>
          <p:cNvSpPr/>
          <p:nvPr/>
        </p:nvSpPr>
        <p:spPr>
          <a:xfrm>
            <a:off x="6359995" y="2656610"/>
            <a:ext cx="3906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Circle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g.fillPolygon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(x, y, width);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7264BB-0EA1-4E6C-B786-0DB51989852E}"/>
              </a:ext>
            </a:extLst>
          </p:cNvPr>
          <p:cNvCxnSpPr>
            <a:cxnSpLocks/>
          </p:cNvCxnSpPr>
          <p:nvPr/>
        </p:nvCxnSpPr>
        <p:spPr>
          <a:xfrm flipH="1">
            <a:off x="5730646" y="297977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3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56374-C57D-427B-8B2E-05B4A061768B}"/>
              </a:ext>
            </a:extLst>
          </p:cNvPr>
          <p:cNvSpPr txBox="1"/>
          <p:nvPr/>
        </p:nvSpPr>
        <p:spPr>
          <a:xfrm>
            <a:off x="635000" y="408444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draw stars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5E1A5-5587-4B7B-BE5F-AC02DF59CEB1}"/>
              </a:ext>
            </a:extLst>
          </p:cNvPr>
          <p:cNvSpPr/>
          <p:nvPr/>
        </p:nvSpPr>
        <p:spPr>
          <a:xfrm>
            <a:off x="1483282" y="929144"/>
            <a:ext cx="85370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int[10];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int[10];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ang=90-36;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rad;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PI=3.14159;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(i%2==0) rad=size*0.38;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 rad=size;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]+=(int)(rad*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(PI*ang/180.0));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]-=(int)(rad*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(PI*ang/180.0));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ang+=36;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]+=x;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]+=y;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g.fillPolygon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8381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F50BA-D230-4E6C-AA97-DDB9413E91BA}"/>
              </a:ext>
            </a:extLst>
          </p:cNvPr>
          <p:cNvSpPr txBox="1"/>
          <p:nvPr/>
        </p:nvSpPr>
        <p:spPr>
          <a:xfrm>
            <a:off x="3717969" y="730185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Assignment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AB78A-52F2-40AB-BB1F-CE9958C312C6}"/>
              </a:ext>
            </a:extLst>
          </p:cNvPr>
          <p:cNvSpPr txBox="1"/>
          <p:nvPr/>
        </p:nvSpPr>
        <p:spPr>
          <a:xfrm>
            <a:off x="1041400" y="2270767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graphics program to draw moving stars and other type of shapes.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1DB38-F43C-4161-A158-4586EB44665A}"/>
              </a:ext>
            </a:extLst>
          </p:cNvPr>
          <p:cNvSpPr txBox="1"/>
          <p:nvPr/>
        </p:nvSpPr>
        <p:spPr>
          <a:xfrm>
            <a:off x="1041400" y="2866935"/>
            <a:ext cx="10668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user to input “how many objects do you want to create?“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(how many / 2)  stars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(how many / 2) other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collision detection to all the stars and shapes (right-left-top-bottom)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use only one </a:t>
            </a:r>
            <a:r>
              <a:rPr lang="en-US" dirty="0" err="1"/>
              <a:t>ArrayList</a:t>
            </a:r>
            <a:r>
              <a:rPr lang="en-US" dirty="0"/>
              <a:t> to save the shapes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use random class to set initial values of each shape (x, y, size, </a:t>
            </a:r>
            <a:r>
              <a:rPr lang="en-US" dirty="0" err="1"/>
              <a:t>speedx</a:t>
            </a:r>
            <a:r>
              <a:rPr lang="en-US" dirty="0"/>
              <a:t>, speedy, color,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76FBC-DB3A-46E5-854B-1C6D050FA35F}"/>
              </a:ext>
            </a:extLst>
          </p:cNvPr>
          <p:cNvSpPr txBox="1"/>
          <p:nvPr/>
        </p:nvSpPr>
        <p:spPr>
          <a:xfrm>
            <a:off x="2082800" y="1397601"/>
            <a:ext cx="391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Due: Thursday 03/07/2019 11:59pm</a:t>
            </a:r>
          </a:p>
          <a:p>
            <a:r>
              <a:rPr lang="en-US" dirty="0"/>
              <a:t>Points: 20 </a:t>
            </a:r>
          </a:p>
        </p:txBody>
      </p:sp>
    </p:spTree>
    <p:extLst>
      <p:ext uri="{BB962C8B-B14F-4D97-AF65-F5344CB8AC3E}">
        <p14:creationId xmlns:p14="http://schemas.microsoft.com/office/powerpoint/2010/main" val="259621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E8278-EE4D-40DD-A028-5A2A5EF3952B}"/>
              </a:ext>
            </a:extLst>
          </p:cNvPr>
          <p:cNvSpPr txBox="1"/>
          <p:nvPr/>
        </p:nvSpPr>
        <p:spPr>
          <a:xfrm>
            <a:off x="1258645" y="746419"/>
            <a:ext cx="368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draw a rectangle at (200, 100)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C3951-56D1-4845-B0CF-875D5A063A9D}"/>
              </a:ext>
            </a:extLst>
          </p:cNvPr>
          <p:cNvSpPr/>
          <p:nvPr/>
        </p:nvSpPr>
        <p:spPr>
          <a:xfrm>
            <a:off x="2036782" y="13546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g.setColor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width=50;</a:t>
            </a:r>
          </a:p>
          <a:p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height=50 </a:t>
            </a:r>
            <a:b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g.fillRect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 100, width, height);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14188-E5DF-4222-826F-B7C0A6166626}"/>
              </a:ext>
            </a:extLst>
          </p:cNvPr>
          <p:cNvSpPr/>
          <p:nvPr/>
        </p:nvSpPr>
        <p:spPr>
          <a:xfrm>
            <a:off x="2273449" y="3246980"/>
            <a:ext cx="5518673" cy="3334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F8E30-BEBB-48B6-84A5-F69E088A8775}"/>
              </a:ext>
            </a:extLst>
          </p:cNvPr>
          <p:cNvSpPr/>
          <p:nvPr/>
        </p:nvSpPr>
        <p:spPr>
          <a:xfrm>
            <a:off x="3270325" y="3646842"/>
            <a:ext cx="554442" cy="516368"/>
          </a:xfrm>
          <a:prstGeom prst="rect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D7F79-DC09-4538-A4E4-55C2CB04DE7C}"/>
              </a:ext>
            </a:extLst>
          </p:cNvPr>
          <p:cNvSpPr txBox="1"/>
          <p:nvPr/>
        </p:nvSpPr>
        <p:spPr>
          <a:xfrm>
            <a:off x="2715882" y="33025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(200,100)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82C281-E179-491C-ACB8-2B0140C76372}"/>
              </a:ext>
            </a:extLst>
          </p:cNvPr>
          <p:cNvSpPr/>
          <p:nvPr/>
        </p:nvSpPr>
        <p:spPr>
          <a:xfrm>
            <a:off x="3216536" y="3577362"/>
            <a:ext cx="107577" cy="1183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E8278-EE4D-40DD-A028-5A2A5EF3952B}"/>
              </a:ext>
            </a:extLst>
          </p:cNvPr>
          <p:cNvSpPr txBox="1"/>
          <p:nvPr/>
        </p:nvSpPr>
        <p:spPr>
          <a:xfrm>
            <a:off x="1376978" y="993661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draw a circle at (200, 100)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C3951-56D1-4845-B0CF-875D5A063A9D}"/>
              </a:ext>
            </a:extLst>
          </p:cNvPr>
          <p:cNvSpPr/>
          <p:nvPr/>
        </p:nvSpPr>
        <p:spPr>
          <a:xfrm>
            <a:off x="2155115" y="160191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g.setColor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radius=100;</a:t>
            </a:r>
            <a:b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g.drawOval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 100, radius, radius);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14188-E5DF-4222-826F-B7C0A6166626}"/>
              </a:ext>
            </a:extLst>
          </p:cNvPr>
          <p:cNvSpPr/>
          <p:nvPr/>
        </p:nvSpPr>
        <p:spPr>
          <a:xfrm>
            <a:off x="2273449" y="3246980"/>
            <a:ext cx="5518673" cy="3334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F8E30-BEBB-48B6-84A5-F69E088A8775}"/>
              </a:ext>
            </a:extLst>
          </p:cNvPr>
          <p:cNvSpPr/>
          <p:nvPr/>
        </p:nvSpPr>
        <p:spPr>
          <a:xfrm>
            <a:off x="3270324" y="3646842"/>
            <a:ext cx="806823" cy="75141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D7F79-DC09-4538-A4E4-55C2CB04DE7C}"/>
              </a:ext>
            </a:extLst>
          </p:cNvPr>
          <p:cNvSpPr txBox="1"/>
          <p:nvPr/>
        </p:nvSpPr>
        <p:spPr>
          <a:xfrm>
            <a:off x="2715882" y="33025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(200,100)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82C281-E179-491C-ACB8-2B0140C76372}"/>
              </a:ext>
            </a:extLst>
          </p:cNvPr>
          <p:cNvSpPr/>
          <p:nvPr/>
        </p:nvSpPr>
        <p:spPr>
          <a:xfrm>
            <a:off x="3216536" y="3577362"/>
            <a:ext cx="107577" cy="1183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508C5C-4AFC-4967-90D6-5CE1FEF3DE79}"/>
              </a:ext>
            </a:extLst>
          </p:cNvPr>
          <p:cNvSpPr/>
          <p:nvPr/>
        </p:nvSpPr>
        <p:spPr>
          <a:xfrm>
            <a:off x="3307976" y="3636529"/>
            <a:ext cx="753036" cy="753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E8278-EE4D-40DD-A028-5A2A5EF3952B}"/>
              </a:ext>
            </a:extLst>
          </p:cNvPr>
          <p:cNvSpPr txBox="1"/>
          <p:nvPr/>
        </p:nvSpPr>
        <p:spPr>
          <a:xfrm>
            <a:off x="286447" y="369393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make moving objects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C3951-56D1-4845-B0CF-875D5A063A9D}"/>
              </a:ext>
            </a:extLst>
          </p:cNvPr>
          <p:cNvSpPr/>
          <p:nvPr/>
        </p:nvSpPr>
        <p:spPr>
          <a:xfrm>
            <a:off x="3509530" y="5666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g.setColor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radius=100;</a:t>
            </a:r>
          </a:p>
          <a:p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x= 200;</a:t>
            </a:r>
          </a:p>
          <a:p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y= 100;</a:t>
            </a:r>
          </a:p>
          <a:p>
            <a:endParaRPr lang="en-US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1;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x=x+10;</a:t>
            </a:r>
          </a:p>
          <a:p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y=y+10;</a:t>
            </a:r>
            <a:b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g.drawOval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radius, radius);</a:t>
            </a:r>
          </a:p>
          <a:p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14188-E5DF-4222-826F-B7C0A6166626}"/>
              </a:ext>
            </a:extLst>
          </p:cNvPr>
          <p:cNvSpPr/>
          <p:nvPr/>
        </p:nvSpPr>
        <p:spPr>
          <a:xfrm>
            <a:off x="2739612" y="3431638"/>
            <a:ext cx="5518673" cy="3334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D7F79-DC09-4538-A4E4-55C2CB04DE7C}"/>
              </a:ext>
            </a:extLst>
          </p:cNvPr>
          <p:cNvSpPr txBox="1"/>
          <p:nvPr/>
        </p:nvSpPr>
        <p:spPr>
          <a:xfrm>
            <a:off x="3222309" y="356193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(210,110)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508C5C-4AFC-4967-90D6-5CE1FEF3DE79}"/>
              </a:ext>
            </a:extLst>
          </p:cNvPr>
          <p:cNvSpPr/>
          <p:nvPr/>
        </p:nvSpPr>
        <p:spPr>
          <a:xfrm>
            <a:off x="3509530" y="3877739"/>
            <a:ext cx="753036" cy="753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DB42C-6247-478D-A510-C84A4C00C4F5}"/>
              </a:ext>
            </a:extLst>
          </p:cNvPr>
          <p:cNvSpPr txBox="1"/>
          <p:nvPr/>
        </p:nvSpPr>
        <p:spPr>
          <a:xfrm>
            <a:off x="3986889" y="366449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(220,120)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16598C-C00E-4208-BEAC-8E22D3F4C54F}"/>
              </a:ext>
            </a:extLst>
          </p:cNvPr>
          <p:cNvSpPr/>
          <p:nvPr/>
        </p:nvSpPr>
        <p:spPr>
          <a:xfrm>
            <a:off x="3886048" y="3988316"/>
            <a:ext cx="753036" cy="753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14893-71A6-4555-AAF8-F0B8BE0FE66D}"/>
              </a:ext>
            </a:extLst>
          </p:cNvPr>
          <p:cNvSpPr txBox="1"/>
          <p:nvPr/>
        </p:nvSpPr>
        <p:spPr>
          <a:xfrm>
            <a:off x="4511959" y="3881296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(230,130)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0E8C75-12F5-4AEC-896B-5FE042DC042B}"/>
              </a:ext>
            </a:extLst>
          </p:cNvPr>
          <p:cNvSpPr/>
          <p:nvPr/>
        </p:nvSpPr>
        <p:spPr>
          <a:xfrm>
            <a:off x="4411118" y="4205121"/>
            <a:ext cx="753036" cy="753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3D240-00FD-47D3-BDF1-DDA6F18092F7}"/>
              </a:ext>
            </a:extLst>
          </p:cNvPr>
          <p:cNvSpPr txBox="1"/>
          <p:nvPr/>
        </p:nvSpPr>
        <p:spPr>
          <a:xfrm>
            <a:off x="5058456" y="4082053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(240,140)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2F5AD6-C846-4117-825F-7B22128FC9B6}"/>
              </a:ext>
            </a:extLst>
          </p:cNvPr>
          <p:cNvSpPr/>
          <p:nvPr/>
        </p:nvSpPr>
        <p:spPr>
          <a:xfrm>
            <a:off x="4957615" y="4405878"/>
            <a:ext cx="753036" cy="753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B5AB2-1240-4AB8-B2AD-A5A6C82DADB9}"/>
              </a:ext>
            </a:extLst>
          </p:cNvPr>
          <p:cNvCxnSpPr/>
          <p:nvPr/>
        </p:nvCxnSpPr>
        <p:spPr>
          <a:xfrm>
            <a:off x="3392288" y="4784143"/>
            <a:ext cx="1941845" cy="65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4643C90-833D-40E4-920E-333CB24B69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3773" y="568324"/>
            <a:ext cx="4064351" cy="440669"/>
          </a:xfrm>
        </p:spPr>
        <p:txBody>
          <a:bodyPr/>
          <a:lstStyle/>
          <a:p>
            <a:pPr eaLnBrk="1" hangingPunct="1">
              <a:defRPr/>
            </a:pPr>
            <a:r>
              <a:rPr altLang="en-US" sz="2400" dirty="0">
                <a:latin typeface="Courier New" panose="02070309020205020404" pitchFamily="49" charset="0"/>
              </a:rPr>
              <a:t>Graphics</a:t>
            </a:r>
            <a:r>
              <a:rPr altLang="en-US" sz="2400" dirty="0"/>
              <a:t> methods</a:t>
            </a:r>
          </a:p>
        </p:txBody>
      </p:sp>
      <p:graphicFrame>
        <p:nvGraphicFramePr>
          <p:cNvPr id="560131" name="Group 3">
            <a:extLst>
              <a:ext uri="{FF2B5EF4-FFF2-40B4-BE49-F238E27FC236}">
                <a16:creationId xmlns:a16="http://schemas.microsoft.com/office/drawing/2014/main" id="{3CE0414F-E430-4006-B8F4-BB82DE0D971A}"/>
              </a:ext>
            </a:extLst>
          </p:cNvPr>
          <p:cNvGraphicFramePr>
            <a:graphicFrameLocks noGrp="1"/>
          </p:cNvGraphicFramePr>
          <p:nvPr/>
        </p:nvGraphicFramePr>
        <p:xfrm>
          <a:off x="1581150" y="1511300"/>
          <a:ext cx="9029700" cy="4608513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 name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g.drawLine(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 between points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),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g.drawOval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outline largest oval that fits in a box of size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 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with top-left at (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g.drawRect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outline of rectangle of size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g.drawString(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 with bottom-left at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(x, y)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g.fillOval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fill largest oval that fits in a box of size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g.fillRect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fill rectangle of size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4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g.setColor(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Color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set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Graphics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paint any following shapes in the given color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4263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8AD1A-FF16-4291-AD95-20A00C5B52C8}"/>
              </a:ext>
            </a:extLst>
          </p:cNvPr>
          <p:cNvSpPr txBox="1"/>
          <p:nvPr/>
        </p:nvSpPr>
        <p:spPr>
          <a:xfrm flipH="1">
            <a:off x="701935" y="438376"/>
            <a:ext cx="348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by step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F258A9-1C7A-4D0A-AC38-1114C28FDE14}"/>
              </a:ext>
            </a:extLst>
          </p:cNvPr>
          <p:cNvSpPr/>
          <p:nvPr/>
        </p:nvSpPr>
        <p:spPr>
          <a:xfrm>
            <a:off x="9012221" y="1416416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ArrayList</a:t>
            </a:r>
            <a:r>
              <a:rPr lang="en-US" dirty="0"/>
              <a:t> to save shapes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E1B70-4ADB-4919-B97E-2F790EBE5156}"/>
              </a:ext>
            </a:extLst>
          </p:cNvPr>
          <p:cNvSpPr/>
          <p:nvPr/>
        </p:nvSpPr>
        <p:spPr>
          <a:xfrm>
            <a:off x="970877" y="279967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frame size,..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F468A-6A6F-4CE9-AE01-423AA8385FBB}"/>
              </a:ext>
            </a:extLst>
          </p:cNvPr>
          <p:cNvSpPr/>
          <p:nvPr/>
        </p:nvSpPr>
        <p:spPr>
          <a:xfrm>
            <a:off x="3606501" y="2799675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user how many shapes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2164F-3185-483F-81D3-0C4D48F1A29F}"/>
              </a:ext>
            </a:extLst>
          </p:cNvPr>
          <p:cNvSpPr/>
          <p:nvPr/>
        </p:nvSpPr>
        <p:spPr>
          <a:xfrm>
            <a:off x="6202231" y="2834636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shape’s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202906-7307-440C-86FF-9868BC3572A5}"/>
              </a:ext>
            </a:extLst>
          </p:cNvPr>
          <p:cNvSpPr/>
          <p:nvPr/>
        </p:nvSpPr>
        <p:spPr>
          <a:xfrm>
            <a:off x="970877" y="141641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graphics package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4992D-7877-4A7B-9265-BDEC5097AE12}"/>
              </a:ext>
            </a:extLst>
          </p:cNvPr>
          <p:cNvSpPr/>
          <p:nvPr/>
        </p:nvSpPr>
        <p:spPr>
          <a:xfrm>
            <a:off x="3606501" y="141641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shapes info (class)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C652D-7BEC-42FF-A4B9-6A944735452E}"/>
              </a:ext>
            </a:extLst>
          </p:cNvPr>
          <p:cNvSpPr/>
          <p:nvPr/>
        </p:nvSpPr>
        <p:spPr>
          <a:xfrm>
            <a:off x="6242125" y="141641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class</a:t>
            </a:r>
          </a:p>
          <a:p>
            <a:pPr algn="ctr"/>
            <a:r>
              <a:rPr lang="en-US" dirty="0"/>
              <a:t>(your main program)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FD438-18A9-46AA-AAAF-467413D682D7}"/>
              </a:ext>
            </a:extLst>
          </p:cNvPr>
          <p:cNvSpPr/>
          <p:nvPr/>
        </p:nvSpPr>
        <p:spPr>
          <a:xfrm>
            <a:off x="6189681" y="4218580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each shape coordinate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2476B-CD7C-4195-95FE-49088A5921D2}"/>
              </a:ext>
            </a:extLst>
          </p:cNvPr>
          <p:cNvSpPr/>
          <p:nvPr/>
        </p:nvSpPr>
        <p:spPr>
          <a:xfrm>
            <a:off x="6189681" y="5512397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the shapes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79F105-EC03-400B-BE9B-F2249379C097}"/>
              </a:ext>
            </a:extLst>
          </p:cNvPr>
          <p:cNvCxnSpPr/>
          <p:nvPr/>
        </p:nvCxnSpPr>
        <p:spPr>
          <a:xfrm>
            <a:off x="2818504" y="188437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98852-D1D8-4281-BDF8-17580F8FFE45}"/>
              </a:ext>
            </a:extLst>
          </p:cNvPr>
          <p:cNvCxnSpPr/>
          <p:nvPr/>
        </p:nvCxnSpPr>
        <p:spPr>
          <a:xfrm>
            <a:off x="5482815" y="188437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BA88D-8DB6-4BB0-8E53-CCDF9AE1466C}"/>
              </a:ext>
            </a:extLst>
          </p:cNvPr>
          <p:cNvCxnSpPr/>
          <p:nvPr/>
        </p:nvCxnSpPr>
        <p:spPr>
          <a:xfrm>
            <a:off x="8177605" y="188437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6F0141-8E64-4E93-9DBC-1FEEA11A5D66}"/>
              </a:ext>
            </a:extLst>
          </p:cNvPr>
          <p:cNvCxnSpPr/>
          <p:nvPr/>
        </p:nvCxnSpPr>
        <p:spPr>
          <a:xfrm>
            <a:off x="10931562" y="187719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0CF650-57B4-476F-B1FB-292A8C4D142A}"/>
              </a:ext>
            </a:extLst>
          </p:cNvPr>
          <p:cNvCxnSpPr/>
          <p:nvPr/>
        </p:nvCxnSpPr>
        <p:spPr>
          <a:xfrm>
            <a:off x="2766059" y="3267633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18BC1D-7586-492C-8B97-D04CE60FCD75}"/>
              </a:ext>
            </a:extLst>
          </p:cNvPr>
          <p:cNvCxnSpPr/>
          <p:nvPr/>
        </p:nvCxnSpPr>
        <p:spPr>
          <a:xfrm>
            <a:off x="5430371" y="3302594"/>
            <a:ext cx="613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15A22B-2F0D-42DE-A90E-6283511E73B9}"/>
              </a:ext>
            </a:extLst>
          </p:cNvPr>
          <p:cNvCxnSpPr>
            <a:cxnSpLocks/>
          </p:cNvCxnSpPr>
          <p:nvPr/>
        </p:nvCxnSpPr>
        <p:spPr>
          <a:xfrm>
            <a:off x="7052085" y="3818310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AE1AE1-4A0A-45A1-9AFC-F90103ABC292}"/>
              </a:ext>
            </a:extLst>
          </p:cNvPr>
          <p:cNvCxnSpPr>
            <a:cxnSpLocks/>
          </p:cNvCxnSpPr>
          <p:nvPr/>
        </p:nvCxnSpPr>
        <p:spPr>
          <a:xfrm>
            <a:off x="7039535" y="5202703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B6C64E-253C-4209-A45D-7BDFBF57B9C3}"/>
              </a:ext>
            </a:extLst>
          </p:cNvPr>
          <p:cNvCxnSpPr>
            <a:cxnSpLocks/>
          </p:cNvCxnSpPr>
          <p:nvPr/>
        </p:nvCxnSpPr>
        <p:spPr>
          <a:xfrm>
            <a:off x="7039535" y="6448312"/>
            <a:ext cx="0" cy="30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4A513-D9FF-4E6D-81A2-F78474E79967}"/>
              </a:ext>
            </a:extLst>
          </p:cNvPr>
          <p:cNvCxnSpPr/>
          <p:nvPr/>
        </p:nvCxnSpPr>
        <p:spPr>
          <a:xfrm flipH="1">
            <a:off x="5684071" y="6723697"/>
            <a:ext cx="132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716792-A518-49DA-9456-C0F178F35699}"/>
              </a:ext>
            </a:extLst>
          </p:cNvPr>
          <p:cNvCxnSpPr>
            <a:cxnSpLocks/>
          </p:cNvCxnSpPr>
          <p:nvPr/>
        </p:nvCxnSpPr>
        <p:spPr>
          <a:xfrm flipV="1">
            <a:off x="5683175" y="3982280"/>
            <a:ext cx="0" cy="27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F1978E-9A94-48F4-9757-8BC30F2CD143}"/>
              </a:ext>
            </a:extLst>
          </p:cNvPr>
          <p:cNvCxnSpPr>
            <a:cxnSpLocks/>
          </p:cNvCxnSpPr>
          <p:nvPr/>
        </p:nvCxnSpPr>
        <p:spPr>
          <a:xfrm>
            <a:off x="5649557" y="3982280"/>
            <a:ext cx="140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71B6B-A928-4407-8E47-7D7BC8E89C54}"/>
              </a:ext>
            </a:extLst>
          </p:cNvPr>
          <p:cNvSpPr txBox="1"/>
          <p:nvPr/>
        </p:nvSpPr>
        <p:spPr>
          <a:xfrm>
            <a:off x="970877" y="1089946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488510-8CCB-4F2E-A79D-82EF9A088255}"/>
              </a:ext>
            </a:extLst>
          </p:cNvPr>
          <p:cNvSpPr txBox="1"/>
          <p:nvPr/>
        </p:nvSpPr>
        <p:spPr>
          <a:xfrm>
            <a:off x="3604259" y="1065027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98A0C-527F-4B05-932E-1EB143776685}"/>
              </a:ext>
            </a:extLst>
          </p:cNvPr>
          <p:cNvSpPr txBox="1"/>
          <p:nvPr/>
        </p:nvSpPr>
        <p:spPr>
          <a:xfrm>
            <a:off x="6202231" y="104960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2E0AD-D269-4B2F-B48D-89599822D014}"/>
              </a:ext>
            </a:extLst>
          </p:cNvPr>
          <p:cNvSpPr txBox="1"/>
          <p:nvPr/>
        </p:nvSpPr>
        <p:spPr>
          <a:xfrm>
            <a:off x="9035305" y="104960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2A1C5-36B1-412F-A988-F130375A3843}"/>
              </a:ext>
            </a:extLst>
          </p:cNvPr>
          <p:cNvSpPr txBox="1"/>
          <p:nvPr/>
        </p:nvSpPr>
        <p:spPr>
          <a:xfrm>
            <a:off x="970877" y="2430343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FA16B-30D6-4E73-9CF3-77479ECDD27A}"/>
              </a:ext>
            </a:extLst>
          </p:cNvPr>
          <p:cNvSpPr txBox="1"/>
          <p:nvPr/>
        </p:nvSpPr>
        <p:spPr>
          <a:xfrm>
            <a:off x="3605382" y="2392519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078E5D-4543-42AA-85CC-3BB0CBD1886D}"/>
              </a:ext>
            </a:extLst>
          </p:cNvPr>
          <p:cNvSpPr txBox="1"/>
          <p:nvPr/>
        </p:nvSpPr>
        <p:spPr>
          <a:xfrm>
            <a:off x="6239887" y="2426599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CCA5E2-79E7-49FD-A7C5-A4DEDE1639E5}"/>
              </a:ext>
            </a:extLst>
          </p:cNvPr>
          <p:cNvSpPr txBox="1"/>
          <p:nvPr/>
        </p:nvSpPr>
        <p:spPr>
          <a:xfrm>
            <a:off x="6189681" y="3842300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218606-437C-484D-864E-0D6408E2F612}"/>
              </a:ext>
            </a:extLst>
          </p:cNvPr>
          <p:cNvSpPr txBox="1"/>
          <p:nvPr/>
        </p:nvSpPr>
        <p:spPr>
          <a:xfrm>
            <a:off x="6223521" y="5139149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573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0485AD-E5FC-428B-B36E-AD7F1129BB6F}"/>
              </a:ext>
            </a:extLst>
          </p:cNvPr>
          <p:cNvSpPr/>
          <p:nvPr/>
        </p:nvSpPr>
        <p:spPr>
          <a:xfrm>
            <a:off x="1477384" y="187140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</a:rPr>
              <a:t>java.awt.Color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</a:rPr>
              <a:t>java.awt.Graphics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</a:rPr>
              <a:t>javax.swing.JFrame</a:t>
            </a:r>
            <a:r>
              <a:rPr lang="en-US" sz="2000" dirty="0">
                <a:latin typeface="Courier New" panose="02070309020205020404" pitchFamily="49" charset="0"/>
              </a:rPr>
              <a:t>; 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</a:rPr>
              <a:t>java.util</a:t>
            </a:r>
            <a:r>
              <a:rPr lang="en-US" sz="2000" dirty="0">
                <a:latin typeface="Courier New" panose="02070309020205020404" pitchFamily="49" charset="0"/>
              </a:rPr>
              <a:t>.*;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6ECBC-5E5F-47B4-ADC1-65EB6633B95E}"/>
              </a:ext>
            </a:extLst>
          </p:cNvPr>
          <p:cNvSpPr/>
          <p:nvPr/>
        </p:nvSpPr>
        <p:spPr>
          <a:xfrm>
            <a:off x="1046180" y="717170"/>
            <a:ext cx="1699708" cy="9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graphics 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1F343-34BC-4B77-BFD8-D0C9487899F8}"/>
              </a:ext>
            </a:extLst>
          </p:cNvPr>
          <p:cNvSpPr txBox="1"/>
          <p:nvPr/>
        </p:nvSpPr>
        <p:spPr>
          <a:xfrm>
            <a:off x="1046180" y="347838"/>
            <a:ext cx="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338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4B776-1AD7-4D33-9199-E9A57E01B34F}"/>
              </a:ext>
            </a:extLst>
          </p:cNvPr>
          <p:cNvSpPr txBox="1"/>
          <p:nvPr/>
        </p:nvSpPr>
        <p:spPr>
          <a:xfrm>
            <a:off x="9966960" y="477520"/>
            <a:ext cx="106311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 Jane 18</a:t>
            </a:r>
          </a:p>
          <a:p>
            <a:r>
              <a:rPr lang="en-US" dirty="0">
                <a:solidFill>
                  <a:srgbClr val="00B050"/>
                </a:solidFill>
              </a:rPr>
              <a:t>2 Tom 17</a:t>
            </a:r>
          </a:p>
          <a:p>
            <a:r>
              <a:rPr lang="en-US" dirty="0">
                <a:solidFill>
                  <a:srgbClr val="00B050"/>
                </a:solidFill>
              </a:rPr>
              <a:t>3 Kim 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0DAD0-708A-4E2B-8BFE-F3AD95174D54}"/>
              </a:ext>
            </a:extLst>
          </p:cNvPr>
          <p:cNvSpPr/>
          <p:nvPr/>
        </p:nvSpPr>
        <p:spPr>
          <a:xfrm>
            <a:off x="440339" y="187203"/>
            <a:ext cx="1073912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arrayListExample1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Object&gt; id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 name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 age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Scanner input = new Scanner(new File("student.txt"));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("== User List ==");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E7FB3-FED2-47B7-B978-096FC641D34B}"/>
              </a:ext>
            </a:extLst>
          </p:cNvPr>
          <p:cNvSpPr/>
          <p:nvPr/>
        </p:nvSpPr>
        <p:spPr>
          <a:xfrm>
            <a:off x="7765476" y="5096192"/>
            <a:ext cx="390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SD16" panose="05000101010101010101" pitchFamily="1" charset="2"/>
              </a:rPr>
              <a:t>MMM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== User List ==</a:t>
            </a:r>
            <a:b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SD16" panose="05000101010101010101" pitchFamily="1" charset="2"/>
              </a:rPr>
              <a:t>MMM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1Jane18</a:t>
            </a:r>
            <a:b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SD16" panose="05000101010101010101" pitchFamily="1" charset="2"/>
              </a:rPr>
              <a:t>MMM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2Tom17</a:t>
            </a:r>
            <a:b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SD16" panose="05000101010101010101" pitchFamily="1" charset="2"/>
              </a:rPr>
              <a:t>MMM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3Kim21</a:t>
            </a:r>
            <a:b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SD16" panose="05000101010101010101" pitchFamily="1" charset="2"/>
              </a:rPr>
              <a:t>MM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FAA56-2F0E-4B8C-BAE8-8ABCE7D42B26}"/>
              </a:ext>
            </a:extLst>
          </p:cNvPr>
          <p:cNvSpPr txBox="1"/>
          <p:nvPr/>
        </p:nvSpPr>
        <p:spPr>
          <a:xfrm>
            <a:off x="8261872" y="2537"/>
            <a:ext cx="8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630904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1602</Words>
  <Application>Microsoft Office PowerPoint</Application>
  <PresentationFormat>Widescreen</PresentationFormat>
  <Paragraphs>281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Segoe</vt:lpstr>
      <vt:lpstr>Arial</vt:lpstr>
      <vt:lpstr>Calibri</vt:lpstr>
      <vt:lpstr>Courier New</vt:lpstr>
      <vt:lpstr>CSD16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Taesik Kim</dc:creator>
  <cp:lastModifiedBy>Taesik Kim</cp:lastModifiedBy>
  <cp:revision>39</cp:revision>
  <dcterms:created xsi:type="dcterms:W3CDTF">2019-03-04T03:27:15Z</dcterms:created>
  <dcterms:modified xsi:type="dcterms:W3CDTF">2019-03-06T16:21:43Z</dcterms:modified>
</cp:coreProperties>
</file>