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5"/>
        <p:guide pos="40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/>
              <a:t>铝塑复合板尺寸检测标准</a:t>
            </a:r>
            <a:endParaRPr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铝塑板尺寸检测标准"/>
          <p:cNvPicPr>
            <a:picLocks noChangeAspect="1"/>
          </p:cNvPicPr>
          <p:nvPr/>
        </p:nvPicPr>
        <p:blipFill>
          <a:blip r:embed="rId1"/>
          <a:srcRect l="45065" t="51978" r="2839" b="-895"/>
          <a:stretch>
            <a:fillRect/>
          </a:stretch>
        </p:blipFill>
        <p:spPr>
          <a:xfrm>
            <a:off x="1403350" y="1641475"/>
            <a:ext cx="7489190" cy="5274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29885" y="952500"/>
            <a:ext cx="1826895" cy="2940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缺陷检测系统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93415" y="2063750"/>
            <a:ext cx="404495" cy="1341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6365" y="2063750"/>
            <a:ext cx="404495" cy="1341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软件功能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33030" y="2063750"/>
            <a:ext cx="404495" cy="1341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硬件控制</a:t>
            </a:r>
            <a:endParaRPr lang="zh-CN" altLang="en-US"/>
          </a:p>
        </p:txBody>
      </p:sp>
      <p:cxnSp>
        <p:nvCxnSpPr>
          <p:cNvPr id="10" name="直接连接符 9"/>
          <p:cNvCxnSpPr>
            <a:endCxn id="5" idx="0"/>
          </p:cNvCxnSpPr>
          <p:nvPr/>
        </p:nvCxnSpPr>
        <p:spPr>
          <a:xfrm flipH="1">
            <a:off x="3395980" y="1514475"/>
            <a:ext cx="508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419475" y="1493520"/>
            <a:ext cx="585470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93885" y="2063750"/>
            <a:ext cx="404495" cy="1341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图像算法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9693910" y="1478915"/>
            <a:ext cx="254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2"/>
          </p:cNvCxnSpPr>
          <p:nvPr/>
        </p:nvCxnSpPr>
        <p:spPr>
          <a:xfrm flipH="1">
            <a:off x="6336030" y="1246505"/>
            <a:ext cx="762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429885" y="1527175"/>
            <a:ext cx="127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935595" y="1515110"/>
            <a:ext cx="254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988945" y="3937635"/>
            <a:ext cx="361315" cy="1640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运行界面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3513455" y="3937635"/>
            <a:ext cx="361315" cy="1640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调试界面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4237355" y="3940810"/>
            <a:ext cx="361315" cy="16408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高频缺陷检测</a:t>
            </a:r>
            <a:endParaRPr lang="zh-CN" alt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33620" y="3940175"/>
            <a:ext cx="361315" cy="16402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低频分子膜检测</a:t>
            </a:r>
            <a:endParaRPr lang="zh-CN" altLang="en-US" sz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43220" y="3940810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板面翘曲度检测</a:t>
            </a:r>
            <a:endParaRPr lang="zh-CN" altLang="en-US" sz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35675" y="3940810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板厚检测</a:t>
            </a:r>
            <a:endParaRPr lang="zh-CN" altLang="en-US" sz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56780" y="393890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相机控制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7756525" y="393763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激光控制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8232775" y="393890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报警灯控制</a:t>
            </a:r>
            <a:endParaRPr lang="zh-CN" altLang="en-US" sz="1200"/>
          </a:p>
        </p:txBody>
      </p:sp>
      <p:cxnSp>
        <p:nvCxnSpPr>
          <p:cNvPr id="32" name="直接连接符 31"/>
          <p:cNvCxnSpPr/>
          <p:nvPr/>
        </p:nvCxnSpPr>
        <p:spPr>
          <a:xfrm>
            <a:off x="9264650" y="1493520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912860" y="3940810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斯蒂格光斑提取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9526270" y="393763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四阶拟合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10162540" y="393890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残差和算法</a:t>
            </a:r>
            <a:endParaRPr lang="zh-CN" altLang="en-US" sz="1200"/>
          </a:p>
        </p:txBody>
      </p:sp>
      <p:cxnSp>
        <p:nvCxnSpPr>
          <p:cNvPr id="36" name="直接连接符 35"/>
          <p:cNvCxnSpPr>
            <a:stCxn id="5" idx="2"/>
          </p:cNvCxnSpPr>
          <p:nvPr/>
        </p:nvCxnSpPr>
        <p:spPr>
          <a:xfrm flipH="1">
            <a:off x="3390265" y="3405505"/>
            <a:ext cx="5715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 flipH="1">
            <a:off x="3169920" y="373507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169920" y="3735070"/>
            <a:ext cx="53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700145" y="3749040"/>
            <a:ext cx="8255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6" idx="2"/>
          </p:cNvCxnSpPr>
          <p:nvPr/>
        </p:nvCxnSpPr>
        <p:spPr>
          <a:xfrm>
            <a:off x="5408930" y="3405505"/>
            <a:ext cx="12065" cy="31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431030" y="3735070"/>
            <a:ext cx="23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4" idx="0"/>
          </p:cNvCxnSpPr>
          <p:nvPr/>
        </p:nvCxnSpPr>
        <p:spPr>
          <a:xfrm flipH="1">
            <a:off x="4418330" y="3721735"/>
            <a:ext cx="1270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5" idx="0"/>
          </p:cNvCxnSpPr>
          <p:nvPr/>
        </p:nvCxnSpPr>
        <p:spPr>
          <a:xfrm>
            <a:off x="5014595" y="3749040"/>
            <a:ext cx="0" cy="19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26" idx="0"/>
          </p:cNvCxnSpPr>
          <p:nvPr/>
        </p:nvCxnSpPr>
        <p:spPr>
          <a:xfrm>
            <a:off x="5613400" y="3707765"/>
            <a:ext cx="10795" cy="23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7" idx="0"/>
          </p:cNvCxnSpPr>
          <p:nvPr/>
        </p:nvCxnSpPr>
        <p:spPr>
          <a:xfrm flipH="1">
            <a:off x="6216650" y="3694430"/>
            <a:ext cx="8890" cy="24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2"/>
            <a:endCxn id="30" idx="0"/>
          </p:cNvCxnSpPr>
          <p:nvPr/>
        </p:nvCxnSpPr>
        <p:spPr>
          <a:xfrm>
            <a:off x="7935595" y="3405505"/>
            <a:ext cx="1905" cy="53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428865" y="3707765"/>
            <a:ext cx="1059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427595" y="3694430"/>
            <a:ext cx="1270" cy="2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1" idx="0"/>
          </p:cNvCxnSpPr>
          <p:nvPr/>
        </p:nvCxnSpPr>
        <p:spPr>
          <a:xfrm flipH="1">
            <a:off x="8413750" y="3667125"/>
            <a:ext cx="6985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4" idx="2"/>
            <a:endCxn id="34" idx="0"/>
          </p:cNvCxnSpPr>
          <p:nvPr/>
        </p:nvCxnSpPr>
        <p:spPr>
          <a:xfrm>
            <a:off x="9696450" y="3405505"/>
            <a:ext cx="10795" cy="53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3" idx="0"/>
          </p:cNvCxnSpPr>
          <p:nvPr/>
        </p:nvCxnSpPr>
        <p:spPr>
          <a:xfrm flipH="1">
            <a:off x="9093835" y="3694430"/>
            <a:ext cx="6985" cy="24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114790" y="3735070"/>
            <a:ext cx="1251585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5" idx="0"/>
          </p:cNvCxnSpPr>
          <p:nvPr/>
        </p:nvCxnSpPr>
        <p:spPr>
          <a:xfrm>
            <a:off x="10339070" y="3776345"/>
            <a:ext cx="4445" cy="16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536055" y="3940810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漏涂检测</a:t>
            </a:r>
            <a:endParaRPr lang="zh-CN" altLang="en-US" sz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cxnSp>
        <p:nvCxnSpPr>
          <p:cNvPr id="8" name="直接连接符 7"/>
          <p:cNvCxnSpPr>
            <a:endCxn id="3" idx="0"/>
          </p:cNvCxnSpPr>
          <p:nvPr/>
        </p:nvCxnSpPr>
        <p:spPr>
          <a:xfrm flipH="1">
            <a:off x="6717030" y="3732530"/>
            <a:ext cx="3810" cy="20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/>
              <a:t>系统软件运行界面设置</a:t>
            </a:r>
            <a:endParaRPr lang="zh-CN" altLang="en-US" b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167765" y="1325880"/>
            <a:ext cx="635" cy="461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55065" y="1325880"/>
            <a:ext cx="862647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41730" y="5898515"/>
            <a:ext cx="862647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781540" y="1339215"/>
            <a:ext cx="27305" cy="458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577590" y="1829435"/>
            <a:ext cx="3005455" cy="193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CAMERA1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1548765" y="3761740"/>
            <a:ext cx="1401445" cy="421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562735" y="4700270"/>
            <a:ext cx="1401445" cy="421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48765" y="3884295"/>
            <a:ext cx="1360805" cy="152400"/>
          </a:xfrm>
          <a:custGeom>
            <a:avLst/>
            <a:gdLst>
              <a:gd name="connisteX0" fmla="*/ 0 w 1360805"/>
              <a:gd name="connsiteY0" fmla="*/ 135890 h 152427"/>
              <a:gd name="connisteX1" fmla="*/ 81915 w 1360805"/>
              <a:gd name="connsiteY1" fmla="*/ 135890 h 152427"/>
              <a:gd name="connisteX2" fmla="*/ 149860 w 1360805"/>
              <a:gd name="connsiteY2" fmla="*/ 108585 h 152427"/>
              <a:gd name="connisteX3" fmla="*/ 217805 w 1360805"/>
              <a:gd name="connsiteY3" fmla="*/ 67945 h 152427"/>
              <a:gd name="connisteX4" fmla="*/ 285750 w 1360805"/>
              <a:gd name="connsiteY4" fmla="*/ 53975 h 152427"/>
              <a:gd name="connisteX5" fmla="*/ 354330 w 1360805"/>
              <a:gd name="connsiteY5" fmla="*/ 26670 h 152427"/>
              <a:gd name="connisteX6" fmla="*/ 422275 w 1360805"/>
              <a:gd name="connsiteY6" fmla="*/ 26670 h 152427"/>
              <a:gd name="connisteX7" fmla="*/ 490220 w 1360805"/>
              <a:gd name="connsiteY7" fmla="*/ 67945 h 152427"/>
              <a:gd name="connisteX8" fmla="*/ 558165 w 1360805"/>
              <a:gd name="connsiteY8" fmla="*/ 121920 h 152427"/>
              <a:gd name="connisteX9" fmla="*/ 626110 w 1360805"/>
              <a:gd name="connsiteY9" fmla="*/ 149225 h 152427"/>
              <a:gd name="connisteX10" fmla="*/ 708025 w 1360805"/>
              <a:gd name="connsiteY10" fmla="*/ 149225 h 152427"/>
              <a:gd name="connisteX11" fmla="*/ 789305 w 1360805"/>
              <a:gd name="connsiteY11" fmla="*/ 135890 h 152427"/>
              <a:gd name="connisteX12" fmla="*/ 857250 w 1360805"/>
              <a:gd name="connsiteY12" fmla="*/ 108585 h 152427"/>
              <a:gd name="connisteX13" fmla="*/ 925830 w 1360805"/>
              <a:gd name="connsiteY13" fmla="*/ 67945 h 152427"/>
              <a:gd name="connisteX14" fmla="*/ 1007110 w 1360805"/>
              <a:gd name="connsiteY14" fmla="*/ 26670 h 152427"/>
              <a:gd name="connisteX15" fmla="*/ 1089025 w 1360805"/>
              <a:gd name="connsiteY15" fmla="*/ 0 h 152427"/>
              <a:gd name="connisteX16" fmla="*/ 1156970 w 1360805"/>
              <a:gd name="connsiteY16" fmla="*/ 26670 h 152427"/>
              <a:gd name="connisteX17" fmla="*/ 1224915 w 1360805"/>
              <a:gd name="connsiteY17" fmla="*/ 67945 h 152427"/>
              <a:gd name="connisteX18" fmla="*/ 1292860 w 1360805"/>
              <a:gd name="connsiteY18" fmla="*/ 108585 h 152427"/>
              <a:gd name="connisteX19" fmla="*/ 1360805 w 1360805"/>
              <a:gd name="connsiteY19" fmla="*/ 149225 h 1524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360805" h="152428">
                <a:moveTo>
                  <a:pt x="0" y="135890"/>
                </a:moveTo>
                <a:cubicBezTo>
                  <a:pt x="15240" y="136525"/>
                  <a:pt x="52070" y="141605"/>
                  <a:pt x="81915" y="135890"/>
                </a:cubicBezTo>
                <a:cubicBezTo>
                  <a:pt x="111760" y="130175"/>
                  <a:pt x="122555" y="121920"/>
                  <a:pt x="149860" y="108585"/>
                </a:cubicBezTo>
                <a:cubicBezTo>
                  <a:pt x="177165" y="95250"/>
                  <a:pt x="190500" y="78740"/>
                  <a:pt x="217805" y="67945"/>
                </a:cubicBezTo>
                <a:cubicBezTo>
                  <a:pt x="245110" y="57150"/>
                  <a:pt x="258445" y="62230"/>
                  <a:pt x="285750" y="53975"/>
                </a:cubicBezTo>
                <a:cubicBezTo>
                  <a:pt x="313055" y="45720"/>
                  <a:pt x="327025" y="32385"/>
                  <a:pt x="354330" y="26670"/>
                </a:cubicBezTo>
                <a:cubicBezTo>
                  <a:pt x="381635" y="20955"/>
                  <a:pt x="394970" y="18415"/>
                  <a:pt x="422275" y="26670"/>
                </a:cubicBezTo>
                <a:cubicBezTo>
                  <a:pt x="449580" y="34925"/>
                  <a:pt x="462915" y="48895"/>
                  <a:pt x="490220" y="67945"/>
                </a:cubicBezTo>
                <a:cubicBezTo>
                  <a:pt x="517525" y="86995"/>
                  <a:pt x="530860" y="105410"/>
                  <a:pt x="558165" y="121920"/>
                </a:cubicBezTo>
                <a:cubicBezTo>
                  <a:pt x="585470" y="138430"/>
                  <a:pt x="596265" y="143510"/>
                  <a:pt x="626110" y="149225"/>
                </a:cubicBezTo>
                <a:cubicBezTo>
                  <a:pt x="655955" y="154940"/>
                  <a:pt x="675640" y="151765"/>
                  <a:pt x="708025" y="149225"/>
                </a:cubicBezTo>
                <a:cubicBezTo>
                  <a:pt x="740410" y="146685"/>
                  <a:pt x="759460" y="144145"/>
                  <a:pt x="789305" y="135890"/>
                </a:cubicBezTo>
                <a:cubicBezTo>
                  <a:pt x="819150" y="127635"/>
                  <a:pt x="829945" y="121920"/>
                  <a:pt x="857250" y="108585"/>
                </a:cubicBezTo>
                <a:cubicBezTo>
                  <a:pt x="884555" y="95250"/>
                  <a:pt x="895985" y="84455"/>
                  <a:pt x="925830" y="67945"/>
                </a:cubicBezTo>
                <a:cubicBezTo>
                  <a:pt x="955675" y="51435"/>
                  <a:pt x="974725" y="40005"/>
                  <a:pt x="1007110" y="26670"/>
                </a:cubicBezTo>
                <a:cubicBezTo>
                  <a:pt x="1039495" y="13335"/>
                  <a:pt x="1059180" y="0"/>
                  <a:pt x="1089025" y="0"/>
                </a:cubicBezTo>
                <a:cubicBezTo>
                  <a:pt x="1118870" y="0"/>
                  <a:pt x="1129665" y="13335"/>
                  <a:pt x="1156970" y="26670"/>
                </a:cubicBezTo>
                <a:cubicBezTo>
                  <a:pt x="1184275" y="40005"/>
                  <a:pt x="1197610" y="51435"/>
                  <a:pt x="1224915" y="67945"/>
                </a:cubicBezTo>
                <a:cubicBezTo>
                  <a:pt x="1252220" y="84455"/>
                  <a:pt x="1265555" y="92075"/>
                  <a:pt x="1292860" y="108585"/>
                </a:cubicBezTo>
                <a:cubicBezTo>
                  <a:pt x="1320165" y="125095"/>
                  <a:pt x="1348740" y="141605"/>
                  <a:pt x="1360805" y="149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603375" y="4885055"/>
            <a:ext cx="1320165" cy="144780"/>
          </a:xfrm>
          <a:custGeom>
            <a:avLst/>
            <a:gdLst>
              <a:gd name="connisteX0" fmla="*/ 0 w 1320165"/>
              <a:gd name="connsiteY0" fmla="*/ 32718 h 144478"/>
              <a:gd name="connisteX1" fmla="*/ 67945 w 1320165"/>
              <a:gd name="connsiteY1" fmla="*/ 60023 h 144478"/>
              <a:gd name="connisteX2" fmla="*/ 135890 w 1320165"/>
              <a:gd name="connsiteY2" fmla="*/ 60023 h 144478"/>
              <a:gd name="connisteX3" fmla="*/ 217805 w 1320165"/>
              <a:gd name="connsiteY3" fmla="*/ 60023 h 144478"/>
              <a:gd name="connisteX4" fmla="*/ 285750 w 1320165"/>
              <a:gd name="connsiteY4" fmla="*/ 46688 h 144478"/>
              <a:gd name="connisteX5" fmla="*/ 353695 w 1320165"/>
              <a:gd name="connsiteY5" fmla="*/ 19383 h 144478"/>
              <a:gd name="connisteX6" fmla="*/ 421640 w 1320165"/>
              <a:gd name="connsiteY6" fmla="*/ 5413 h 144478"/>
              <a:gd name="connisteX7" fmla="*/ 490220 w 1320165"/>
              <a:gd name="connsiteY7" fmla="*/ 5413 h 144478"/>
              <a:gd name="connisteX8" fmla="*/ 558165 w 1320165"/>
              <a:gd name="connsiteY8" fmla="*/ 60023 h 144478"/>
              <a:gd name="connisteX9" fmla="*/ 626110 w 1320165"/>
              <a:gd name="connsiteY9" fmla="*/ 114633 h 144478"/>
              <a:gd name="connisteX10" fmla="*/ 694055 w 1320165"/>
              <a:gd name="connsiteY10" fmla="*/ 141938 h 144478"/>
              <a:gd name="connisteX11" fmla="*/ 762000 w 1320165"/>
              <a:gd name="connsiteY11" fmla="*/ 141938 h 144478"/>
              <a:gd name="connisteX12" fmla="*/ 829945 w 1320165"/>
              <a:gd name="connsiteY12" fmla="*/ 141938 h 144478"/>
              <a:gd name="connisteX13" fmla="*/ 911860 w 1320165"/>
              <a:gd name="connsiteY13" fmla="*/ 114633 h 144478"/>
              <a:gd name="connisteX14" fmla="*/ 993140 w 1320165"/>
              <a:gd name="connsiteY14" fmla="*/ 73358 h 144478"/>
              <a:gd name="connisteX15" fmla="*/ 1034415 w 1320165"/>
              <a:gd name="connsiteY15" fmla="*/ 5413 h 144478"/>
              <a:gd name="connisteX16" fmla="*/ 1102360 w 1320165"/>
              <a:gd name="connsiteY16" fmla="*/ 19383 h 144478"/>
              <a:gd name="connisteX17" fmla="*/ 1183640 w 1320165"/>
              <a:gd name="connsiteY17" fmla="*/ 87328 h 144478"/>
              <a:gd name="connisteX18" fmla="*/ 1252220 w 1320165"/>
              <a:gd name="connsiteY18" fmla="*/ 127968 h 144478"/>
              <a:gd name="connisteX19" fmla="*/ 1320165 w 1320165"/>
              <a:gd name="connsiteY19" fmla="*/ 127968 h 14447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320165" h="144479">
                <a:moveTo>
                  <a:pt x="0" y="32719"/>
                </a:moveTo>
                <a:cubicBezTo>
                  <a:pt x="12065" y="38434"/>
                  <a:pt x="40640" y="54309"/>
                  <a:pt x="67945" y="60024"/>
                </a:cubicBezTo>
                <a:cubicBezTo>
                  <a:pt x="95250" y="65739"/>
                  <a:pt x="106045" y="60024"/>
                  <a:pt x="135890" y="60024"/>
                </a:cubicBezTo>
                <a:cubicBezTo>
                  <a:pt x="165735" y="60024"/>
                  <a:pt x="187960" y="62564"/>
                  <a:pt x="217805" y="60024"/>
                </a:cubicBezTo>
                <a:cubicBezTo>
                  <a:pt x="247650" y="57484"/>
                  <a:pt x="258445" y="54944"/>
                  <a:pt x="285750" y="46689"/>
                </a:cubicBezTo>
                <a:cubicBezTo>
                  <a:pt x="313055" y="38434"/>
                  <a:pt x="326390" y="27639"/>
                  <a:pt x="353695" y="19384"/>
                </a:cubicBezTo>
                <a:cubicBezTo>
                  <a:pt x="381000" y="11129"/>
                  <a:pt x="394335" y="7954"/>
                  <a:pt x="421640" y="5414"/>
                </a:cubicBezTo>
                <a:cubicBezTo>
                  <a:pt x="448945" y="2874"/>
                  <a:pt x="462915" y="-5381"/>
                  <a:pt x="490220" y="5414"/>
                </a:cubicBezTo>
                <a:cubicBezTo>
                  <a:pt x="517525" y="16209"/>
                  <a:pt x="530860" y="38434"/>
                  <a:pt x="558165" y="60024"/>
                </a:cubicBezTo>
                <a:cubicBezTo>
                  <a:pt x="585470" y="81614"/>
                  <a:pt x="598805" y="98124"/>
                  <a:pt x="626110" y="114634"/>
                </a:cubicBezTo>
                <a:cubicBezTo>
                  <a:pt x="653415" y="131144"/>
                  <a:pt x="666750" y="136224"/>
                  <a:pt x="694055" y="141939"/>
                </a:cubicBezTo>
                <a:cubicBezTo>
                  <a:pt x="721360" y="147654"/>
                  <a:pt x="734695" y="141939"/>
                  <a:pt x="762000" y="141939"/>
                </a:cubicBezTo>
                <a:cubicBezTo>
                  <a:pt x="789305" y="141939"/>
                  <a:pt x="800100" y="147654"/>
                  <a:pt x="829945" y="141939"/>
                </a:cubicBezTo>
                <a:cubicBezTo>
                  <a:pt x="859790" y="136224"/>
                  <a:pt x="879475" y="128604"/>
                  <a:pt x="911860" y="114634"/>
                </a:cubicBezTo>
                <a:cubicBezTo>
                  <a:pt x="944245" y="100664"/>
                  <a:pt x="968375" y="94949"/>
                  <a:pt x="993140" y="73359"/>
                </a:cubicBezTo>
                <a:cubicBezTo>
                  <a:pt x="1017905" y="51769"/>
                  <a:pt x="1012825" y="16209"/>
                  <a:pt x="1034415" y="5414"/>
                </a:cubicBezTo>
                <a:cubicBezTo>
                  <a:pt x="1056005" y="-5381"/>
                  <a:pt x="1072515" y="2874"/>
                  <a:pt x="1102360" y="19384"/>
                </a:cubicBezTo>
                <a:cubicBezTo>
                  <a:pt x="1132205" y="35894"/>
                  <a:pt x="1153795" y="65739"/>
                  <a:pt x="1183640" y="87329"/>
                </a:cubicBezTo>
                <a:cubicBezTo>
                  <a:pt x="1213485" y="108919"/>
                  <a:pt x="1224915" y="119714"/>
                  <a:pt x="1252220" y="127969"/>
                </a:cubicBezTo>
                <a:cubicBezTo>
                  <a:pt x="1279525" y="136224"/>
                  <a:pt x="1308100" y="128604"/>
                  <a:pt x="1320165" y="1279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787525" y="3366770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表面翘曲度</a:t>
            </a:r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787525" y="441134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板材厚度</a:t>
            </a:r>
            <a:endParaRPr lang="zh-CN" altLang="en-US" sz="1000"/>
          </a:p>
        </p:txBody>
      </p:sp>
      <p:sp>
        <p:nvSpPr>
          <p:cNvPr id="36" name="矩形 35"/>
          <p:cNvSpPr/>
          <p:nvPr/>
        </p:nvSpPr>
        <p:spPr>
          <a:xfrm>
            <a:off x="6639560" y="1829435"/>
            <a:ext cx="3005455" cy="193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CAMERA2</a:t>
            </a:r>
            <a:endParaRPr lang="en-US" altLang="zh-CN"/>
          </a:p>
        </p:txBody>
      </p:sp>
      <p:sp>
        <p:nvSpPr>
          <p:cNvPr id="37" name="等腰三角形 36"/>
          <p:cNvSpPr/>
          <p:nvPr/>
        </p:nvSpPr>
        <p:spPr>
          <a:xfrm rot="16200000">
            <a:off x="5451475" y="4739005"/>
            <a:ext cx="345440" cy="43688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等于号 37"/>
          <p:cNvSpPr/>
          <p:nvPr/>
        </p:nvSpPr>
        <p:spPr>
          <a:xfrm rot="5400000">
            <a:off x="6194425" y="4740275"/>
            <a:ext cx="394335" cy="434975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951345" y="4789805"/>
            <a:ext cx="762000" cy="3403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33820" y="5530215"/>
            <a:ext cx="3375025" cy="367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814185" y="5530215"/>
            <a:ext cx="283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检测系统状态栏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372945"/>
            <a:ext cx="10852237" cy="648000"/>
          </a:xfrm>
        </p:spPr>
        <p:txBody>
          <a:bodyPr/>
          <a:p>
            <a:r>
              <a:rPr lang="zh-CN" altLang="en-US" b="0"/>
              <a:t>系统软件运行界面设置</a:t>
            </a:r>
            <a:endParaRPr lang="zh-CN" altLang="en-US" b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715770" y="1325880"/>
            <a:ext cx="635" cy="461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703070" y="1325880"/>
            <a:ext cx="862647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89735" y="5898515"/>
            <a:ext cx="862647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329545" y="1339215"/>
            <a:ext cx="27305" cy="458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2124075" y="1598295"/>
            <a:ext cx="40640" cy="40680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138045" y="1557020"/>
            <a:ext cx="283019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947920" y="1544320"/>
            <a:ext cx="40640" cy="41090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24075" y="5666740"/>
            <a:ext cx="28080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459730" y="1584960"/>
            <a:ext cx="23400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62905" y="1606550"/>
            <a:ext cx="0" cy="40551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467985" y="5653405"/>
            <a:ext cx="23400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791450" y="1557655"/>
            <a:ext cx="0" cy="41090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8396005" y="1584000"/>
            <a:ext cx="0" cy="41090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04225" y="1598295"/>
            <a:ext cx="14400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852025" y="1584960"/>
            <a:ext cx="0" cy="41090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403590" y="5674360"/>
            <a:ext cx="144272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613025" y="1719580"/>
            <a:ext cx="1905000" cy="251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板面缺陷检测配置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2708275" y="2279650"/>
            <a:ext cx="17145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963545" y="240919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相机曝光</a:t>
            </a:r>
            <a:endParaRPr lang="zh-CN" altLang="en-US" sz="1000"/>
          </a:p>
        </p:txBody>
      </p:sp>
      <p:sp>
        <p:nvSpPr>
          <p:cNvPr id="43" name="矩形 42"/>
          <p:cNvSpPr/>
          <p:nvPr/>
        </p:nvSpPr>
        <p:spPr>
          <a:xfrm>
            <a:off x="2969895" y="269113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相机增益</a:t>
            </a:r>
            <a:endParaRPr lang="zh-CN" altLang="en-US" sz="1000"/>
          </a:p>
        </p:txBody>
      </p:sp>
      <p:sp>
        <p:nvSpPr>
          <p:cNvPr id="44" name="矩形 43"/>
          <p:cNvSpPr/>
          <p:nvPr/>
        </p:nvSpPr>
        <p:spPr>
          <a:xfrm>
            <a:off x="2689225" y="3342005"/>
            <a:ext cx="17145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38145" y="346329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ROI_1</a:t>
            </a:r>
            <a:r>
              <a:rPr lang="zh-CN" altLang="en-US" sz="1000"/>
              <a:t>区域设置</a:t>
            </a:r>
            <a:endParaRPr lang="zh-CN" altLang="en-US" sz="1000"/>
          </a:p>
        </p:txBody>
      </p:sp>
      <p:sp>
        <p:nvSpPr>
          <p:cNvPr id="47" name="矩形 46"/>
          <p:cNvSpPr/>
          <p:nvPr/>
        </p:nvSpPr>
        <p:spPr>
          <a:xfrm>
            <a:off x="2938145" y="376428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ROI_2</a:t>
            </a:r>
            <a:r>
              <a:rPr lang="zh-CN" altLang="en-US" sz="1000"/>
              <a:t>区域设置</a:t>
            </a:r>
            <a:endParaRPr lang="zh-CN" altLang="en-US" sz="1000"/>
          </a:p>
        </p:txBody>
      </p:sp>
      <p:sp>
        <p:nvSpPr>
          <p:cNvPr id="48" name="矩形 47"/>
          <p:cNvSpPr/>
          <p:nvPr/>
        </p:nvSpPr>
        <p:spPr>
          <a:xfrm>
            <a:off x="2670810" y="4403725"/>
            <a:ext cx="17145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963545" y="457327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缺陷高度报警阈值</a:t>
            </a:r>
            <a:endParaRPr lang="zh-CN" sz="900"/>
          </a:p>
        </p:txBody>
      </p:sp>
      <p:sp>
        <p:nvSpPr>
          <p:cNvPr id="50" name="矩形 49"/>
          <p:cNvSpPr/>
          <p:nvPr/>
        </p:nvSpPr>
        <p:spPr>
          <a:xfrm>
            <a:off x="2963545" y="483235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缺陷长度报警阈值</a:t>
            </a:r>
            <a:endParaRPr lang="zh-CN" sz="900"/>
          </a:p>
        </p:txBody>
      </p:sp>
      <p:sp>
        <p:nvSpPr>
          <p:cNvPr id="51" name="圆角矩形 50"/>
          <p:cNvSpPr/>
          <p:nvPr/>
        </p:nvSpPr>
        <p:spPr>
          <a:xfrm>
            <a:off x="5859145" y="1711960"/>
            <a:ext cx="1463040" cy="251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翘曲度检测配置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5772150" y="2279650"/>
            <a:ext cx="171450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8526145" y="1719580"/>
            <a:ext cx="1195705" cy="243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板厚检测配置</a:t>
            </a:r>
            <a:endParaRPr lang="zh-CN" altLang="en-US" sz="1200"/>
          </a:p>
        </p:txBody>
      </p:sp>
      <p:sp>
        <p:nvSpPr>
          <p:cNvPr id="54" name="矩形 53"/>
          <p:cNvSpPr/>
          <p:nvPr/>
        </p:nvSpPr>
        <p:spPr>
          <a:xfrm>
            <a:off x="8592185" y="2241550"/>
            <a:ext cx="11303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007735" y="237109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翘曲度阈值设置</a:t>
            </a:r>
            <a:endParaRPr lang="zh-CN" altLang="en-US" sz="1000"/>
          </a:p>
        </p:txBody>
      </p:sp>
      <p:sp>
        <p:nvSpPr>
          <p:cNvPr id="56" name="矩形 55"/>
          <p:cNvSpPr/>
          <p:nvPr/>
        </p:nvSpPr>
        <p:spPr>
          <a:xfrm>
            <a:off x="6007735" y="269875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拟合算法选择</a:t>
            </a:r>
            <a:endParaRPr lang="zh-CN" altLang="en-US" sz="1000"/>
          </a:p>
        </p:txBody>
      </p:sp>
      <p:sp>
        <p:nvSpPr>
          <p:cNvPr id="57" name="矩形 56"/>
          <p:cNvSpPr/>
          <p:nvPr/>
        </p:nvSpPr>
        <p:spPr>
          <a:xfrm>
            <a:off x="8682355" y="2371090"/>
            <a:ext cx="949960" cy="18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板厚阈值设置</a:t>
            </a:r>
            <a:endParaRPr lang="zh-CN" altLang="en-US" sz="900"/>
          </a:p>
        </p:txBody>
      </p:sp>
      <p:sp>
        <p:nvSpPr>
          <p:cNvPr id="58" name="矩形 57"/>
          <p:cNvSpPr/>
          <p:nvPr/>
        </p:nvSpPr>
        <p:spPr>
          <a:xfrm>
            <a:off x="8682355" y="2698750"/>
            <a:ext cx="949960" cy="18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激光器硬件设置</a:t>
            </a:r>
            <a:endParaRPr lang="zh-CN" altLang="en-US" sz="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/>
              <a:t>板厚检测硬件安装</a:t>
            </a:r>
            <a:endParaRPr b="0"/>
          </a:p>
        </p:txBody>
      </p:sp>
      <p:sp>
        <p:nvSpPr>
          <p:cNvPr id="6" name="文本框 5"/>
          <p:cNvSpPr txBox="1"/>
          <p:nvPr/>
        </p:nvSpPr>
        <p:spPr>
          <a:xfrm>
            <a:off x="2287270" y="5510530"/>
            <a:ext cx="784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安装说明：为提高检出概率，且可与现有系统建立较强的相关性，将对射激光安装在第一条激光线相机视野范围外的延长线上。</a:t>
            </a:r>
            <a:endParaRPr lang="en-US" altLang="zh-CN"/>
          </a:p>
        </p:txBody>
      </p:sp>
      <p:pic>
        <p:nvPicPr>
          <p:cNvPr id="7" name="图片 6" descr="板厚检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0" y="1348105"/>
            <a:ext cx="5829300" cy="416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/>
              <a:t>铝塑复合板尺寸检测标准</a:t>
            </a:r>
            <a:endParaRPr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铝塑板尺寸检测标准"/>
          <p:cNvPicPr>
            <a:picLocks noChangeAspect="1"/>
          </p:cNvPicPr>
          <p:nvPr/>
        </p:nvPicPr>
        <p:blipFill>
          <a:blip r:embed="rId1"/>
          <a:srcRect l="45065" t="51978" r="2839" b="-895"/>
          <a:stretch>
            <a:fillRect/>
          </a:stretch>
        </p:blipFill>
        <p:spPr>
          <a:xfrm>
            <a:off x="2475865" y="1296035"/>
            <a:ext cx="7489190" cy="5274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宽屏</PresentationFormat>
  <Paragraphs>84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铝塑复合板尺寸检测标准</vt:lpstr>
      <vt:lpstr>PowerPoint 演示文稿</vt:lpstr>
      <vt:lpstr>系统软件运行界面设置</vt:lpstr>
      <vt:lpstr>系统软件运行界面设置</vt:lpstr>
      <vt:lpstr>板厚检测硬件安装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MyComputer</cp:lastModifiedBy>
  <cp:revision>5</cp:revision>
  <dcterms:created xsi:type="dcterms:W3CDTF">2019-08-23T03:49:00Z</dcterms:created>
  <dcterms:modified xsi:type="dcterms:W3CDTF">2019-08-26T01:32:56Z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