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8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椭圆 5"/>
          <p:cNvSpPr/>
          <p:nvPr/>
        </p:nvSpPr>
        <p:spPr>
          <a:xfrm>
            <a:off x="5553710" y="614680"/>
            <a:ext cx="1854835" cy="295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thread start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22215" y="1304925"/>
            <a:ext cx="2913380" cy="425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/>
              <a:t>提取光斑图像</a:t>
            </a:r>
            <a:endParaRPr lang="zh-CN" altLang="en-US" sz="1600"/>
          </a:p>
        </p:txBody>
      </p:sp>
      <p:sp>
        <p:nvSpPr>
          <p:cNvPr id="10" name="矩形 9"/>
          <p:cNvSpPr/>
          <p:nvPr/>
        </p:nvSpPr>
        <p:spPr>
          <a:xfrm>
            <a:off x="5022215" y="2092960"/>
            <a:ext cx="2914015" cy="5295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/>
              <a:t>存储</a:t>
            </a:r>
            <a:r>
              <a:rPr lang="en-US" altLang="zh-CN" sz="1600"/>
              <a:t>N</a:t>
            </a:r>
            <a:r>
              <a:rPr lang="zh-CN" altLang="en-US" sz="1600"/>
              <a:t>条光斑图像数据</a:t>
            </a:r>
            <a:endParaRPr lang="zh-CN" altLang="en-US"/>
          </a:p>
          <a:p>
            <a:pPr algn="ctr"/>
            <a:r>
              <a:rPr lang="en-US" altLang="zh-CN" sz="1400"/>
              <a:t>vector&lt;vector&lt;point2d&gt;&gt;</a:t>
            </a:r>
            <a:endParaRPr lang="en-US" altLang="zh-CN" sz="1400"/>
          </a:p>
        </p:txBody>
      </p:sp>
      <p:cxnSp>
        <p:nvCxnSpPr>
          <p:cNvPr id="11" name="直接箭头连接符 10"/>
          <p:cNvCxnSpPr>
            <a:stCxn id="6" idx="4"/>
            <a:endCxn id="9" idx="0"/>
          </p:cNvCxnSpPr>
          <p:nvPr/>
        </p:nvCxnSpPr>
        <p:spPr>
          <a:xfrm flipH="1">
            <a:off x="6478905" y="909955"/>
            <a:ext cx="2540" cy="394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9" idx="2"/>
            <a:endCxn id="10" idx="0"/>
          </p:cNvCxnSpPr>
          <p:nvPr/>
        </p:nvCxnSpPr>
        <p:spPr>
          <a:xfrm>
            <a:off x="6478905" y="1730375"/>
            <a:ext cx="635" cy="362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022850" y="2907665"/>
            <a:ext cx="2914015" cy="7327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/>
              <a:t>残差和算法模块</a:t>
            </a:r>
            <a:endParaRPr lang="zh-CN" altLang="en-US"/>
          </a:p>
          <a:p>
            <a:pPr algn="ctr"/>
            <a:r>
              <a:rPr lang="en-US" altLang="zh-CN" sz="1400"/>
              <a:t>double fun(vector&lt;vector&lt;point2d&gt;&gt;)</a:t>
            </a:r>
            <a:endParaRPr lang="en-US" altLang="zh-CN" sz="1400"/>
          </a:p>
        </p:txBody>
      </p:sp>
      <p:sp>
        <p:nvSpPr>
          <p:cNvPr id="14" name="矩形 13"/>
          <p:cNvSpPr/>
          <p:nvPr/>
        </p:nvSpPr>
        <p:spPr>
          <a:xfrm>
            <a:off x="5023485" y="3840480"/>
            <a:ext cx="2914015" cy="5918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/>
              <a:t>残差和数值</a:t>
            </a:r>
            <a:endParaRPr lang="zh-CN" altLang="en-US"/>
          </a:p>
          <a:p>
            <a:pPr algn="ctr"/>
            <a:r>
              <a:rPr lang="en-US" altLang="zh-CN" sz="1400"/>
              <a:t>double  residual_sum</a:t>
            </a:r>
            <a:endParaRPr lang="en-US" altLang="zh-CN" sz="1400"/>
          </a:p>
        </p:txBody>
      </p:sp>
      <p:cxnSp>
        <p:nvCxnSpPr>
          <p:cNvPr id="15" name="直接箭头连接符 14"/>
          <p:cNvCxnSpPr>
            <a:stCxn id="10" idx="2"/>
            <a:endCxn id="13" idx="0"/>
          </p:cNvCxnSpPr>
          <p:nvPr/>
        </p:nvCxnSpPr>
        <p:spPr>
          <a:xfrm>
            <a:off x="6479540" y="2622550"/>
            <a:ext cx="635" cy="285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3" idx="2"/>
            <a:endCxn id="14" idx="0"/>
          </p:cNvCxnSpPr>
          <p:nvPr/>
        </p:nvCxnSpPr>
        <p:spPr>
          <a:xfrm>
            <a:off x="6480175" y="3640455"/>
            <a:ext cx="635" cy="200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菱形 17"/>
          <p:cNvSpPr/>
          <p:nvPr/>
        </p:nvSpPr>
        <p:spPr>
          <a:xfrm>
            <a:off x="5023485" y="4839970"/>
            <a:ext cx="2914015" cy="625475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residual_sum &gt;thresh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4" idx="2"/>
            <a:endCxn id="18" idx="0"/>
          </p:cNvCxnSpPr>
          <p:nvPr/>
        </p:nvCxnSpPr>
        <p:spPr>
          <a:xfrm>
            <a:off x="6480810" y="4432300"/>
            <a:ext cx="0" cy="407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601970" y="5901055"/>
            <a:ext cx="1758315" cy="3778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/>
              <a:t>报警灯报警</a:t>
            </a:r>
            <a:endParaRPr lang="zh-CN" altLang="en-US" sz="1600"/>
          </a:p>
        </p:txBody>
      </p:sp>
      <p:cxnSp>
        <p:nvCxnSpPr>
          <p:cNvPr id="22" name="直接箭头连接符 21"/>
          <p:cNvCxnSpPr>
            <a:stCxn id="18" idx="2"/>
            <a:endCxn id="21" idx="0"/>
          </p:cNvCxnSpPr>
          <p:nvPr/>
        </p:nvCxnSpPr>
        <p:spPr>
          <a:xfrm>
            <a:off x="6480810" y="5465445"/>
            <a:ext cx="635" cy="435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8" idx="3"/>
          </p:cNvCxnSpPr>
          <p:nvPr/>
        </p:nvCxnSpPr>
        <p:spPr>
          <a:xfrm flipV="1">
            <a:off x="7937500" y="5146040"/>
            <a:ext cx="138557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 flipV="1">
            <a:off x="9217025" y="1003300"/>
            <a:ext cx="70485" cy="4154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6478905" y="1003300"/>
            <a:ext cx="2714625" cy="23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0"/>
              <a:t>板厚检测激光位移传感器</a:t>
            </a:r>
            <a:endParaRPr b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178560"/>
            <a:ext cx="10852150" cy="5583555"/>
          </a:xfrm>
        </p:spPr>
        <p:txBody>
          <a:bodyPr/>
          <a:p>
            <a:endParaRPr lang="zh-CN" altLang="en-US"/>
          </a:p>
          <a:p>
            <a:r>
              <a:rPr lang="zh-CN" altLang="en-US"/>
              <a:t>                      钜芯激光位移传感器                                     欧姆龙激光位移传感器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 descr="欧姆龙激光位移传感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0700" y="2021840"/>
            <a:ext cx="3477895" cy="4640580"/>
          </a:xfrm>
          <a:prstGeom prst="rect">
            <a:avLst/>
          </a:prstGeom>
        </p:spPr>
      </p:pic>
      <p:pic>
        <p:nvPicPr>
          <p:cNvPr id="6" name="图片 5" descr="钜芯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895" y="2021840"/>
            <a:ext cx="3695065" cy="46405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平行四边形 3"/>
          <p:cNvSpPr/>
          <p:nvPr/>
        </p:nvSpPr>
        <p:spPr>
          <a:xfrm>
            <a:off x="7665085" y="1781810"/>
            <a:ext cx="3164205" cy="107378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流程图: 多文档 4"/>
          <p:cNvSpPr/>
          <p:nvPr/>
        </p:nvSpPr>
        <p:spPr>
          <a:xfrm>
            <a:off x="9122410" y="1014730"/>
            <a:ext cx="661035" cy="318135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流程图: 多文档 5"/>
          <p:cNvSpPr/>
          <p:nvPr/>
        </p:nvSpPr>
        <p:spPr>
          <a:xfrm rot="10800000" flipH="1">
            <a:off x="9090025" y="3611245"/>
            <a:ext cx="725170" cy="273050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9228455" y="1368425"/>
            <a:ext cx="12065" cy="84963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9181465" y="2879090"/>
            <a:ext cx="0" cy="66103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636770" y="2218055"/>
            <a:ext cx="1593850" cy="473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单片机</a:t>
            </a:r>
            <a:endParaRPr lang="zh-CN" altLang="en-US"/>
          </a:p>
        </p:txBody>
      </p:sp>
      <p:sp>
        <p:nvSpPr>
          <p:cNvPr id="13" name="平行四边形 12"/>
          <p:cNvSpPr/>
          <p:nvPr/>
        </p:nvSpPr>
        <p:spPr>
          <a:xfrm>
            <a:off x="2359660" y="1132205"/>
            <a:ext cx="1014730" cy="42481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2772410" y="1557020"/>
            <a:ext cx="188595" cy="3067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536825" y="1875790"/>
            <a:ext cx="684530" cy="176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539490" y="777875"/>
            <a:ext cx="483870" cy="13576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对角圆角矩形 16"/>
          <p:cNvSpPr/>
          <p:nvPr/>
        </p:nvSpPr>
        <p:spPr>
          <a:xfrm>
            <a:off x="3663315" y="930275"/>
            <a:ext cx="236220" cy="117475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对角圆角矩形 17"/>
          <p:cNvSpPr/>
          <p:nvPr/>
        </p:nvSpPr>
        <p:spPr>
          <a:xfrm>
            <a:off x="3663315" y="1115060"/>
            <a:ext cx="236220" cy="117475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4" name="曲线连接符 23"/>
          <p:cNvCxnSpPr/>
          <p:nvPr/>
        </p:nvCxnSpPr>
        <p:spPr>
          <a:xfrm rot="10800000" flipV="1">
            <a:off x="6230620" y="1153160"/>
            <a:ext cx="2891790" cy="1280795"/>
          </a:xfrm>
          <a:prstGeom prst="curvedConnector3">
            <a:avLst>
              <a:gd name="adj1" fmla="val 691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曲线连接符 25"/>
          <p:cNvCxnSpPr>
            <a:stCxn id="6" idx="1"/>
            <a:endCxn id="10" idx="3"/>
          </p:cNvCxnSpPr>
          <p:nvPr/>
        </p:nvCxnSpPr>
        <p:spPr>
          <a:xfrm rot="10800000">
            <a:off x="6230620" y="2454910"/>
            <a:ext cx="2859405" cy="1292860"/>
          </a:xfrm>
          <a:prstGeom prst="curvedConnector3">
            <a:avLst>
              <a:gd name="adj1" fmla="val 499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/>
          <p:cNvCxnSpPr>
            <a:stCxn id="10" idx="1"/>
            <a:endCxn id="18" idx="0"/>
          </p:cNvCxnSpPr>
          <p:nvPr/>
        </p:nvCxnSpPr>
        <p:spPr>
          <a:xfrm rot="10800000">
            <a:off x="3899535" y="1174115"/>
            <a:ext cx="737235" cy="1280795"/>
          </a:xfrm>
          <a:prstGeom prst="curvedConnector3">
            <a:avLst>
              <a:gd name="adj1" fmla="val 4995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7322820" y="1179195"/>
            <a:ext cx="311150" cy="19177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0" name="椭圆 29"/>
          <p:cNvSpPr/>
          <p:nvPr/>
        </p:nvSpPr>
        <p:spPr>
          <a:xfrm>
            <a:off x="7322820" y="3114040"/>
            <a:ext cx="311150" cy="19177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1" name="任意多边形 40"/>
          <p:cNvSpPr/>
          <p:nvPr/>
        </p:nvSpPr>
        <p:spPr>
          <a:xfrm>
            <a:off x="3708400" y="520065"/>
            <a:ext cx="5409565" cy="575310"/>
          </a:xfrm>
          <a:custGeom>
            <a:avLst/>
            <a:gdLst>
              <a:gd name="connisteX0" fmla="*/ 5409804 w 5409804"/>
              <a:gd name="connsiteY0" fmla="*/ 575131 h 575131"/>
              <a:gd name="connisteX1" fmla="*/ 3315574 w 5409804"/>
              <a:gd name="connsiteY1" fmla="*/ 1091 h 575131"/>
              <a:gd name="connisteX2" fmla="*/ 287259 w 5409804"/>
              <a:gd name="connsiteY2" fmla="*/ 455751 h 575131"/>
              <a:gd name="connisteX3" fmla="*/ 275194 w 5409804"/>
              <a:gd name="connsiteY3" fmla="*/ 479246 h 57513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5409804" h="575132">
                <a:moveTo>
                  <a:pt x="5409804" y="575132"/>
                </a:moveTo>
                <a:cubicBezTo>
                  <a:pt x="5051664" y="451307"/>
                  <a:pt x="4339829" y="25222"/>
                  <a:pt x="3315574" y="1092"/>
                </a:cubicBezTo>
                <a:cubicBezTo>
                  <a:pt x="2291319" y="-23038"/>
                  <a:pt x="895589" y="359867"/>
                  <a:pt x="287259" y="455752"/>
                </a:cubicBezTo>
                <a:cubicBezTo>
                  <a:pt x="-321071" y="551637"/>
                  <a:pt x="216774" y="483692"/>
                  <a:pt x="275194" y="47924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3827780" y="1311275"/>
            <a:ext cx="5266055" cy="2849880"/>
          </a:xfrm>
          <a:custGeom>
            <a:avLst/>
            <a:gdLst>
              <a:gd name="connisteX0" fmla="*/ 5266055 w 5266055"/>
              <a:gd name="connsiteY0" fmla="*/ 2453005 h 2849786"/>
              <a:gd name="connisteX1" fmla="*/ 3614420 w 5266055"/>
              <a:gd name="connsiteY1" fmla="*/ 2836545 h 2849786"/>
              <a:gd name="connisteX2" fmla="*/ 598805 w 5266055"/>
              <a:gd name="connsiteY2" fmla="*/ 2010410 h 2849786"/>
              <a:gd name="connisteX3" fmla="*/ 0 w 5266055"/>
              <a:gd name="connsiteY3" fmla="*/ 0 h 284978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5266055" h="2849786">
                <a:moveTo>
                  <a:pt x="5266055" y="2453005"/>
                </a:moveTo>
                <a:cubicBezTo>
                  <a:pt x="4996180" y="2546350"/>
                  <a:pt x="4547870" y="2924810"/>
                  <a:pt x="3614420" y="2836545"/>
                </a:cubicBezTo>
                <a:cubicBezTo>
                  <a:pt x="2680970" y="2748280"/>
                  <a:pt x="1321435" y="2577465"/>
                  <a:pt x="598805" y="2010410"/>
                </a:cubicBezTo>
                <a:cubicBezTo>
                  <a:pt x="-123825" y="1443355"/>
                  <a:pt x="59690" y="385445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7520940" y="328295"/>
            <a:ext cx="311150" cy="19177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4" name="椭圆 43"/>
          <p:cNvSpPr/>
          <p:nvPr/>
        </p:nvSpPr>
        <p:spPr>
          <a:xfrm>
            <a:off x="7011670" y="4086860"/>
            <a:ext cx="311150" cy="19177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graphicFrame>
        <p:nvGraphicFramePr>
          <p:cNvPr id="49" name="表格 48"/>
          <p:cNvGraphicFramePr/>
          <p:nvPr/>
        </p:nvGraphicFramePr>
        <p:xfrm>
          <a:off x="1811655" y="4491355"/>
          <a:ext cx="9473565" cy="2183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7855"/>
                <a:gridCol w="3157855"/>
                <a:gridCol w="3157855"/>
              </a:tblGrid>
              <a:tr h="38925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钜芯集成（</a:t>
                      </a:r>
                      <a:r>
                        <a:rPr lang="en-US" altLang="zh-CN"/>
                        <a:t>MP-H050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欧姆龙</a:t>
                      </a:r>
                      <a:r>
                        <a:rPr lang="en-US" altLang="zh-CN"/>
                        <a:t>(ZX1-LD50/LD100)</a:t>
                      </a:r>
                      <a:endParaRPr lang="en-US" altLang="zh-CN"/>
                    </a:p>
                  </a:txBody>
                  <a:tcPr/>
                </a:tc>
              </a:tr>
              <a:tr h="626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RS232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✔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与现有系统软硬件关联性较小</a:t>
                      </a:r>
                      <a:endParaRPr lang="zh-CN" altLang="en-US"/>
                    </a:p>
                  </a:txBody>
                  <a:tcPr/>
                </a:tc>
              </a:tr>
              <a:tr h="3892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模拟输出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与现有系统软硬件耦合度较小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✔</a:t>
                      </a:r>
                      <a:endParaRPr lang="zh-CN" altLang="en-US"/>
                    </a:p>
                  </a:txBody>
                  <a:tcPr/>
                </a:tc>
              </a:tr>
              <a:tr h="3892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技术可靠性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✔</a:t>
                      </a:r>
                      <a:endParaRPr lang="zh-CN" altLang="en-US"/>
                    </a:p>
                  </a:txBody>
                  <a:tcPr/>
                </a:tc>
              </a:tr>
              <a:tr h="3892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                   </a:t>
                      </a:r>
                      <a:r>
                        <a:rPr lang="zh-CN" altLang="en-US"/>
                        <a:t>成本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                </a:t>
                      </a:r>
                      <a:r>
                        <a:rPr lang="zh-CN" altLang="en-US"/>
                        <a:t>可试用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              </a:t>
                      </a:r>
                      <a:r>
                        <a:rPr lang="zh-CN" altLang="en-US"/>
                        <a:t>3686 </a:t>
                      </a:r>
                      <a:r>
                        <a:rPr lang="en-US" altLang="zh-CN"/>
                        <a:t>RMB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0" name="圆角矩形 49"/>
          <p:cNvSpPr/>
          <p:nvPr/>
        </p:nvSpPr>
        <p:spPr>
          <a:xfrm>
            <a:off x="6336665" y="3884295"/>
            <a:ext cx="767080" cy="1416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RS232</a:t>
            </a:r>
            <a:endParaRPr lang="en-US" altLang="zh-CN" sz="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6466840" y="520065"/>
            <a:ext cx="767080" cy="1416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RS232</a:t>
            </a:r>
            <a:endParaRPr lang="en-US" altLang="zh-CN" sz="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15195" y="1014730"/>
            <a:ext cx="16802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激光位移传感器</a:t>
            </a:r>
            <a:endParaRPr lang="zh-CN" altLang="en-US" sz="1200"/>
          </a:p>
        </p:txBody>
      </p:sp>
      <p:sp>
        <p:nvSpPr>
          <p:cNvPr id="3" name="文本框 2"/>
          <p:cNvSpPr txBox="1"/>
          <p:nvPr/>
        </p:nvSpPr>
        <p:spPr>
          <a:xfrm>
            <a:off x="10829290" y="2552065"/>
            <a:ext cx="11322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铝塑板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979670" y="1447800"/>
            <a:ext cx="2832735" cy="365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workFlow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887855" y="2182495"/>
            <a:ext cx="1391920" cy="3067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WorkFlow.start()</a:t>
            </a:r>
            <a:endParaRPr lang="en-US" altLang="zh-CN" sz="1200"/>
          </a:p>
        </p:txBody>
      </p:sp>
      <p:sp>
        <p:nvSpPr>
          <p:cNvPr id="6" name="矩形 5"/>
          <p:cNvSpPr/>
          <p:nvPr/>
        </p:nvSpPr>
        <p:spPr>
          <a:xfrm>
            <a:off x="3728720" y="2182495"/>
            <a:ext cx="1391920" cy="3067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WorkFlow.stop()</a:t>
            </a:r>
            <a:endParaRPr lang="en-US" altLang="zh-CN" sz="1200"/>
          </a:p>
        </p:txBody>
      </p:sp>
      <p:sp>
        <p:nvSpPr>
          <p:cNvPr id="7" name="矩形 6"/>
          <p:cNvSpPr/>
          <p:nvPr/>
        </p:nvSpPr>
        <p:spPr>
          <a:xfrm>
            <a:off x="5699760" y="2182495"/>
            <a:ext cx="1391920" cy="3067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Serial.Connect()</a:t>
            </a:r>
            <a:endParaRPr lang="en-US" altLang="zh-CN" sz="1200"/>
          </a:p>
        </p:txBody>
      </p:sp>
      <p:sp>
        <p:nvSpPr>
          <p:cNvPr id="8" name="矩形 7"/>
          <p:cNvSpPr/>
          <p:nvPr/>
        </p:nvSpPr>
        <p:spPr>
          <a:xfrm>
            <a:off x="7493635" y="2182495"/>
            <a:ext cx="1391920" cy="3067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OnThreadBegin()</a:t>
            </a:r>
            <a:endParaRPr lang="en-US" altLang="zh-CN" sz="1200"/>
          </a:p>
        </p:txBody>
      </p:sp>
      <p:sp>
        <p:nvSpPr>
          <p:cNvPr id="9" name="矩形 8"/>
          <p:cNvSpPr/>
          <p:nvPr/>
        </p:nvSpPr>
        <p:spPr>
          <a:xfrm>
            <a:off x="9735185" y="2182495"/>
            <a:ext cx="1391920" cy="3067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onThreadloop()</a:t>
            </a:r>
            <a:endParaRPr lang="en-US" altLang="zh-CN" sz="1200"/>
          </a:p>
        </p:txBody>
      </p:sp>
      <p:sp>
        <p:nvSpPr>
          <p:cNvPr id="10" name="矩形 9"/>
          <p:cNvSpPr/>
          <p:nvPr/>
        </p:nvSpPr>
        <p:spPr>
          <a:xfrm>
            <a:off x="1887855" y="3227705"/>
            <a:ext cx="271145" cy="12274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打开相机</a:t>
            </a:r>
            <a:endParaRPr lang="zh-CN" altLang="en-US" sz="1200"/>
          </a:p>
        </p:txBody>
      </p:sp>
      <p:sp>
        <p:nvSpPr>
          <p:cNvPr id="11" name="矩形 10"/>
          <p:cNvSpPr/>
          <p:nvPr/>
        </p:nvSpPr>
        <p:spPr>
          <a:xfrm>
            <a:off x="3008630" y="3227705"/>
            <a:ext cx="271145" cy="12274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打开激光器</a:t>
            </a:r>
            <a:endParaRPr lang="zh-CN" altLang="en-US" sz="1200"/>
          </a:p>
        </p:txBody>
      </p:sp>
      <p:sp>
        <p:nvSpPr>
          <p:cNvPr id="12" name="矩形 11"/>
          <p:cNvSpPr/>
          <p:nvPr/>
        </p:nvSpPr>
        <p:spPr>
          <a:xfrm>
            <a:off x="3728720" y="3227705"/>
            <a:ext cx="271145" cy="12274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关闭相机</a:t>
            </a:r>
            <a:endParaRPr lang="zh-CN" altLang="en-US" sz="1200"/>
          </a:p>
        </p:txBody>
      </p:sp>
      <p:sp>
        <p:nvSpPr>
          <p:cNvPr id="13" name="矩形 12"/>
          <p:cNvSpPr/>
          <p:nvPr/>
        </p:nvSpPr>
        <p:spPr>
          <a:xfrm>
            <a:off x="4849495" y="3227705"/>
            <a:ext cx="271145" cy="12274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关闭激光器</a:t>
            </a:r>
            <a:endParaRPr lang="zh-CN" altLang="en-US" sz="1200"/>
          </a:p>
        </p:txBody>
      </p:sp>
      <p:sp>
        <p:nvSpPr>
          <p:cNvPr id="14" name="矩形 13"/>
          <p:cNvSpPr/>
          <p:nvPr/>
        </p:nvSpPr>
        <p:spPr>
          <a:xfrm>
            <a:off x="5699760" y="3227705"/>
            <a:ext cx="271145" cy="12274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配置串口</a:t>
            </a:r>
            <a:endParaRPr lang="zh-CN" altLang="en-US" sz="1200"/>
          </a:p>
        </p:txBody>
      </p:sp>
      <p:sp>
        <p:nvSpPr>
          <p:cNvPr id="17" name="矩形 16"/>
          <p:cNvSpPr/>
          <p:nvPr/>
        </p:nvSpPr>
        <p:spPr>
          <a:xfrm>
            <a:off x="6820535" y="3227705"/>
            <a:ext cx="271145" cy="12274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检索串口</a:t>
            </a:r>
            <a:endParaRPr lang="zh-CN" altLang="en-US" sz="1200"/>
          </a:p>
        </p:txBody>
      </p:sp>
      <p:sp>
        <p:nvSpPr>
          <p:cNvPr id="18" name="矩形 17"/>
          <p:cNvSpPr/>
          <p:nvPr/>
        </p:nvSpPr>
        <p:spPr>
          <a:xfrm>
            <a:off x="7493635" y="3227705"/>
            <a:ext cx="271145" cy="12274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硬件初始化</a:t>
            </a:r>
            <a:endParaRPr lang="zh-CN" altLang="en-US" sz="1200"/>
          </a:p>
        </p:txBody>
      </p:sp>
      <p:sp>
        <p:nvSpPr>
          <p:cNvPr id="19" name="矩形 18"/>
          <p:cNvSpPr/>
          <p:nvPr/>
        </p:nvSpPr>
        <p:spPr>
          <a:xfrm>
            <a:off x="8614410" y="3227705"/>
            <a:ext cx="271145" cy="12274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硬件参数设置</a:t>
            </a:r>
            <a:endParaRPr lang="zh-CN" altLang="en-US" sz="1200"/>
          </a:p>
        </p:txBody>
      </p:sp>
      <p:sp>
        <p:nvSpPr>
          <p:cNvPr id="20" name="矩形 19"/>
          <p:cNvSpPr/>
          <p:nvPr/>
        </p:nvSpPr>
        <p:spPr>
          <a:xfrm>
            <a:off x="9464040" y="3227705"/>
            <a:ext cx="271145" cy="12274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抓取图片</a:t>
            </a:r>
            <a:endParaRPr lang="zh-CN" altLang="en-US" sz="1200"/>
          </a:p>
        </p:txBody>
      </p:sp>
      <p:sp>
        <p:nvSpPr>
          <p:cNvPr id="23" name="矩形 22"/>
          <p:cNvSpPr/>
          <p:nvPr/>
        </p:nvSpPr>
        <p:spPr>
          <a:xfrm>
            <a:off x="10024745" y="3227705"/>
            <a:ext cx="271145" cy="12274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高频检测算法</a:t>
            </a:r>
            <a:endParaRPr lang="zh-CN" altLang="en-US" sz="1200"/>
          </a:p>
        </p:txBody>
      </p:sp>
      <p:sp>
        <p:nvSpPr>
          <p:cNvPr id="24" name="矩形 23"/>
          <p:cNvSpPr/>
          <p:nvPr/>
        </p:nvSpPr>
        <p:spPr>
          <a:xfrm>
            <a:off x="10496550" y="3227705"/>
            <a:ext cx="271145" cy="12274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残差和算法</a:t>
            </a:r>
            <a:endParaRPr lang="zh-CN" altLang="en-US" sz="1200"/>
          </a:p>
        </p:txBody>
      </p:sp>
      <p:sp>
        <p:nvSpPr>
          <p:cNvPr id="25" name="矩形 24"/>
          <p:cNvSpPr/>
          <p:nvPr/>
        </p:nvSpPr>
        <p:spPr>
          <a:xfrm>
            <a:off x="11004550" y="3227705"/>
            <a:ext cx="271145" cy="12274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厚度检测</a:t>
            </a:r>
            <a:endParaRPr lang="zh-CN" altLang="en-US" sz="1200"/>
          </a:p>
        </p:txBody>
      </p:sp>
      <p:cxnSp>
        <p:nvCxnSpPr>
          <p:cNvPr id="27" name="直接连接符 26"/>
          <p:cNvCxnSpPr>
            <a:stCxn id="4" idx="2"/>
            <a:endCxn id="7" idx="0"/>
          </p:cNvCxnSpPr>
          <p:nvPr/>
        </p:nvCxnSpPr>
        <p:spPr>
          <a:xfrm flipH="1">
            <a:off x="6395720" y="1813560"/>
            <a:ext cx="635" cy="368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2612075" y="1997975"/>
            <a:ext cx="781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endCxn id="5" idx="0"/>
          </p:cNvCxnSpPr>
          <p:nvPr/>
        </p:nvCxnSpPr>
        <p:spPr>
          <a:xfrm flipH="1">
            <a:off x="2583815" y="1981835"/>
            <a:ext cx="0" cy="200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endCxn id="6" idx="0"/>
          </p:cNvCxnSpPr>
          <p:nvPr/>
        </p:nvCxnSpPr>
        <p:spPr>
          <a:xfrm flipH="1">
            <a:off x="4424680" y="1993900"/>
            <a:ext cx="635" cy="188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endCxn id="8" idx="0"/>
          </p:cNvCxnSpPr>
          <p:nvPr/>
        </p:nvCxnSpPr>
        <p:spPr>
          <a:xfrm flipH="1">
            <a:off x="8189595" y="1981835"/>
            <a:ext cx="635" cy="200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endCxn id="9" idx="0"/>
          </p:cNvCxnSpPr>
          <p:nvPr/>
        </p:nvCxnSpPr>
        <p:spPr>
          <a:xfrm flipH="1">
            <a:off x="10431145" y="2005965"/>
            <a:ext cx="0" cy="176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5" idx="2"/>
          </p:cNvCxnSpPr>
          <p:nvPr/>
        </p:nvCxnSpPr>
        <p:spPr>
          <a:xfrm flipH="1">
            <a:off x="2572385" y="2489200"/>
            <a:ext cx="11430" cy="472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6" idx="2"/>
          </p:cNvCxnSpPr>
          <p:nvPr/>
        </p:nvCxnSpPr>
        <p:spPr>
          <a:xfrm>
            <a:off x="4424680" y="2489200"/>
            <a:ext cx="635" cy="472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7" idx="2"/>
          </p:cNvCxnSpPr>
          <p:nvPr/>
        </p:nvCxnSpPr>
        <p:spPr>
          <a:xfrm flipH="1">
            <a:off x="6384290" y="2489200"/>
            <a:ext cx="11430" cy="461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8" idx="2"/>
          </p:cNvCxnSpPr>
          <p:nvPr/>
        </p:nvCxnSpPr>
        <p:spPr>
          <a:xfrm>
            <a:off x="8189595" y="2489200"/>
            <a:ext cx="0" cy="4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9" idx="2"/>
          </p:cNvCxnSpPr>
          <p:nvPr/>
        </p:nvCxnSpPr>
        <p:spPr>
          <a:xfrm flipH="1">
            <a:off x="10420985" y="2489200"/>
            <a:ext cx="10160" cy="39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2040890" y="2961640"/>
            <a:ext cx="1120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endCxn id="10" idx="0"/>
          </p:cNvCxnSpPr>
          <p:nvPr/>
        </p:nvCxnSpPr>
        <p:spPr>
          <a:xfrm flipH="1">
            <a:off x="2023745" y="2961640"/>
            <a:ext cx="0" cy="266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endCxn id="11" idx="0"/>
          </p:cNvCxnSpPr>
          <p:nvPr/>
        </p:nvCxnSpPr>
        <p:spPr>
          <a:xfrm flipH="1">
            <a:off x="3144520" y="2973705"/>
            <a:ext cx="0" cy="25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3905250" y="2950210"/>
            <a:ext cx="1074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endCxn id="12" idx="0"/>
          </p:cNvCxnSpPr>
          <p:nvPr/>
        </p:nvCxnSpPr>
        <p:spPr>
          <a:xfrm flipH="1">
            <a:off x="3864610" y="2938145"/>
            <a:ext cx="0" cy="289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endCxn id="13" idx="0"/>
          </p:cNvCxnSpPr>
          <p:nvPr/>
        </p:nvCxnSpPr>
        <p:spPr>
          <a:xfrm>
            <a:off x="4968240" y="2950210"/>
            <a:ext cx="0" cy="277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5864860" y="2926080"/>
            <a:ext cx="11093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endCxn id="14" idx="0"/>
          </p:cNvCxnSpPr>
          <p:nvPr/>
        </p:nvCxnSpPr>
        <p:spPr>
          <a:xfrm flipH="1">
            <a:off x="5835650" y="2926080"/>
            <a:ext cx="0" cy="301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endCxn id="17" idx="0"/>
          </p:cNvCxnSpPr>
          <p:nvPr/>
        </p:nvCxnSpPr>
        <p:spPr>
          <a:xfrm>
            <a:off x="6950710" y="2926080"/>
            <a:ext cx="5715" cy="301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7682865" y="2914650"/>
            <a:ext cx="10502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7682865" y="2938145"/>
            <a:ext cx="5715" cy="301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8733155" y="2926080"/>
            <a:ext cx="5715" cy="301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9594850" y="2902585"/>
            <a:ext cx="1584000" cy="12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endCxn id="20" idx="0"/>
          </p:cNvCxnSpPr>
          <p:nvPr/>
        </p:nvCxnSpPr>
        <p:spPr>
          <a:xfrm flipH="1">
            <a:off x="9599930" y="2891155"/>
            <a:ext cx="6350" cy="336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10157460" y="2891155"/>
            <a:ext cx="6350" cy="336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H="1">
            <a:off x="10629265" y="2891155"/>
            <a:ext cx="6350" cy="336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H="1">
            <a:off x="11137265" y="2885440"/>
            <a:ext cx="6350" cy="336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2002790" y="2270760"/>
            <a:ext cx="1819275" cy="828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UI Thread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椭圆 6"/>
          <p:cNvSpPr/>
          <p:nvPr/>
        </p:nvSpPr>
        <p:spPr>
          <a:xfrm>
            <a:off x="2398395" y="865505"/>
            <a:ext cx="1984375" cy="3949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WorkFlow.Start()</a:t>
            </a:r>
            <a:endParaRPr lang="en-US" altLang="zh-CN" sz="1200"/>
          </a:p>
        </p:txBody>
      </p:sp>
      <p:sp>
        <p:nvSpPr>
          <p:cNvPr id="10" name="椭圆 9"/>
          <p:cNvSpPr/>
          <p:nvPr/>
        </p:nvSpPr>
        <p:spPr>
          <a:xfrm>
            <a:off x="4834890" y="1093470"/>
            <a:ext cx="1984375" cy="3949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WorkFlow.Stop()</a:t>
            </a:r>
            <a:endParaRPr lang="en-US" altLang="zh-CN" sz="1200"/>
          </a:p>
        </p:txBody>
      </p:sp>
      <p:sp>
        <p:nvSpPr>
          <p:cNvPr id="11" name="椭圆 10"/>
          <p:cNvSpPr/>
          <p:nvPr/>
        </p:nvSpPr>
        <p:spPr>
          <a:xfrm>
            <a:off x="4575810" y="2487295"/>
            <a:ext cx="1984375" cy="7162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onThreadBegin()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212590" y="3881755"/>
            <a:ext cx="1984375" cy="69469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onThreadLoop</a:t>
            </a:r>
            <a:endParaRPr lang="en-US" altLang="zh-CN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313930" y="2487295"/>
            <a:ext cx="1984375" cy="3949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HardWare.init()</a:t>
            </a:r>
            <a:endParaRPr lang="en-US" altLang="zh-CN" sz="1200"/>
          </a:p>
        </p:txBody>
      </p:sp>
      <p:sp>
        <p:nvSpPr>
          <p:cNvPr id="16" name="椭圆 15"/>
          <p:cNvSpPr/>
          <p:nvPr/>
        </p:nvSpPr>
        <p:spPr>
          <a:xfrm>
            <a:off x="7242810" y="3486785"/>
            <a:ext cx="1984375" cy="3949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Image.Setting()</a:t>
            </a:r>
            <a:endParaRPr lang="en-US" altLang="zh-CN" sz="1200"/>
          </a:p>
        </p:txBody>
      </p:sp>
      <p:sp>
        <p:nvSpPr>
          <p:cNvPr id="17" name="椭圆 16"/>
          <p:cNvSpPr/>
          <p:nvPr/>
        </p:nvSpPr>
        <p:spPr>
          <a:xfrm>
            <a:off x="5914390" y="5784850"/>
            <a:ext cx="2608580" cy="4902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Thickness.Inspection()</a:t>
            </a:r>
            <a:endParaRPr lang="en-US" altLang="zh-CN" sz="1200"/>
          </a:p>
        </p:txBody>
      </p:sp>
      <p:sp>
        <p:nvSpPr>
          <p:cNvPr id="18" name="椭圆 17"/>
          <p:cNvSpPr/>
          <p:nvPr/>
        </p:nvSpPr>
        <p:spPr>
          <a:xfrm>
            <a:off x="7016115" y="4362450"/>
            <a:ext cx="1984375" cy="3949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CameraLoop()</a:t>
            </a:r>
            <a:endParaRPr lang="en-US" altLang="zh-CN" sz="1200"/>
          </a:p>
        </p:txBody>
      </p:sp>
      <p:sp>
        <p:nvSpPr>
          <p:cNvPr id="19" name="椭圆 18"/>
          <p:cNvSpPr/>
          <p:nvPr/>
        </p:nvSpPr>
        <p:spPr>
          <a:xfrm>
            <a:off x="7016115" y="5144770"/>
            <a:ext cx="1984375" cy="3949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ImageProcess()</a:t>
            </a:r>
            <a:endParaRPr lang="en-US" altLang="zh-CN" sz="1200"/>
          </a:p>
        </p:txBody>
      </p:sp>
      <p:cxnSp>
        <p:nvCxnSpPr>
          <p:cNvPr id="28" name="直接箭头连接符 27"/>
          <p:cNvCxnSpPr>
            <a:stCxn id="7" idx="4"/>
            <a:endCxn id="4" idx="0"/>
          </p:cNvCxnSpPr>
          <p:nvPr/>
        </p:nvCxnSpPr>
        <p:spPr>
          <a:xfrm flipH="1">
            <a:off x="2912745" y="1260475"/>
            <a:ext cx="478155" cy="101028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0" idx="4"/>
          </p:cNvCxnSpPr>
          <p:nvPr/>
        </p:nvCxnSpPr>
        <p:spPr>
          <a:xfrm flipH="1">
            <a:off x="3145790" y="1488440"/>
            <a:ext cx="2681605" cy="75438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1" idx="2"/>
            <a:endCxn id="4" idx="6"/>
          </p:cNvCxnSpPr>
          <p:nvPr/>
        </p:nvCxnSpPr>
        <p:spPr>
          <a:xfrm flipH="1" flipV="1">
            <a:off x="3822065" y="2684780"/>
            <a:ext cx="753745" cy="16065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2" idx="2"/>
          </p:cNvCxnSpPr>
          <p:nvPr/>
        </p:nvCxnSpPr>
        <p:spPr>
          <a:xfrm flipH="1" flipV="1">
            <a:off x="3408045" y="3065145"/>
            <a:ext cx="804545" cy="116395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5" idx="2"/>
          </p:cNvCxnSpPr>
          <p:nvPr/>
        </p:nvCxnSpPr>
        <p:spPr>
          <a:xfrm flipH="1">
            <a:off x="6542405" y="2684780"/>
            <a:ext cx="771525" cy="3492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6" idx="2"/>
          </p:cNvCxnSpPr>
          <p:nvPr/>
        </p:nvCxnSpPr>
        <p:spPr>
          <a:xfrm flipH="1" flipV="1">
            <a:off x="6494780" y="3029585"/>
            <a:ext cx="748030" cy="65468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8" idx="2"/>
            <a:endCxn id="12" idx="6"/>
          </p:cNvCxnSpPr>
          <p:nvPr/>
        </p:nvCxnSpPr>
        <p:spPr>
          <a:xfrm flipH="1" flipV="1">
            <a:off x="6196965" y="4229100"/>
            <a:ext cx="819150" cy="3308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9" idx="2"/>
          </p:cNvCxnSpPr>
          <p:nvPr/>
        </p:nvCxnSpPr>
        <p:spPr>
          <a:xfrm flipH="1" flipV="1">
            <a:off x="6077585" y="4399915"/>
            <a:ext cx="938530" cy="9423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7" idx="2"/>
            <a:endCxn id="12" idx="5"/>
          </p:cNvCxnSpPr>
          <p:nvPr/>
        </p:nvCxnSpPr>
        <p:spPr>
          <a:xfrm flipH="1" flipV="1">
            <a:off x="5906135" y="4474845"/>
            <a:ext cx="8255" cy="155511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689</Words>
  <Application>WPS 演示</Application>
  <PresentationFormat>宽屏</PresentationFormat>
  <Paragraphs>124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Arial Unicode MS</vt:lpstr>
      <vt:lpstr>Office 主题​​</vt:lpstr>
      <vt:lpstr>PowerPoint 演示文稿</vt:lpstr>
      <vt:lpstr>板厚检测激光位移传感器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MyComputer</cp:lastModifiedBy>
  <cp:revision>4</cp:revision>
  <dcterms:created xsi:type="dcterms:W3CDTF">2019-08-30T06:23:00Z</dcterms:created>
  <dcterms:modified xsi:type="dcterms:W3CDTF">2019-09-14T09:57:43Z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2052-11.3.0.8742</vt:lpwstr>
  </property>
</Properties>
</file>