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5"/>
  </p:notesMasterIdLst>
  <p:handoutMasterIdLst>
    <p:handoutMasterId r:id="rId16"/>
  </p:handoutMasterIdLst>
  <p:sldIdLst>
    <p:sldId id="256" r:id="rId2"/>
    <p:sldId id="257" r:id="rId3"/>
    <p:sldId id="258" r:id="rId4"/>
    <p:sldId id="259" r:id="rId5"/>
    <p:sldId id="260" r:id="rId6"/>
    <p:sldId id="261" r:id="rId7"/>
    <p:sldId id="270"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čelis Vytautas" initials="MV" lastIdx="10" clrIdx="0">
    <p:extLst>
      <p:ext uri="{19B8F6BF-5375-455C-9EA6-DF929625EA0E}">
        <p15:presenceInfo xmlns:p15="http://schemas.microsoft.com/office/powerpoint/2012/main" userId="S::vytmic3@ktu.lt::1ff6f9b8-f81a-451e-827f-2ff888a846c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62" d="100"/>
          <a:sy n="62" d="100"/>
        </p:scale>
        <p:origin x="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1-25T00:38:36.096" idx="2">
    <p:pos x="7067" y="2013"/>
    <p:text>We illustrate that this can allow a word suffix tree to be built in sublinear time.</p:text>
    <p:extLst>
      <p:ext uri="{C676402C-5697-4E1C-873F-D02D1690AC5C}">
        <p15:threadingInfo xmlns:p15="http://schemas.microsoft.com/office/powerpoint/2012/main" timeZoneBias="-120"/>
      </p:ext>
    </p:extLst>
  </p:cm>
  <p:cm authorId="1" dt="2019-11-25T00:39:38.170" idx="3">
    <p:pos x="7067" y="1379"/>
    <p:text>In either case,
this is a significant improvement over previously known solutions</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1-25T01:04:28.433" idx="4">
    <p:pos x="4103" y="1359"/>
    <p:text>This allows fast searches, but consumes a lot of space for large alphabets.</p:text>
    <p:extLst>
      <p:ext uri="{C676402C-5697-4E1C-873F-D02D1690AC5C}">
        <p15:threadingInfo xmlns:p15="http://schemas.microsoft.com/office/powerpoint/2012/main" timeZoneBias="-120"/>
      </p:ext>
    </p:extLst>
  </p:cm>
  <p:cm authorId="1" dt="2019-11-25T01:04:55.388" idx="5">
    <p:pos x="6181" y="1663"/>
    <p:text>This saves space at the price of a higher search cost, when the alphabet is not small enough to be regarded as constant.</p:text>
    <p:extLst>
      <p:ext uri="{C676402C-5697-4E1C-873F-D02D1690AC5C}">
        <p15:threadingInfo xmlns:p15="http://schemas.microsoft.com/office/powerpoint/2012/main" timeZoneBias="-120"/>
      </p:ext>
    </p:extLst>
  </p:cm>
  <p:cm authorId="1" dt="2019-11-25T01:17:13.569" idx="7">
    <p:pos x="6854" y="2408"/>
    <p:text>Thereby, the input string is not accessed while traversing internal nodes during search operations. Hence, an input string stored in secondary memory needs to be accessed only once per search operation.</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11-25T01:48:22.114" idx="8">
    <p:pos x="6621" y="2181"/>
    <p:text>in the same manner as stage 3 of Algorithm B.</p:text>
    <p:extLst>
      <p:ext uri="{C676402C-5697-4E1C-873F-D02D1690AC5C}">
        <p15:threadingInfo xmlns:p15="http://schemas.microsoft.com/office/powerpoint/2012/main" timeZoneBias="-120"/>
      </p:ext>
    </p:extLst>
  </p:cm>
  <p:cm authorId="1" dt="2019-11-25T01:49:12.717" idx="9">
    <p:pos x="5611" y="1191"/>
    <p:text>As in stage 1 of Algorithm B.</p:text>
    <p:extLst>
      <p:ext uri="{C676402C-5697-4E1C-873F-D02D1690AC5C}">
        <p15:threadingInfo xmlns:p15="http://schemas.microsoft.com/office/powerpoint/2012/main" timeZoneBias="-120"/>
      </p:ext>
    </p:extLst>
  </p:cm>
  <p:cm authorId="1" dt="2019-11-25T01:52:55.242" idx="10">
    <p:pos x="5300" y="2466"/>
    <p:text>This does not affect the in-order numbers of the leaves.</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804ACC0-45E7-4F11-A0DC-CCA6970F71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4986262-6EC1-46AF-B677-FDB40052B64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4AA979-5685-47AA-9CC6-49952700245C}" type="datetimeFigureOut">
              <a:rPr lang="en-US" smtClean="0"/>
              <a:t>11/25/2019</a:t>
            </a:fld>
            <a:endParaRPr lang="en-US"/>
          </a:p>
        </p:txBody>
      </p:sp>
      <p:sp>
        <p:nvSpPr>
          <p:cNvPr id="4" name="Footer Placeholder 3">
            <a:extLst>
              <a:ext uri="{FF2B5EF4-FFF2-40B4-BE49-F238E27FC236}">
                <a16:creationId xmlns:a16="http://schemas.microsoft.com/office/drawing/2014/main" id="{B78EFB1B-2213-44E7-A55E-F6A1737351B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FF1A124-0984-4C05-8941-AB5936651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DD731C-686B-421C-BCBB-B45DB5FC9290}" type="slidenum">
              <a:rPr lang="en-US" smtClean="0"/>
              <a:t>‹#›</a:t>
            </a:fld>
            <a:endParaRPr lang="en-US"/>
          </a:p>
        </p:txBody>
      </p:sp>
    </p:spTree>
    <p:extLst>
      <p:ext uri="{BB962C8B-B14F-4D97-AF65-F5344CB8AC3E}">
        <p14:creationId xmlns:p14="http://schemas.microsoft.com/office/powerpoint/2010/main" val="1199003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EBE858-6837-42A4-8F2E-0B7732E535B3}" type="datetimeFigureOut">
              <a:rPr lang="en-US" smtClean="0"/>
              <a:t>11/25/2019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2CCE12-F291-45BD-A843-FF7238426219}" type="slidenum">
              <a:rPr lang="en-US" smtClean="0"/>
              <a:t>‹#›</a:t>
            </a:fld>
            <a:endParaRPr lang="en-US"/>
          </a:p>
        </p:txBody>
      </p:sp>
    </p:spTree>
    <p:extLst>
      <p:ext uri="{BB962C8B-B14F-4D97-AF65-F5344CB8AC3E}">
        <p14:creationId xmlns:p14="http://schemas.microsoft.com/office/powerpoint/2010/main" val="2774160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651053-0808-4227-8AF7-9EB7DF0AAC2D}" type="datetime1">
              <a:rPr lang="en-US" smtClean="0"/>
              <a:t>11/25/2019</a:t>
            </a:fld>
            <a:endParaRPr lang="en-US"/>
          </a:p>
        </p:txBody>
      </p:sp>
      <p:sp>
        <p:nvSpPr>
          <p:cNvPr id="5" name="Footer Placeholder 4"/>
          <p:cNvSpPr>
            <a:spLocks noGrp="1"/>
          </p:cNvSpPr>
          <p:nvPr>
            <p:ph type="ftr" sz="quarter" idx="11"/>
          </p:nvPr>
        </p:nvSpPr>
        <p:spPr/>
        <p:txBody>
          <a:bodyPr/>
          <a:lstStyle/>
          <a:p>
            <a:r>
              <a:rPr lang="en-US"/>
              <a:t>Yuliya Duniak, CM 1</a:t>
            </a:r>
          </a:p>
        </p:txBody>
      </p:sp>
      <p:sp>
        <p:nvSpPr>
          <p:cNvPr id="6" name="Slide Number Placeholder 5"/>
          <p:cNvSpPr>
            <a:spLocks noGrp="1"/>
          </p:cNvSpPr>
          <p:nvPr>
            <p:ph type="sldNum" sz="quarter" idx="12"/>
          </p:nvPr>
        </p:nvSpPr>
        <p:spPr/>
        <p:txBody>
          <a:bodyPr/>
          <a:lstStyle/>
          <a:p>
            <a:fld id="{5065A4B4-8AE3-4730-9449-422DF8D3667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0412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69030A-F7A8-47FC-8FD9-CFAEA03C21CD}" type="datetime1">
              <a:rPr lang="en-US" smtClean="0"/>
              <a:t>11/25/2019</a:t>
            </a:fld>
            <a:endParaRPr lang="en-US"/>
          </a:p>
        </p:txBody>
      </p:sp>
      <p:sp>
        <p:nvSpPr>
          <p:cNvPr id="5" name="Footer Placeholder 4"/>
          <p:cNvSpPr>
            <a:spLocks noGrp="1"/>
          </p:cNvSpPr>
          <p:nvPr>
            <p:ph type="ftr" sz="quarter" idx="11"/>
          </p:nvPr>
        </p:nvSpPr>
        <p:spPr/>
        <p:txBody>
          <a:bodyPr/>
          <a:lstStyle/>
          <a:p>
            <a:r>
              <a:rPr lang="en-US"/>
              <a:t>Yuliya Duniak, CM 1</a:t>
            </a:r>
          </a:p>
        </p:txBody>
      </p:sp>
      <p:sp>
        <p:nvSpPr>
          <p:cNvPr id="6" name="Slide Number Placeholder 5"/>
          <p:cNvSpPr>
            <a:spLocks noGrp="1"/>
          </p:cNvSpPr>
          <p:nvPr>
            <p:ph type="sldNum" sz="quarter" idx="12"/>
          </p:nvPr>
        </p:nvSpPr>
        <p:spPr/>
        <p:txBody>
          <a:bodyPr/>
          <a:lstStyle/>
          <a:p>
            <a:fld id="{5065A4B4-8AE3-4730-9449-422DF8D36670}" type="slidenum">
              <a:rPr lang="en-US" smtClean="0"/>
              <a:t>‹#›</a:t>
            </a:fld>
            <a:endParaRPr lang="en-US"/>
          </a:p>
        </p:txBody>
      </p:sp>
    </p:spTree>
    <p:extLst>
      <p:ext uri="{BB962C8B-B14F-4D97-AF65-F5344CB8AC3E}">
        <p14:creationId xmlns:p14="http://schemas.microsoft.com/office/powerpoint/2010/main" val="796514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3F00F-B46C-4E19-8E0E-D1F8D391EE24}" type="datetime1">
              <a:rPr lang="en-US" smtClean="0"/>
              <a:t>11/25/2019</a:t>
            </a:fld>
            <a:endParaRPr lang="en-US"/>
          </a:p>
        </p:txBody>
      </p:sp>
      <p:sp>
        <p:nvSpPr>
          <p:cNvPr id="5" name="Footer Placeholder 4"/>
          <p:cNvSpPr>
            <a:spLocks noGrp="1"/>
          </p:cNvSpPr>
          <p:nvPr>
            <p:ph type="ftr" sz="quarter" idx="11"/>
          </p:nvPr>
        </p:nvSpPr>
        <p:spPr/>
        <p:txBody>
          <a:bodyPr/>
          <a:lstStyle/>
          <a:p>
            <a:r>
              <a:rPr lang="en-US"/>
              <a:t>Yuliya Duniak, CM 1</a:t>
            </a:r>
          </a:p>
        </p:txBody>
      </p:sp>
      <p:sp>
        <p:nvSpPr>
          <p:cNvPr id="6" name="Slide Number Placeholder 5"/>
          <p:cNvSpPr>
            <a:spLocks noGrp="1"/>
          </p:cNvSpPr>
          <p:nvPr>
            <p:ph type="sldNum" sz="quarter" idx="12"/>
          </p:nvPr>
        </p:nvSpPr>
        <p:spPr/>
        <p:txBody>
          <a:bodyPr/>
          <a:lstStyle/>
          <a:p>
            <a:fld id="{5065A4B4-8AE3-4730-9449-422DF8D36670}" type="slidenum">
              <a:rPr lang="en-US" smtClean="0"/>
              <a:t>‹#›</a:t>
            </a:fld>
            <a:endParaRPr lang="en-US"/>
          </a:p>
        </p:txBody>
      </p:sp>
    </p:spTree>
    <p:extLst>
      <p:ext uri="{BB962C8B-B14F-4D97-AF65-F5344CB8AC3E}">
        <p14:creationId xmlns:p14="http://schemas.microsoft.com/office/powerpoint/2010/main" val="866115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F665CB-5689-4B26-A8DE-29140F1B3B41}" type="datetime1">
              <a:rPr lang="en-US" smtClean="0"/>
              <a:t>11/25/2019</a:t>
            </a:fld>
            <a:endParaRPr lang="en-US"/>
          </a:p>
        </p:txBody>
      </p:sp>
      <p:sp>
        <p:nvSpPr>
          <p:cNvPr id="5" name="Footer Placeholder 4"/>
          <p:cNvSpPr>
            <a:spLocks noGrp="1"/>
          </p:cNvSpPr>
          <p:nvPr>
            <p:ph type="ftr" sz="quarter" idx="11"/>
          </p:nvPr>
        </p:nvSpPr>
        <p:spPr/>
        <p:txBody>
          <a:bodyPr/>
          <a:lstStyle/>
          <a:p>
            <a:r>
              <a:rPr lang="en-US"/>
              <a:t>Yuliya Duniak, CM 1</a:t>
            </a:r>
          </a:p>
        </p:txBody>
      </p:sp>
      <p:sp>
        <p:nvSpPr>
          <p:cNvPr id="6" name="Slide Number Placeholder 5"/>
          <p:cNvSpPr>
            <a:spLocks noGrp="1"/>
          </p:cNvSpPr>
          <p:nvPr>
            <p:ph type="sldNum" sz="quarter" idx="12"/>
          </p:nvPr>
        </p:nvSpPr>
        <p:spPr/>
        <p:txBody>
          <a:bodyPr/>
          <a:lstStyle/>
          <a:p>
            <a:fld id="{5065A4B4-8AE3-4730-9449-422DF8D36670}" type="slidenum">
              <a:rPr lang="en-US" smtClean="0"/>
              <a:t>‹#›</a:t>
            </a:fld>
            <a:endParaRPr lang="en-US"/>
          </a:p>
        </p:txBody>
      </p:sp>
    </p:spTree>
    <p:extLst>
      <p:ext uri="{BB962C8B-B14F-4D97-AF65-F5344CB8AC3E}">
        <p14:creationId xmlns:p14="http://schemas.microsoft.com/office/powerpoint/2010/main" val="129563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BF9E0B-72BF-4B0F-9940-929737086135}" type="datetime1">
              <a:rPr lang="en-US" smtClean="0"/>
              <a:t>11/25/2019</a:t>
            </a:fld>
            <a:endParaRPr lang="en-US"/>
          </a:p>
        </p:txBody>
      </p:sp>
      <p:sp>
        <p:nvSpPr>
          <p:cNvPr id="5" name="Footer Placeholder 4"/>
          <p:cNvSpPr>
            <a:spLocks noGrp="1"/>
          </p:cNvSpPr>
          <p:nvPr>
            <p:ph type="ftr" sz="quarter" idx="11"/>
          </p:nvPr>
        </p:nvSpPr>
        <p:spPr/>
        <p:txBody>
          <a:bodyPr/>
          <a:lstStyle/>
          <a:p>
            <a:r>
              <a:rPr lang="en-US"/>
              <a:t>Yuliya Duniak, CM 1</a:t>
            </a:r>
          </a:p>
        </p:txBody>
      </p:sp>
      <p:sp>
        <p:nvSpPr>
          <p:cNvPr id="6" name="Slide Number Placeholder 5"/>
          <p:cNvSpPr>
            <a:spLocks noGrp="1"/>
          </p:cNvSpPr>
          <p:nvPr>
            <p:ph type="sldNum" sz="quarter" idx="12"/>
          </p:nvPr>
        </p:nvSpPr>
        <p:spPr/>
        <p:txBody>
          <a:bodyPr/>
          <a:lstStyle/>
          <a:p>
            <a:fld id="{5065A4B4-8AE3-4730-9449-422DF8D3667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5607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9A552F-8E51-42C0-B4DF-3E701A8AFD47}" type="datetime1">
              <a:rPr lang="en-US" smtClean="0"/>
              <a:t>11/25/2019</a:t>
            </a:fld>
            <a:endParaRPr lang="en-US"/>
          </a:p>
        </p:txBody>
      </p:sp>
      <p:sp>
        <p:nvSpPr>
          <p:cNvPr id="6" name="Footer Placeholder 5"/>
          <p:cNvSpPr>
            <a:spLocks noGrp="1"/>
          </p:cNvSpPr>
          <p:nvPr>
            <p:ph type="ftr" sz="quarter" idx="11"/>
          </p:nvPr>
        </p:nvSpPr>
        <p:spPr/>
        <p:txBody>
          <a:bodyPr/>
          <a:lstStyle/>
          <a:p>
            <a:r>
              <a:rPr lang="en-US"/>
              <a:t>Yuliya Duniak, CM 1</a:t>
            </a:r>
          </a:p>
        </p:txBody>
      </p:sp>
      <p:sp>
        <p:nvSpPr>
          <p:cNvPr id="7" name="Slide Number Placeholder 6"/>
          <p:cNvSpPr>
            <a:spLocks noGrp="1"/>
          </p:cNvSpPr>
          <p:nvPr>
            <p:ph type="sldNum" sz="quarter" idx="12"/>
          </p:nvPr>
        </p:nvSpPr>
        <p:spPr/>
        <p:txBody>
          <a:bodyPr/>
          <a:lstStyle/>
          <a:p>
            <a:fld id="{5065A4B4-8AE3-4730-9449-422DF8D36670}" type="slidenum">
              <a:rPr lang="en-US" smtClean="0"/>
              <a:t>‹#›</a:t>
            </a:fld>
            <a:endParaRPr lang="en-US"/>
          </a:p>
        </p:txBody>
      </p:sp>
    </p:spTree>
    <p:extLst>
      <p:ext uri="{BB962C8B-B14F-4D97-AF65-F5344CB8AC3E}">
        <p14:creationId xmlns:p14="http://schemas.microsoft.com/office/powerpoint/2010/main" val="2037994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F10798-B5E8-4B15-9B3D-2DAD9A9B64B9}" type="datetime1">
              <a:rPr lang="en-US" smtClean="0"/>
              <a:t>11/25/2019</a:t>
            </a:fld>
            <a:endParaRPr lang="en-US"/>
          </a:p>
        </p:txBody>
      </p:sp>
      <p:sp>
        <p:nvSpPr>
          <p:cNvPr id="8" name="Footer Placeholder 7"/>
          <p:cNvSpPr>
            <a:spLocks noGrp="1"/>
          </p:cNvSpPr>
          <p:nvPr>
            <p:ph type="ftr" sz="quarter" idx="11"/>
          </p:nvPr>
        </p:nvSpPr>
        <p:spPr/>
        <p:txBody>
          <a:bodyPr/>
          <a:lstStyle/>
          <a:p>
            <a:r>
              <a:rPr lang="en-US"/>
              <a:t>Yuliya Duniak, CM 1</a:t>
            </a:r>
          </a:p>
        </p:txBody>
      </p:sp>
      <p:sp>
        <p:nvSpPr>
          <p:cNvPr id="9" name="Slide Number Placeholder 8"/>
          <p:cNvSpPr>
            <a:spLocks noGrp="1"/>
          </p:cNvSpPr>
          <p:nvPr>
            <p:ph type="sldNum" sz="quarter" idx="12"/>
          </p:nvPr>
        </p:nvSpPr>
        <p:spPr/>
        <p:txBody>
          <a:bodyPr/>
          <a:lstStyle/>
          <a:p>
            <a:fld id="{5065A4B4-8AE3-4730-9449-422DF8D36670}" type="slidenum">
              <a:rPr lang="en-US" smtClean="0"/>
              <a:t>‹#›</a:t>
            </a:fld>
            <a:endParaRPr lang="en-US"/>
          </a:p>
        </p:txBody>
      </p:sp>
    </p:spTree>
    <p:extLst>
      <p:ext uri="{BB962C8B-B14F-4D97-AF65-F5344CB8AC3E}">
        <p14:creationId xmlns:p14="http://schemas.microsoft.com/office/powerpoint/2010/main" val="2390192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9E8815-0A9F-4984-B980-1B0157608D7A}" type="datetime1">
              <a:rPr lang="en-US" smtClean="0"/>
              <a:t>11/25/2019</a:t>
            </a:fld>
            <a:endParaRPr lang="en-US"/>
          </a:p>
        </p:txBody>
      </p:sp>
      <p:sp>
        <p:nvSpPr>
          <p:cNvPr id="4" name="Footer Placeholder 3"/>
          <p:cNvSpPr>
            <a:spLocks noGrp="1"/>
          </p:cNvSpPr>
          <p:nvPr>
            <p:ph type="ftr" sz="quarter" idx="11"/>
          </p:nvPr>
        </p:nvSpPr>
        <p:spPr/>
        <p:txBody>
          <a:bodyPr/>
          <a:lstStyle/>
          <a:p>
            <a:r>
              <a:rPr lang="en-US"/>
              <a:t>Yuliya Duniak, CM 1</a:t>
            </a:r>
          </a:p>
        </p:txBody>
      </p:sp>
      <p:sp>
        <p:nvSpPr>
          <p:cNvPr id="5" name="Slide Number Placeholder 4"/>
          <p:cNvSpPr>
            <a:spLocks noGrp="1"/>
          </p:cNvSpPr>
          <p:nvPr>
            <p:ph type="sldNum" sz="quarter" idx="12"/>
          </p:nvPr>
        </p:nvSpPr>
        <p:spPr/>
        <p:txBody>
          <a:bodyPr/>
          <a:lstStyle/>
          <a:p>
            <a:fld id="{5065A4B4-8AE3-4730-9449-422DF8D36670}" type="slidenum">
              <a:rPr lang="en-US" smtClean="0"/>
              <a:t>‹#›</a:t>
            </a:fld>
            <a:endParaRPr lang="en-US"/>
          </a:p>
        </p:txBody>
      </p:sp>
    </p:spTree>
    <p:extLst>
      <p:ext uri="{BB962C8B-B14F-4D97-AF65-F5344CB8AC3E}">
        <p14:creationId xmlns:p14="http://schemas.microsoft.com/office/powerpoint/2010/main" val="893105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2A73B9F-E236-40BB-8C78-544C91C44558}" type="datetime1">
              <a:rPr lang="en-US" smtClean="0"/>
              <a:t>11/25/2019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Yuliya Duniak, CM 1</a:t>
            </a:r>
          </a:p>
        </p:txBody>
      </p:sp>
      <p:sp>
        <p:nvSpPr>
          <p:cNvPr id="9" name="Slide Number Placeholder 8"/>
          <p:cNvSpPr>
            <a:spLocks noGrp="1"/>
          </p:cNvSpPr>
          <p:nvPr>
            <p:ph type="sldNum" sz="quarter" idx="12"/>
          </p:nvPr>
        </p:nvSpPr>
        <p:spPr/>
        <p:txBody>
          <a:bodyPr/>
          <a:lstStyle/>
          <a:p>
            <a:fld id="{5065A4B4-8AE3-4730-9449-422DF8D36670}" type="slidenum">
              <a:rPr lang="en-US" smtClean="0"/>
              <a:t>‹#›</a:t>
            </a:fld>
            <a:endParaRPr lang="en-US"/>
          </a:p>
        </p:txBody>
      </p:sp>
    </p:spTree>
    <p:extLst>
      <p:ext uri="{BB962C8B-B14F-4D97-AF65-F5344CB8AC3E}">
        <p14:creationId xmlns:p14="http://schemas.microsoft.com/office/powerpoint/2010/main" val="1111864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DFFA462-173D-482B-9B11-30E4690F45D6}" type="datetime1">
              <a:rPr lang="en-US" smtClean="0"/>
              <a:t>11/25/2019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Yuliya Duniak, CM 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065A4B4-8AE3-4730-9449-422DF8D36670}" type="slidenum">
              <a:rPr lang="en-US" smtClean="0"/>
              <a:t>‹#›</a:t>
            </a:fld>
            <a:endParaRPr lang="en-US"/>
          </a:p>
        </p:txBody>
      </p:sp>
    </p:spTree>
    <p:extLst>
      <p:ext uri="{BB962C8B-B14F-4D97-AF65-F5344CB8AC3E}">
        <p14:creationId xmlns:p14="http://schemas.microsoft.com/office/powerpoint/2010/main" val="3570083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D25A1E-0A7E-42E5-B496-2B912AC4C201}" type="datetime1">
              <a:rPr lang="en-US" smtClean="0"/>
              <a:t>11/25/2019</a:t>
            </a:fld>
            <a:endParaRPr lang="en-US"/>
          </a:p>
        </p:txBody>
      </p:sp>
      <p:sp>
        <p:nvSpPr>
          <p:cNvPr id="6" name="Footer Placeholder 5"/>
          <p:cNvSpPr>
            <a:spLocks noGrp="1"/>
          </p:cNvSpPr>
          <p:nvPr>
            <p:ph type="ftr" sz="quarter" idx="11"/>
          </p:nvPr>
        </p:nvSpPr>
        <p:spPr/>
        <p:txBody>
          <a:bodyPr/>
          <a:lstStyle/>
          <a:p>
            <a:r>
              <a:rPr lang="en-US"/>
              <a:t>Yuliya Duniak, CM 1</a:t>
            </a:r>
          </a:p>
        </p:txBody>
      </p:sp>
      <p:sp>
        <p:nvSpPr>
          <p:cNvPr id="7" name="Slide Number Placeholder 6"/>
          <p:cNvSpPr>
            <a:spLocks noGrp="1"/>
          </p:cNvSpPr>
          <p:nvPr>
            <p:ph type="sldNum" sz="quarter" idx="12"/>
          </p:nvPr>
        </p:nvSpPr>
        <p:spPr/>
        <p:txBody>
          <a:bodyPr/>
          <a:lstStyle/>
          <a:p>
            <a:fld id="{5065A4B4-8AE3-4730-9449-422DF8D36670}" type="slidenum">
              <a:rPr lang="en-US" smtClean="0"/>
              <a:t>‹#›</a:t>
            </a:fld>
            <a:endParaRPr lang="en-US"/>
          </a:p>
        </p:txBody>
      </p:sp>
    </p:spTree>
    <p:extLst>
      <p:ext uri="{BB962C8B-B14F-4D97-AF65-F5344CB8AC3E}">
        <p14:creationId xmlns:p14="http://schemas.microsoft.com/office/powerpoint/2010/main" val="432625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4A34BED-9F8A-4920-B795-BD1C4F814936}" type="datetime1">
              <a:rPr lang="en-US" smtClean="0"/>
              <a:t>11/25/2019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Yuliya Duniak, CM 1</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065A4B4-8AE3-4730-9449-422DF8D3667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50073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16502-A998-4069-93DE-8E90EE6E5C52}"/>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Suffix Trees on Words</a:t>
            </a:r>
          </a:p>
        </p:txBody>
      </p:sp>
      <p:sp>
        <p:nvSpPr>
          <p:cNvPr id="3" name="Subtitle 2">
            <a:extLst>
              <a:ext uri="{FF2B5EF4-FFF2-40B4-BE49-F238E27FC236}">
                <a16:creationId xmlns:a16="http://schemas.microsoft.com/office/drawing/2014/main" id="{A6645E8B-93B4-48A7-AB44-EC3BAEC01CE3}"/>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A. Andersson, N. J. Larsson, and K. Swanson</a:t>
            </a:r>
          </a:p>
          <a:p>
            <a:r>
              <a:rPr lang="en-US" dirty="0">
                <a:latin typeface="Times New Roman" panose="02020603050405020304" pitchFamily="18" charset="0"/>
                <a:cs typeface="Times New Roman" panose="02020603050405020304" pitchFamily="18" charset="0"/>
              </a:rPr>
              <a:t>1999</a:t>
            </a:r>
          </a:p>
        </p:txBody>
      </p:sp>
    </p:spTree>
    <p:extLst>
      <p:ext uri="{BB962C8B-B14F-4D97-AF65-F5344CB8AC3E}">
        <p14:creationId xmlns:p14="http://schemas.microsoft.com/office/powerpoint/2010/main" val="1340201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6F1DC-23E2-4D6E-A332-5C52278E180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Alternative solutions</a:t>
            </a:r>
          </a:p>
        </p:txBody>
      </p:sp>
      <p:sp>
        <p:nvSpPr>
          <p:cNvPr id="3" name="Content Placeholder 2">
            <a:extLst>
              <a:ext uri="{FF2B5EF4-FFF2-40B4-BE49-F238E27FC236}">
                <a16:creationId xmlns:a16="http://schemas.microsoft.com/office/drawing/2014/main" id="{810877AC-0256-4570-B3FB-0F9201C8D602}"/>
              </a:ext>
            </a:extLst>
          </p:cNvPr>
          <p:cNvSpPr>
            <a:spLocks noGrp="1"/>
          </p:cNvSpPr>
          <p:nvPr>
            <p:ph idx="1"/>
          </p:nvPr>
        </p:nvSpPr>
        <p:spPr/>
        <p:txBody>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Ukkonen’s</a:t>
            </a:r>
            <a:r>
              <a:rPr lang="en-US" dirty="0">
                <a:latin typeface="Times New Roman" panose="02020603050405020304" pitchFamily="18" charset="0"/>
                <a:cs typeface="Times New Roman" panose="02020603050405020304" pitchFamily="18" charset="0"/>
              </a:rPr>
              <a:t> or McCreight’s algorithm</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Udi Manber and Gene Myers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Baeza</a:t>
            </a:r>
            <a:r>
              <a:rPr lang="en-US" dirty="0">
                <a:latin typeface="Times New Roman" panose="02020603050405020304" pitchFamily="18" charset="0"/>
                <a:cs typeface="Times New Roman" panose="02020603050405020304" pitchFamily="18" charset="0"/>
              </a:rPr>
              <a:t>-Yates and </a:t>
            </a:r>
            <a:r>
              <a:rPr lang="en-US" dirty="0" err="1">
                <a:latin typeface="Times New Roman" panose="02020603050405020304" pitchFamily="18" charset="0"/>
                <a:cs typeface="Times New Roman" panose="02020603050405020304" pitchFamily="18" charset="0"/>
              </a:rPr>
              <a:t>Gonnet</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Asymptotically, described solution is better than that of alternative data structures, like the traditional suffix tree and the suffix array or PAT array. In practice, however, an asymptotic advantage may sometimes be neutralized by high constant factors.</a:t>
            </a:r>
          </a:p>
        </p:txBody>
      </p:sp>
      <p:sp>
        <p:nvSpPr>
          <p:cNvPr id="5" name="Footer Placeholder 4">
            <a:extLst>
              <a:ext uri="{FF2B5EF4-FFF2-40B4-BE49-F238E27FC236}">
                <a16:creationId xmlns:a16="http://schemas.microsoft.com/office/drawing/2014/main" id="{0371773E-D4CF-4267-9650-2763E4F9EF12}"/>
              </a:ext>
            </a:extLst>
          </p:cNvPr>
          <p:cNvSpPr>
            <a:spLocks noGrp="1"/>
          </p:cNvSpPr>
          <p:nvPr>
            <p:ph type="ftr" sz="quarter" idx="11"/>
          </p:nvPr>
        </p:nvSpPr>
        <p:spPr/>
        <p:txBody>
          <a:bodyPr/>
          <a:lstStyle/>
          <a:p>
            <a:r>
              <a:rPr lang="en-US"/>
              <a:t>Yuliya Duniak, CM 1</a:t>
            </a:r>
          </a:p>
        </p:txBody>
      </p:sp>
    </p:spTree>
    <p:extLst>
      <p:ext uri="{BB962C8B-B14F-4D97-AF65-F5344CB8AC3E}">
        <p14:creationId xmlns:p14="http://schemas.microsoft.com/office/powerpoint/2010/main" val="847214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8629C-DE3B-418E-AACB-1028C6CED0F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Contributions</a:t>
            </a:r>
          </a:p>
        </p:txBody>
      </p:sp>
      <p:sp>
        <p:nvSpPr>
          <p:cNvPr id="3" name="Content Placeholder 2">
            <a:extLst>
              <a:ext uri="{FF2B5EF4-FFF2-40B4-BE49-F238E27FC236}">
                <a16:creationId xmlns:a16="http://schemas.microsoft.com/office/drawing/2014/main" id="{EDB41C32-F43C-4BAC-93E1-7738ED52645E}"/>
              </a:ext>
            </a:extLst>
          </p:cNvPr>
          <p:cNvSpPr>
            <a:spLocks noGrp="1"/>
          </p:cNvSpPr>
          <p:nvPr>
            <p:ph idx="1"/>
          </p:nvPr>
        </p:nvSpPr>
        <p:spPr>
          <a:xfrm>
            <a:off x="1097280" y="1818526"/>
            <a:ext cx="10058400" cy="4050568"/>
          </a:xfrm>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Baeza</a:t>
            </a:r>
            <a:r>
              <a:rPr lang="en-US" dirty="0">
                <a:latin typeface="Times New Roman" panose="02020603050405020304" pitchFamily="18" charset="0"/>
                <a:cs typeface="Times New Roman" panose="02020603050405020304" pitchFamily="18" charset="0"/>
              </a:rPr>
              <a:t>-Yates and </a:t>
            </a:r>
            <a:r>
              <a:rPr lang="en-US" dirty="0" err="1">
                <a:latin typeface="Times New Roman" panose="02020603050405020304" pitchFamily="18" charset="0"/>
                <a:cs typeface="Times New Roman" panose="02020603050405020304" pitchFamily="18" charset="0"/>
              </a:rPr>
              <a:t>Gonnet</a:t>
            </a:r>
            <a:r>
              <a:rPr lang="en-US" dirty="0">
                <a:latin typeface="Times New Roman" panose="02020603050405020304" pitchFamily="18" charset="0"/>
                <a:cs typeface="Times New Roman" panose="02020603050405020304" pitchFamily="18" charset="0"/>
              </a:rPr>
              <a:t> suggested inserting only suffixes that start with a word, when the input consists of ordinary text.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McCreight concludes that the use of hash coding, which implies a </a:t>
            </a:r>
            <a:r>
              <a:rPr lang="en-US" dirty="0" err="1">
                <a:latin typeface="Times New Roman" panose="02020603050405020304" pitchFamily="18" charset="0"/>
                <a:cs typeface="Times New Roman" panose="02020603050405020304" pitchFamily="18" charset="0"/>
              </a:rPr>
              <a:t>nonlexicographic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trie</a:t>
            </a:r>
            <a:r>
              <a:rPr lang="en-US" dirty="0">
                <a:latin typeface="Times New Roman" panose="02020603050405020304" pitchFamily="18" charset="0"/>
                <a:cs typeface="Times New Roman" panose="02020603050405020304" pitchFamily="18" charset="0"/>
              </a:rPr>
              <a:t>, appears to be the best representation.</a:t>
            </a:r>
          </a:p>
          <a:p>
            <a:endParaRPr lang="en-US" dirty="0"/>
          </a:p>
        </p:txBody>
      </p:sp>
      <p:sp>
        <p:nvSpPr>
          <p:cNvPr id="4" name="Footer Placeholder 3">
            <a:extLst>
              <a:ext uri="{FF2B5EF4-FFF2-40B4-BE49-F238E27FC236}">
                <a16:creationId xmlns:a16="http://schemas.microsoft.com/office/drawing/2014/main" id="{BFDFC872-5C90-4423-A953-3B030FEAA593}"/>
              </a:ext>
            </a:extLst>
          </p:cNvPr>
          <p:cNvSpPr>
            <a:spLocks noGrp="1"/>
          </p:cNvSpPr>
          <p:nvPr>
            <p:ph type="ftr" sz="quarter" idx="11"/>
          </p:nvPr>
        </p:nvSpPr>
        <p:spPr/>
        <p:txBody>
          <a:bodyPr/>
          <a:lstStyle/>
          <a:p>
            <a:r>
              <a:rPr lang="en-US"/>
              <a:t>Yuliya Duniak, CM 1</a:t>
            </a:r>
          </a:p>
        </p:txBody>
      </p:sp>
    </p:spTree>
    <p:extLst>
      <p:ext uri="{BB962C8B-B14F-4D97-AF65-F5344CB8AC3E}">
        <p14:creationId xmlns:p14="http://schemas.microsoft.com/office/powerpoint/2010/main" val="2459349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1E691-341C-4C33-BB7D-BE51CBF58AA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directions</a:t>
            </a:r>
          </a:p>
        </p:txBody>
      </p:sp>
      <p:sp>
        <p:nvSpPr>
          <p:cNvPr id="3" name="Content Placeholder 2">
            <a:extLst>
              <a:ext uri="{FF2B5EF4-FFF2-40B4-BE49-F238E27FC236}">
                <a16:creationId xmlns:a16="http://schemas.microsoft.com/office/drawing/2014/main" id="{0A9E0479-10AB-47EF-B14A-2FBADC56A90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One open problem remains, namely that of removing the use of delimiters—finding an algorithm that constructs a </a:t>
            </a:r>
            <a:r>
              <a:rPr lang="en-US" dirty="0" err="1">
                <a:latin typeface="Times New Roman" panose="02020603050405020304" pitchFamily="18" charset="0"/>
                <a:cs typeface="Times New Roman" panose="02020603050405020304" pitchFamily="18" charset="0"/>
              </a:rPr>
              <a:t>trie</a:t>
            </a:r>
            <a:r>
              <a:rPr lang="en-US" dirty="0">
                <a:latin typeface="Times New Roman" panose="02020603050405020304" pitchFamily="18" charset="0"/>
                <a:cs typeface="Times New Roman" panose="02020603050405020304" pitchFamily="18" charset="0"/>
              </a:rPr>
              <a:t> of arbitrarily selected suffixes using only O(m) construction space.</a:t>
            </a:r>
          </a:p>
        </p:txBody>
      </p:sp>
      <p:sp>
        <p:nvSpPr>
          <p:cNvPr id="4" name="Footer Placeholder 3">
            <a:extLst>
              <a:ext uri="{FF2B5EF4-FFF2-40B4-BE49-F238E27FC236}">
                <a16:creationId xmlns:a16="http://schemas.microsoft.com/office/drawing/2014/main" id="{003EDB4D-F7B4-4088-B9E2-45A2800027DC}"/>
              </a:ext>
            </a:extLst>
          </p:cNvPr>
          <p:cNvSpPr>
            <a:spLocks noGrp="1"/>
          </p:cNvSpPr>
          <p:nvPr>
            <p:ph type="ftr" sz="quarter" idx="11"/>
          </p:nvPr>
        </p:nvSpPr>
        <p:spPr/>
        <p:txBody>
          <a:bodyPr/>
          <a:lstStyle/>
          <a:p>
            <a:r>
              <a:rPr lang="en-US"/>
              <a:t>Yuliya Duniak, CM 1</a:t>
            </a:r>
          </a:p>
        </p:txBody>
      </p:sp>
    </p:spTree>
    <p:extLst>
      <p:ext uri="{BB962C8B-B14F-4D97-AF65-F5344CB8AC3E}">
        <p14:creationId xmlns:p14="http://schemas.microsoft.com/office/powerpoint/2010/main" val="839229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BBEA9-2636-4B0A-92C8-27926D04D0E7}"/>
              </a:ext>
            </a:extLst>
          </p:cNvPr>
          <p:cNvSpPr>
            <a:spLocks noGrp="1"/>
          </p:cNvSpPr>
          <p:nvPr>
            <p:ph type="title"/>
          </p:nvPr>
        </p:nvSpPr>
        <p:spPr>
          <a:xfrm>
            <a:off x="1189747" y="2167847"/>
            <a:ext cx="10058400" cy="1797978"/>
          </a:xfrm>
        </p:spPr>
        <p:txBody>
          <a:bodyPr/>
          <a:lstStyle/>
          <a:p>
            <a:pPr algn="ctr"/>
            <a:r>
              <a:rPr lang="en-US" dirty="0">
                <a:latin typeface="Times New Roman" panose="02020603050405020304" pitchFamily="18" charset="0"/>
                <a:cs typeface="Times New Roman" panose="02020603050405020304" pitchFamily="18" charset="0"/>
              </a:rPr>
              <a:t>Any questions?</a:t>
            </a:r>
          </a:p>
        </p:txBody>
      </p:sp>
      <p:sp>
        <p:nvSpPr>
          <p:cNvPr id="4" name="Footer Placeholder 3">
            <a:extLst>
              <a:ext uri="{FF2B5EF4-FFF2-40B4-BE49-F238E27FC236}">
                <a16:creationId xmlns:a16="http://schemas.microsoft.com/office/drawing/2014/main" id="{F2A59808-0542-4392-8666-C2E22F9ED2D3}"/>
              </a:ext>
            </a:extLst>
          </p:cNvPr>
          <p:cNvSpPr>
            <a:spLocks noGrp="1"/>
          </p:cNvSpPr>
          <p:nvPr>
            <p:ph type="ftr" sz="quarter" idx="11"/>
          </p:nvPr>
        </p:nvSpPr>
        <p:spPr/>
        <p:txBody>
          <a:bodyPr/>
          <a:lstStyle/>
          <a:p>
            <a:r>
              <a:rPr lang="en-US"/>
              <a:t>Yuliya Duniak, CM 1</a:t>
            </a:r>
          </a:p>
        </p:txBody>
      </p:sp>
    </p:spTree>
    <p:extLst>
      <p:ext uri="{BB962C8B-B14F-4D97-AF65-F5344CB8AC3E}">
        <p14:creationId xmlns:p14="http://schemas.microsoft.com/office/powerpoint/2010/main" val="2734430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E2014-619A-4AF4-B5C8-06F4137B390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6B31CB97-5DDF-4E56-BE42-5E9560E4DFE1}"/>
              </a:ext>
            </a:extLst>
          </p:cNvPr>
          <p:cNvSpPr>
            <a:spLocks noGrp="1"/>
          </p:cNvSpPr>
          <p:nvPr>
            <p:ph idx="1"/>
          </p:nvPr>
        </p:nvSpPr>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Paper motivation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Proposed solutions and evaluation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Alternative solutions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Contributions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Future directions</a:t>
            </a:r>
          </a:p>
        </p:txBody>
      </p:sp>
      <p:sp>
        <p:nvSpPr>
          <p:cNvPr id="9" name="Footer Placeholder 8">
            <a:extLst>
              <a:ext uri="{FF2B5EF4-FFF2-40B4-BE49-F238E27FC236}">
                <a16:creationId xmlns:a16="http://schemas.microsoft.com/office/drawing/2014/main" id="{C37C0BA3-9599-4C0E-8498-5959D4B37F4C}"/>
              </a:ext>
            </a:extLst>
          </p:cNvPr>
          <p:cNvSpPr>
            <a:spLocks noGrp="1"/>
          </p:cNvSpPr>
          <p:nvPr>
            <p:ph type="ftr" sz="quarter" idx="11"/>
          </p:nvPr>
        </p:nvSpPr>
        <p:spPr/>
        <p:txBody>
          <a:bodyPr/>
          <a:lstStyle/>
          <a:p>
            <a:r>
              <a:rPr lang="en-US"/>
              <a:t>Yuliya Duniak, CM 1</a:t>
            </a:r>
          </a:p>
        </p:txBody>
      </p:sp>
    </p:spTree>
    <p:extLst>
      <p:ext uri="{BB962C8B-B14F-4D97-AF65-F5344CB8AC3E}">
        <p14:creationId xmlns:p14="http://schemas.microsoft.com/office/powerpoint/2010/main" val="1437744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AC81C-2667-4719-A22E-1BA275AD2F2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Paper motivation</a:t>
            </a:r>
          </a:p>
        </p:txBody>
      </p:sp>
      <p:sp>
        <p:nvSpPr>
          <p:cNvPr id="3" name="Content Placeholder 2">
            <a:extLst>
              <a:ext uri="{FF2B5EF4-FFF2-40B4-BE49-F238E27FC236}">
                <a16:creationId xmlns:a16="http://schemas.microsoft.com/office/drawing/2014/main" id="{B6325444-79C0-4F0E-916F-97204A6BF340}"/>
              </a:ext>
            </a:extLst>
          </p:cNvPr>
          <p:cNvSpPr>
            <a:spLocks noGrp="1"/>
          </p:cNvSpPr>
          <p:nvPr>
            <p:ph idx="1"/>
          </p:nvPr>
        </p:nvSpPr>
        <p:spPr>
          <a:xfrm>
            <a:off x="1097280" y="1845734"/>
            <a:ext cx="4998720" cy="4023360"/>
          </a:xfrm>
        </p:spPr>
        <p:txBody>
          <a:bodyPr>
            <a:normAutofit/>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 suffix tree is a very important and useful data structure for many applications.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Traditional suffix tree construction algorithms rely heavily on the fact that all suffixes are inserted, in order to obtain efficient time bounds.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Construction of a word suffix tree is nontrivial, in particular when only O(m) construction space is allowed.</a:t>
            </a:r>
          </a:p>
        </p:txBody>
      </p:sp>
      <p:pic>
        <p:nvPicPr>
          <p:cNvPr id="4" name="Picture 3">
            <a:extLst>
              <a:ext uri="{FF2B5EF4-FFF2-40B4-BE49-F238E27FC236}">
                <a16:creationId xmlns:a16="http://schemas.microsoft.com/office/drawing/2014/main" id="{D0E0CB61-43BD-4F75-B925-F4084C70E58D}"/>
              </a:ext>
            </a:extLst>
          </p:cNvPr>
          <p:cNvPicPr>
            <a:picLocks noChangeAspect="1"/>
          </p:cNvPicPr>
          <p:nvPr/>
        </p:nvPicPr>
        <p:blipFill>
          <a:blip r:embed="rId2"/>
          <a:stretch>
            <a:fillRect/>
          </a:stretch>
        </p:blipFill>
        <p:spPr>
          <a:xfrm>
            <a:off x="6768774" y="2010120"/>
            <a:ext cx="4479472" cy="2561890"/>
          </a:xfrm>
          <a:prstGeom prst="rect">
            <a:avLst/>
          </a:prstGeom>
        </p:spPr>
      </p:pic>
      <p:sp>
        <p:nvSpPr>
          <p:cNvPr id="5" name="Footer Placeholder 4">
            <a:extLst>
              <a:ext uri="{FF2B5EF4-FFF2-40B4-BE49-F238E27FC236}">
                <a16:creationId xmlns:a16="http://schemas.microsoft.com/office/drawing/2014/main" id="{E7053FA3-D88C-4971-80E8-99F321ABA267}"/>
              </a:ext>
            </a:extLst>
          </p:cNvPr>
          <p:cNvSpPr>
            <a:spLocks noGrp="1"/>
          </p:cNvSpPr>
          <p:nvPr>
            <p:ph type="ftr" sz="quarter" idx="11"/>
          </p:nvPr>
        </p:nvSpPr>
        <p:spPr/>
        <p:txBody>
          <a:bodyPr/>
          <a:lstStyle/>
          <a:p>
            <a:r>
              <a:rPr lang="en-US"/>
              <a:t>Yuliya Duniak, CM 1</a:t>
            </a:r>
          </a:p>
        </p:txBody>
      </p:sp>
    </p:spTree>
    <p:extLst>
      <p:ext uri="{BB962C8B-B14F-4D97-AF65-F5344CB8AC3E}">
        <p14:creationId xmlns:p14="http://schemas.microsoft.com/office/powerpoint/2010/main" val="1997848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D136-9574-4E50-8249-869EF3F82CF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Proposed solution</a:t>
            </a:r>
            <a:endParaRPr lang="en-US" dirty="0"/>
          </a:p>
        </p:txBody>
      </p:sp>
      <p:sp>
        <p:nvSpPr>
          <p:cNvPr id="3" name="Content Placeholder 2">
            <a:extLst>
              <a:ext uri="{FF2B5EF4-FFF2-40B4-BE49-F238E27FC236}">
                <a16:creationId xmlns:a16="http://schemas.microsoft.com/office/drawing/2014/main" id="{16961646-69A3-44F5-96B8-B092EBBF13B3}"/>
              </a:ext>
            </a:extLst>
          </p:cNvPr>
          <p:cNvSpPr>
            <a:spLocks noGrp="1"/>
          </p:cNvSpPr>
          <p:nvPr>
            <p:ph idx="1"/>
          </p:nvPr>
        </p:nvSpPr>
        <p:spPr/>
        <p:txBody>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Solution is to present an algorithm with O(n) expected running time.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In general, construction cost is </a:t>
            </a:r>
            <a:r>
              <a:rPr lang="el-GR" dirty="0">
                <a:latin typeface="Times New Roman" panose="02020603050405020304" pitchFamily="18" charset="0"/>
                <a:cs typeface="Times New Roman" panose="02020603050405020304" pitchFamily="18" charset="0"/>
              </a:rPr>
              <a:t>Ω</a:t>
            </a:r>
            <a:r>
              <a:rPr lang="en-US" dirty="0">
                <a:latin typeface="Times New Roman" panose="02020603050405020304" pitchFamily="18" charset="0"/>
                <a:cs typeface="Times New Roman" panose="02020603050405020304" pitchFamily="18" charset="0"/>
              </a:rPr>
              <a:t>(n) due to the need of scanning the entire input. Also in applications that require strict node ordering, an additional cost of sorting O(m</a:t>
            </a:r>
            <a:r>
              <a:rPr lang="hy-AM"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characters arises, where m</a:t>
            </a:r>
            <a:r>
              <a:rPr lang="hy-AM"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is the number of distinct words.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Furthermore, when the alphabet is small, authors </a:t>
            </a:r>
            <a:r>
              <a:rPr lang="lt-LT" dirty="0" err="1">
                <a:latin typeface="Times New Roman" panose="02020603050405020304" pitchFamily="18" charset="0"/>
                <a:cs typeface="Times New Roman" panose="02020603050405020304" pitchFamily="18" charset="0"/>
              </a:rPr>
              <a:t>assumed</a:t>
            </a:r>
            <a:r>
              <a:rPr lang="lt-LT"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that the n characters in the input string occupy O(n) machine words. </a:t>
            </a:r>
          </a:p>
        </p:txBody>
      </p:sp>
      <p:sp>
        <p:nvSpPr>
          <p:cNvPr id="4" name="Footer Placeholder 3">
            <a:extLst>
              <a:ext uri="{FF2B5EF4-FFF2-40B4-BE49-F238E27FC236}">
                <a16:creationId xmlns:a16="http://schemas.microsoft.com/office/drawing/2014/main" id="{EBDBF140-1F88-426E-9B63-72F4390DA49F}"/>
              </a:ext>
            </a:extLst>
          </p:cNvPr>
          <p:cNvSpPr>
            <a:spLocks noGrp="1"/>
          </p:cNvSpPr>
          <p:nvPr>
            <p:ph type="ftr" sz="quarter" idx="11"/>
          </p:nvPr>
        </p:nvSpPr>
        <p:spPr/>
        <p:txBody>
          <a:bodyPr/>
          <a:lstStyle/>
          <a:p>
            <a:r>
              <a:rPr lang="en-US"/>
              <a:t>Yuliya Duniak, CM 1</a:t>
            </a:r>
          </a:p>
        </p:txBody>
      </p:sp>
    </p:spTree>
    <p:extLst>
      <p:ext uri="{BB962C8B-B14F-4D97-AF65-F5344CB8AC3E}">
        <p14:creationId xmlns:p14="http://schemas.microsoft.com/office/powerpoint/2010/main" val="3927654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62CFD-00C1-4E5A-B29C-A6B59588EAF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Implementation algorithms</a:t>
            </a:r>
          </a:p>
        </p:txBody>
      </p:sp>
      <p:sp>
        <p:nvSpPr>
          <p:cNvPr id="3" name="Content Placeholder 2">
            <a:extLst>
              <a:ext uri="{FF2B5EF4-FFF2-40B4-BE49-F238E27FC236}">
                <a16:creationId xmlns:a16="http://schemas.microsoft.com/office/drawing/2014/main" id="{CFEECC0A-0270-4747-8472-BEB0CFAE432B}"/>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Authors consider specifically the following possibilities:</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Each node is implemented as an array of size k. </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Each node is implemented as a linked list or as a binary search tree. </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The edges at each node are hash-coded using dynamic hashing, that guarantees constant search time per node, even for a nonconstant alphabet (may be combined with 2). </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Instead of storing pointers into the input string for each edge, the pointers are stored only at the leaves, and the character distinguishing each edge is stored explicitly. </a:t>
            </a:r>
          </a:p>
        </p:txBody>
      </p:sp>
      <p:sp>
        <p:nvSpPr>
          <p:cNvPr id="4" name="Footer Placeholder 3">
            <a:extLst>
              <a:ext uri="{FF2B5EF4-FFF2-40B4-BE49-F238E27FC236}">
                <a16:creationId xmlns:a16="http://schemas.microsoft.com/office/drawing/2014/main" id="{F81800AD-D97B-4368-AA72-EAB3AC07E2AF}"/>
              </a:ext>
            </a:extLst>
          </p:cNvPr>
          <p:cNvSpPr>
            <a:spLocks noGrp="1"/>
          </p:cNvSpPr>
          <p:nvPr>
            <p:ph type="ftr" sz="quarter" idx="11"/>
          </p:nvPr>
        </p:nvSpPr>
        <p:spPr/>
        <p:txBody>
          <a:bodyPr/>
          <a:lstStyle/>
          <a:p>
            <a:r>
              <a:rPr lang="en-US"/>
              <a:t>Yuliya Duniak, CM 1</a:t>
            </a:r>
          </a:p>
        </p:txBody>
      </p:sp>
    </p:spTree>
    <p:extLst>
      <p:ext uri="{BB962C8B-B14F-4D97-AF65-F5344CB8AC3E}">
        <p14:creationId xmlns:p14="http://schemas.microsoft.com/office/powerpoint/2010/main" val="3152718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1CDDF-7183-4AD1-AC43-34EDC8A70DD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Algorithm A</a:t>
            </a:r>
            <a:endParaRPr lang="en-US" dirty="0"/>
          </a:p>
        </p:txBody>
      </p:sp>
      <p:sp>
        <p:nvSpPr>
          <p:cNvPr id="3" name="Content Placeholder 2">
            <a:extLst>
              <a:ext uri="{FF2B5EF4-FFF2-40B4-BE49-F238E27FC236}">
                <a16:creationId xmlns:a16="http://schemas.microsoft.com/office/drawing/2014/main" id="{58FD122A-E5E1-4890-9F24-1ECDEB6FAE43}"/>
              </a:ext>
            </a:extLst>
          </p:cNvPr>
          <p:cNvSpPr>
            <a:spLocks noGrp="1"/>
          </p:cNvSpPr>
          <p:nvPr>
            <p:ph idx="1"/>
          </p:nvPr>
        </p:nvSpPr>
        <p:spPr/>
        <p:txBody>
          <a:bodyPr>
            <a:normAutofit/>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Build a traditional </a:t>
            </a:r>
            <a:r>
              <a:rPr lang="en-US" dirty="0" err="1">
                <a:latin typeface="Times New Roman" panose="02020603050405020304" pitchFamily="18" charset="0"/>
                <a:cs typeface="Times New Roman" panose="02020603050405020304" pitchFamily="18" charset="0"/>
              </a:rPr>
              <a:t>nonlexicographic</a:t>
            </a:r>
            <a:r>
              <a:rPr lang="en-US" dirty="0">
                <a:latin typeface="Times New Roman" panose="02020603050405020304" pitchFamily="18" charset="0"/>
                <a:cs typeface="Times New Roman" panose="02020603050405020304" pitchFamily="18" charset="0"/>
              </a:rPr>
              <a:t> suffix tree for the input string in Ɵ(n) time with a traditional algorithm, using hashing to store edges.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Refine the tree into a word suffix tree: remove the leaves that do not correspond to any of the desired suffixes, and perform explicit path compression. The time for this is bounded by the number of nodes in the original tree, i.e., O(n).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If so desired, make the </a:t>
            </a:r>
            <a:r>
              <a:rPr lang="en-US" dirty="0" err="1">
                <a:latin typeface="Times New Roman" panose="02020603050405020304" pitchFamily="18" charset="0"/>
                <a:cs typeface="Times New Roman" panose="02020603050405020304" pitchFamily="18" charset="0"/>
              </a:rPr>
              <a:t>trie</a:t>
            </a:r>
            <a:r>
              <a:rPr lang="en-US" dirty="0">
                <a:latin typeface="Times New Roman" panose="02020603050405020304" pitchFamily="18" charset="0"/>
                <a:cs typeface="Times New Roman" panose="02020603050405020304" pitchFamily="18" charset="0"/>
              </a:rPr>
              <a:t> lexicographic in time O(m + s(m)) (by Observation 1), where s(m) denotes the time to sort m characters.</a:t>
            </a:r>
          </a:p>
        </p:txBody>
      </p:sp>
      <p:sp>
        <p:nvSpPr>
          <p:cNvPr id="4" name="Footer Placeholder 3">
            <a:extLst>
              <a:ext uri="{FF2B5EF4-FFF2-40B4-BE49-F238E27FC236}">
                <a16:creationId xmlns:a16="http://schemas.microsoft.com/office/drawing/2014/main" id="{4D3056EF-04AA-4443-8EED-DE7D1F5BB753}"/>
              </a:ext>
            </a:extLst>
          </p:cNvPr>
          <p:cNvSpPr>
            <a:spLocks noGrp="1"/>
          </p:cNvSpPr>
          <p:nvPr>
            <p:ph type="ftr" sz="quarter" idx="11"/>
          </p:nvPr>
        </p:nvSpPr>
        <p:spPr/>
        <p:txBody>
          <a:bodyPr/>
          <a:lstStyle/>
          <a:p>
            <a:r>
              <a:rPr lang="en-US"/>
              <a:t>Yuliya Duniak, CM 1</a:t>
            </a:r>
          </a:p>
        </p:txBody>
      </p:sp>
    </p:spTree>
    <p:extLst>
      <p:ext uri="{BB962C8B-B14F-4D97-AF65-F5344CB8AC3E}">
        <p14:creationId xmlns:p14="http://schemas.microsoft.com/office/powerpoint/2010/main" val="1129664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22E39-32FB-4610-80ED-F19D9CEC4ACE}"/>
              </a:ext>
            </a:extLst>
          </p:cNvPr>
          <p:cNvSpPr>
            <a:spLocks noGrp="1"/>
          </p:cNvSpPr>
          <p:nvPr>
            <p:ph type="title"/>
          </p:nvPr>
        </p:nvSpPr>
        <p:spPr>
          <a:xfrm>
            <a:off x="1097280" y="286603"/>
            <a:ext cx="10058400" cy="1450757"/>
          </a:xfrm>
        </p:spPr>
        <p:txBody>
          <a:bodyPr>
            <a:normAutofit/>
          </a:bodyPr>
          <a:lstStyle/>
          <a:p>
            <a:r>
              <a:rPr lang="en-US" dirty="0">
                <a:latin typeface="Times New Roman" panose="02020603050405020304" pitchFamily="18" charset="0"/>
                <a:cs typeface="Times New Roman" panose="02020603050405020304" pitchFamily="18" charset="0"/>
              </a:rPr>
              <a:t>Algorithm B</a:t>
            </a:r>
            <a:endParaRPr lang="en-US" dirty="0"/>
          </a:p>
        </p:txBody>
      </p:sp>
      <p:sp>
        <p:nvSpPr>
          <p:cNvPr id="3" name="Content Placeholder 2">
            <a:extLst>
              <a:ext uri="{FF2B5EF4-FFF2-40B4-BE49-F238E27FC236}">
                <a16:creationId xmlns:a16="http://schemas.microsoft.com/office/drawing/2014/main" id="{EC98120A-96E2-44E8-99A9-5EBC9A98591E}"/>
              </a:ext>
            </a:extLst>
          </p:cNvPr>
          <p:cNvSpPr>
            <a:spLocks noGrp="1"/>
          </p:cNvSpPr>
          <p:nvPr>
            <p:ph idx="1"/>
          </p:nvPr>
        </p:nvSpPr>
        <p:spPr>
          <a:xfrm>
            <a:off x="727409" y="1889308"/>
            <a:ext cx="6351485" cy="4023360"/>
          </a:xfrm>
        </p:spPr>
        <p:txBody>
          <a:bodyPr>
            <a:normAutofit/>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nonlexicographic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trie</a:t>
            </a:r>
            <a:r>
              <a:rPr lang="en-US" dirty="0">
                <a:latin typeface="Times New Roman" panose="02020603050405020304" pitchFamily="18" charset="0"/>
                <a:cs typeface="Times New Roman" panose="02020603050405020304" pitchFamily="18" charset="0"/>
              </a:rPr>
              <a:t> with m</a:t>
            </a:r>
            <a:r>
              <a:rPr lang="hy-AM"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leaves is built, containing all distinct words: the word </a:t>
            </a:r>
            <a:r>
              <a:rPr lang="en-US" dirty="0" err="1">
                <a:latin typeface="Times New Roman" panose="02020603050405020304" pitchFamily="18" charset="0"/>
                <a:cs typeface="Times New Roman" panose="02020603050405020304" pitchFamily="18" charset="0"/>
              </a:rPr>
              <a:t>trie</a:t>
            </a:r>
            <a:r>
              <a:rPr lang="en-US"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Next, this </a:t>
            </a:r>
            <a:r>
              <a:rPr lang="en-US" dirty="0" err="1">
                <a:latin typeface="Times New Roman" panose="02020603050405020304" pitchFamily="18" charset="0"/>
                <a:cs typeface="Times New Roman" panose="02020603050405020304" pitchFamily="18" charset="0"/>
              </a:rPr>
              <a:t>trie</a:t>
            </a:r>
            <a:r>
              <a:rPr lang="en-US" dirty="0">
                <a:latin typeface="Times New Roman" panose="02020603050405020304" pitchFamily="18" charset="0"/>
                <a:cs typeface="Times New Roman" panose="02020603050405020304" pitchFamily="18" charset="0"/>
              </a:rPr>
              <a:t> is traversed and each leaf (corresponding to each distinct word in the input string) is assigned its in-order number.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Thereafter, the input string is used to create a string of m numbers by representing every word in the input by its in-order number in the word </a:t>
            </a:r>
            <a:r>
              <a:rPr lang="en-US" dirty="0" err="1">
                <a:latin typeface="Times New Roman" panose="02020603050405020304" pitchFamily="18" charset="0"/>
                <a:cs typeface="Times New Roman" panose="02020603050405020304" pitchFamily="18" charset="0"/>
              </a:rPr>
              <a:t>trie</a:t>
            </a:r>
            <a:r>
              <a:rPr lang="en-US" dirty="0">
                <a:latin typeface="Times New Roman" panose="02020603050405020304" pitchFamily="18" charset="0"/>
                <a:cs typeface="Times New Roman" panose="02020603050405020304" pitchFamily="18" charset="0"/>
              </a:rPr>
              <a:t>. A lexicographic suffix tree is constructed for this string.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number-based suffix tree is then expanded into the final </a:t>
            </a:r>
            <a:r>
              <a:rPr lang="en-US" dirty="0" err="1">
                <a:latin typeface="Times New Roman" panose="02020603050405020304" pitchFamily="18" charset="0"/>
                <a:cs typeface="Times New Roman" panose="02020603050405020304" pitchFamily="18" charset="0"/>
              </a:rPr>
              <a:t>nonlexicographic</a:t>
            </a:r>
            <a:r>
              <a:rPr lang="en-US" dirty="0">
                <a:latin typeface="Times New Roman" panose="02020603050405020304" pitchFamily="18" charset="0"/>
                <a:cs typeface="Times New Roman" panose="02020603050405020304" pitchFamily="18" charset="0"/>
              </a:rPr>
              <a:t> word suffix tree, utilizing the word </a:t>
            </a:r>
            <a:r>
              <a:rPr lang="en-US" dirty="0" err="1">
                <a:latin typeface="Times New Roman" panose="02020603050405020304" pitchFamily="18" charset="0"/>
                <a:cs typeface="Times New Roman" panose="02020603050405020304" pitchFamily="18" charset="0"/>
              </a:rPr>
              <a:t>trie</a:t>
            </a:r>
            <a:r>
              <a:rPr lang="en-US" dirty="0">
                <a:latin typeface="Times New Roman" panose="02020603050405020304" pitchFamily="18" charset="0"/>
                <a:cs typeface="Times New Roman" panose="02020603050405020304" pitchFamily="18" charset="0"/>
              </a:rPr>
              <a:t>.</a:t>
            </a:r>
          </a:p>
        </p:txBody>
      </p:sp>
      <p:pic>
        <p:nvPicPr>
          <p:cNvPr id="4" name="Picture 3" descr="A close up of a map&#10;&#10;Description automatically generated">
            <a:extLst>
              <a:ext uri="{FF2B5EF4-FFF2-40B4-BE49-F238E27FC236}">
                <a16:creationId xmlns:a16="http://schemas.microsoft.com/office/drawing/2014/main" id="{A18A3F68-868B-4A1C-BEF3-8E590757EFD3}"/>
              </a:ext>
            </a:extLst>
          </p:cNvPr>
          <p:cNvPicPr>
            <a:picLocks noChangeAspect="1"/>
          </p:cNvPicPr>
          <p:nvPr/>
        </p:nvPicPr>
        <p:blipFill>
          <a:blip r:embed="rId2"/>
          <a:stretch>
            <a:fillRect/>
          </a:stretch>
        </p:blipFill>
        <p:spPr>
          <a:xfrm>
            <a:off x="7340421" y="2053694"/>
            <a:ext cx="4351570" cy="2338968"/>
          </a:xfrm>
          <a:prstGeom prst="rect">
            <a:avLst/>
          </a:prstGeom>
        </p:spPr>
      </p:pic>
      <p:sp>
        <p:nvSpPr>
          <p:cNvPr id="5" name="Footer Placeholder 4">
            <a:extLst>
              <a:ext uri="{FF2B5EF4-FFF2-40B4-BE49-F238E27FC236}">
                <a16:creationId xmlns:a16="http://schemas.microsoft.com/office/drawing/2014/main" id="{93B5F5CD-6805-4B4F-99FE-5E214DF89399}"/>
              </a:ext>
            </a:extLst>
          </p:cNvPr>
          <p:cNvSpPr>
            <a:spLocks noGrp="1"/>
          </p:cNvSpPr>
          <p:nvPr>
            <p:ph type="ftr" sz="quarter" idx="11"/>
          </p:nvPr>
        </p:nvSpPr>
        <p:spPr/>
        <p:txBody>
          <a:bodyPr/>
          <a:lstStyle/>
          <a:p>
            <a:r>
              <a:rPr lang="en-US"/>
              <a:t>Yuliya Duniak, CM 1</a:t>
            </a:r>
          </a:p>
        </p:txBody>
      </p:sp>
    </p:spTree>
    <p:extLst>
      <p:ext uri="{BB962C8B-B14F-4D97-AF65-F5344CB8AC3E}">
        <p14:creationId xmlns:p14="http://schemas.microsoft.com/office/powerpoint/2010/main" val="570890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8673C-FE5B-451D-908E-5C5E673A9AD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Algorithm C</a:t>
            </a:r>
            <a:endParaRPr lang="en-US" dirty="0"/>
          </a:p>
        </p:txBody>
      </p:sp>
      <p:sp>
        <p:nvSpPr>
          <p:cNvPr id="3" name="Content Placeholder 2">
            <a:extLst>
              <a:ext uri="{FF2B5EF4-FFF2-40B4-BE49-F238E27FC236}">
                <a16:creationId xmlns:a16="http://schemas.microsoft.com/office/drawing/2014/main" id="{5E2D986C-D36A-44FC-8A8F-60342E254310}"/>
              </a:ext>
            </a:extLst>
          </p:cNvPr>
          <p:cNvSpPr>
            <a:spLocks noGrp="1"/>
          </p:cNvSpPr>
          <p:nvPr>
            <p:ph idx="1"/>
          </p:nvPr>
        </p:nvSpPr>
        <p:spPr/>
        <p:txBody>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Construct a </a:t>
            </a:r>
            <a:r>
              <a:rPr lang="en-US" dirty="0" err="1">
                <a:latin typeface="Times New Roman" panose="02020603050405020304" pitchFamily="18" charset="0"/>
                <a:cs typeface="Times New Roman" panose="02020603050405020304" pitchFamily="18" charset="0"/>
              </a:rPr>
              <a:t>nonlexicographic</a:t>
            </a:r>
            <a:r>
              <a:rPr lang="en-US" dirty="0">
                <a:latin typeface="Times New Roman" panose="02020603050405020304" pitchFamily="18" charset="0"/>
                <a:cs typeface="Times New Roman" panose="02020603050405020304" pitchFamily="18" charset="0"/>
              </a:rPr>
              <a:t> word </a:t>
            </a:r>
            <a:r>
              <a:rPr lang="en-US" dirty="0" err="1">
                <a:latin typeface="Times New Roman" panose="02020603050405020304" pitchFamily="18" charset="0"/>
                <a:cs typeface="Times New Roman" panose="02020603050405020304" pitchFamily="18" charset="0"/>
              </a:rPr>
              <a:t>trie</a:t>
            </a:r>
            <a:r>
              <a:rPr lang="en-US" dirty="0">
                <a:latin typeface="Times New Roman" panose="02020603050405020304" pitchFamily="18" charset="0"/>
                <a:cs typeface="Times New Roman" panose="02020603050405020304" pitchFamily="18" charset="0"/>
              </a:rPr>
              <a:t> in the b-bit alphabet in time O(n</a:t>
            </a:r>
            <a:r>
              <a:rPr lang="hy-AM"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The padding of words does not change the important property of direct correspondence between the words and the leaves of the word </a:t>
            </a:r>
            <a:r>
              <a:rPr lang="en-US" dirty="0" err="1">
                <a:latin typeface="Times New Roman" panose="02020603050405020304" pitchFamily="18" charset="0"/>
                <a:cs typeface="Times New Roman" panose="02020603050405020304" pitchFamily="18" charset="0"/>
              </a:rPr>
              <a:t>trie</a:t>
            </a:r>
            <a:r>
              <a:rPr lang="en-US"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Sort the edges of this </a:t>
            </a:r>
            <a:r>
              <a:rPr lang="en-US" dirty="0" err="1">
                <a:latin typeface="Times New Roman" panose="02020603050405020304" pitchFamily="18" charset="0"/>
                <a:cs typeface="Times New Roman" panose="02020603050405020304" pitchFamily="18" charset="0"/>
              </a:rPr>
              <a:t>trie</a:t>
            </a:r>
            <a:r>
              <a:rPr lang="en-US" dirty="0">
                <a:latin typeface="Times New Roman" panose="02020603050405020304" pitchFamily="18" charset="0"/>
                <a:cs typeface="Times New Roman" panose="02020603050405020304" pitchFamily="18" charset="0"/>
              </a:rPr>
              <a:t>, yielding a lexicographic </a:t>
            </a:r>
            <a:r>
              <a:rPr lang="en-US" dirty="0" err="1">
                <a:latin typeface="Times New Roman" panose="02020603050405020304" pitchFamily="18" charset="0"/>
                <a:cs typeface="Times New Roman" panose="02020603050405020304" pitchFamily="18" charset="0"/>
              </a:rPr>
              <a:t>trie</a:t>
            </a:r>
            <a:r>
              <a:rPr lang="en-US" dirty="0">
                <a:latin typeface="Times New Roman" panose="02020603050405020304" pitchFamily="18" charset="0"/>
                <a:cs typeface="Times New Roman" panose="02020603050405020304" pitchFamily="18" charset="0"/>
              </a:rPr>
              <a:t> in the b-bit alphabet in O(m</a:t>
            </a:r>
            <a:r>
              <a:rPr lang="hy-AM"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 sb(m</a:t>
            </a:r>
            <a:r>
              <a:rPr lang="hy-AM"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time.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Assign in-order numbers to the leaves, and then generate the number string in time O(n</a:t>
            </a:r>
            <a:r>
              <a:rPr lang="hy-AM"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Convert this word </a:t>
            </a:r>
            <a:r>
              <a:rPr lang="en-US" dirty="0" err="1">
                <a:latin typeface="Times New Roman" panose="02020603050405020304" pitchFamily="18" charset="0"/>
                <a:cs typeface="Times New Roman" panose="02020603050405020304" pitchFamily="18" charset="0"/>
              </a:rPr>
              <a:t>trie</a:t>
            </a:r>
            <a:r>
              <a:rPr lang="en-US" dirty="0">
                <a:latin typeface="Times New Roman" panose="02020603050405020304" pitchFamily="18" charset="0"/>
                <a:cs typeface="Times New Roman" panose="02020603050405020304" pitchFamily="18" charset="0"/>
              </a:rPr>
              <a:t> into a word </a:t>
            </a:r>
            <a:r>
              <a:rPr lang="en-US" dirty="0" err="1">
                <a:latin typeface="Times New Roman" panose="02020603050405020304" pitchFamily="18" charset="0"/>
                <a:cs typeface="Times New Roman" panose="02020603050405020304" pitchFamily="18" charset="0"/>
              </a:rPr>
              <a:t>trie</a:t>
            </a:r>
            <a:r>
              <a:rPr lang="en-US" dirty="0">
                <a:latin typeface="Times New Roman" panose="02020603050405020304" pitchFamily="18" charset="0"/>
                <a:cs typeface="Times New Roman" panose="02020603050405020304" pitchFamily="18" charset="0"/>
              </a:rPr>
              <a:t> in the original k-size alphabet.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Proceed from stage 4 of Algorithm B.</a:t>
            </a:r>
          </a:p>
        </p:txBody>
      </p:sp>
      <p:sp>
        <p:nvSpPr>
          <p:cNvPr id="4" name="Footer Placeholder 3">
            <a:extLst>
              <a:ext uri="{FF2B5EF4-FFF2-40B4-BE49-F238E27FC236}">
                <a16:creationId xmlns:a16="http://schemas.microsoft.com/office/drawing/2014/main" id="{F1910BD6-AE4E-4C20-A383-0E2737A6A792}"/>
              </a:ext>
            </a:extLst>
          </p:cNvPr>
          <p:cNvSpPr>
            <a:spLocks noGrp="1"/>
          </p:cNvSpPr>
          <p:nvPr>
            <p:ph type="ftr" sz="quarter" idx="11"/>
          </p:nvPr>
        </p:nvSpPr>
        <p:spPr/>
        <p:txBody>
          <a:bodyPr/>
          <a:lstStyle/>
          <a:p>
            <a:r>
              <a:rPr lang="en-US"/>
              <a:t>Yuliya Duniak, CM 1</a:t>
            </a:r>
          </a:p>
        </p:txBody>
      </p:sp>
    </p:spTree>
    <p:extLst>
      <p:ext uri="{BB962C8B-B14F-4D97-AF65-F5344CB8AC3E}">
        <p14:creationId xmlns:p14="http://schemas.microsoft.com/office/powerpoint/2010/main" val="3951740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012DC-6438-4027-9FA7-5347EF47694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Evaluation of solution</a:t>
            </a:r>
          </a:p>
        </p:txBody>
      </p:sp>
      <p:sp>
        <p:nvSpPr>
          <p:cNvPr id="3" name="Content Placeholder 2">
            <a:extLst>
              <a:ext uri="{FF2B5EF4-FFF2-40B4-BE49-F238E27FC236}">
                <a16:creationId xmlns:a16="http://schemas.microsoft.com/office/drawing/2014/main" id="{6D3ABB3E-4280-4809-8FB2-9E5F89CD77B1}"/>
              </a:ext>
            </a:extLst>
          </p:cNvPr>
          <p:cNvSpPr>
            <a:spLocks noGrp="1"/>
          </p:cNvSpPr>
          <p:nvPr>
            <p:ph idx="1"/>
          </p:nvPr>
        </p:nvSpPr>
        <p:spPr/>
        <p:txBody>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disadvantage of Algorithm A is that it as much space as traditional suffix tree construction.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Described solution allows search operations with a single access to secondary storage, using only O(m) cells of primary storage, regardless of the length of the search string.</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Solution space requirement is better than that of alternative data structures.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An obvious advantage compared with the suffix array is the construction cost: it is needed only Ɵ (n) time, while Manber and Myers’ suffix array algorithm requires Ɵ (n log n) time.</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 related problem of constructing evenly spaced suffix trees has been treated by </a:t>
            </a:r>
            <a:r>
              <a:rPr lang="en-US" dirty="0" err="1">
                <a:latin typeface="Times New Roman" panose="02020603050405020304" pitchFamily="18" charset="0"/>
                <a:cs typeface="Times New Roman" panose="02020603050405020304" pitchFamily="18" charset="0"/>
              </a:rPr>
              <a:t>Kärkkäinen</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Ukkonen</a:t>
            </a:r>
            <a:r>
              <a:rPr lang="en-US" dirty="0">
                <a:latin typeface="Times New Roman" panose="02020603050405020304" pitchFamily="18" charset="0"/>
                <a:cs typeface="Times New Roman" panose="02020603050405020304" pitchFamily="18" charset="0"/>
              </a:rPr>
              <a:t>. Such trees store all suffixes for which the start position in the original text are multiples of some constant. Authors noted that their algorithm can produce this in the same complexity bounds by assuming implicit word boundaries at each of these positions.</a:t>
            </a:r>
          </a:p>
        </p:txBody>
      </p:sp>
      <p:sp>
        <p:nvSpPr>
          <p:cNvPr id="4" name="Footer Placeholder 3">
            <a:extLst>
              <a:ext uri="{FF2B5EF4-FFF2-40B4-BE49-F238E27FC236}">
                <a16:creationId xmlns:a16="http://schemas.microsoft.com/office/drawing/2014/main" id="{9E9CD807-FA6D-407B-8E09-B94EF98F64F2}"/>
              </a:ext>
            </a:extLst>
          </p:cNvPr>
          <p:cNvSpPr>
            <a:spLocks noGrp="1"/>
          </p:cNvSpPr>
          <p:nvPr>
            <p:ph type="ftr" sz="quarter" idx="11"/>
          </p:nvPr>
        </p:nvSpPr>
        <p:spPr/>
        <p:txBody>
          <a:bodyPr/>
          <a:lstStyle/>
          <a:p>
            <a:r>
              <a:rPr lang="en-US"/>
              <a:t>Yuliya Duniak, CM 1</a:t>
            </a:r>
          </a:p>
        </p:txBody>
      </p:sp>
    </p:spTree>
    <p:extLst>
      <p:ext uri="{BB962C8B-B14F-4D97-AF65-F5344CB8AC3E}">
        <p14:creationId xmlns:p14="http://schemas.microsoft.com/office/powerpoint/2010/main" val="147212672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683</TotalTime>
  <Words>1009</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Retrospect</vt:lpstr>
      <vt:lpstr>Suffix Trees on Words</vt:lpstr>
      <vt:lpstr>Content</vt:lpstr>
      <vt:lpstr>Paper motivation</vt:lpstr>
      <vt:lpstr>Proposed solution</vt:lpstr>
      <vt:lpstr>Implementation algorithms</vt:lpstr>
      <vt:lpstr>Algorithm A</vt:lpstr>
      <vt:lpstr>Algorithm B</vt:lpstr>
      <vt:lpstr>Algorithm C</vt:lpstr>
      <vt:lpstr>Evaluation of solution</vt:lpstr>
      <vt:lpstr>Alternative solutions</vt:lpstr>
      <vt:lpstr>Contributions</vt:lpstr>
      <vt:lpstr>Future directions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Suffix Trees on Words</dc:title>
  <dc:creator>Mičelis Vytautas</dc:creator>
  <cp:lastModifiedBy>Mičelis Vytautas</cp:lastModifiedBy>
  <cp:revision>16</cp:revision>
  <dcterms:created xsi:type="dcterms:W3CDTF">2019-11-24T23:37:35Z</dcterms:created>
  <dcterms:modified xsi:type="dcterms:W3CDTF">2019-11-25T11:00:44Z</dcterms:modified>
</cp:coreProperties>
</file>