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92" r:id="rId6"/>
    <p:sldId id="293"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77"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4070" autoAdjust="0"/>
  </p:normalViewPr>
  <p:slideViewPr>
    <p:cSldViewPr snapToGrid="0" snapToObjects="1" showGuides="1">
      <p:cViewPr varScale="1">
        <p:scale>
          <a:sx n="105" d="100"/>
          <a:sy n="105" d="100"/>
        </p:scale>
        <p:origin x="552"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my name</a:t>
            </a:r>
            <a:r>
              <a:rPr lang="en-US" baseline="0" smtClean="0"/>
              <a:t> is Yudy and this is my Capstone project for IBM Advanced Data Science, I will be presenting about predicting breast cancer patients living status after 5 years.</a:t>
            </a: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ecc2ae09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ecc2ae09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kern="1200" smtClean="0">
                <a:solidFill>
                  <a:schemeClr val="tx1"/>
                </a:solidFill>
                <a:effectLst/>
                <a:latin typeface="+mn-lt"/>
                <a:ea typeface="+mn-ea"/>
                <a:cs typeface="+mn-cs"/>
              </a:rPr>
              <a:t>A: log(x+1) transformation is often used </a:t>
            </a:r>
            <a:r>
              <a:rPr lang="en-US" sz="1200" b="1" i="0" kern="1200" smtClean="0">
                <a:solidFill>
                  <a:schemeClr val="tx1"/>
                </a:solidFill>
                <a:effectLst/>
                <a:latin typeface="+mn-lt"/>
                <a:ea typeface="+mn-ea"/>
                <a:cs typeface="+mn-cs"/>
              </a:rPr>
              <a:t>for transforming data</a:t>
            </a:r>
            <a:r>
              <a:rPr lang="en-US" sz="1200" b="0" i="0" kern="1200" smtClean="0">
                <a:solidFill>
                  <a:schemeClr val="tx1"/>
                </a:solidFill>
                <a:effectLst/>
                <a:latin typeface="+mn-lt"/>
                <a:ea typeface="+mn-ea"/>
                <a:cs typeface="+mn-cs"/>
              </a:rPr>
              <a:t> that are skewed, and also include zero values.</a:t>
            </a:r>
            <a:endParaRPr/>
          </a:p>
        </p:txBody>
      </p:sp>
    </p:spTree>
    <p:extLst>
      <p:ext uri="{BB962C8B-B14F-4D97-AF65-F5344CB8AC3E}">
        <p14:creationId xmlns:p14="http://schemas.microsoft.com/office/powerpoint/2010/main" val="203894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ecc2ae09a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ecc2ae09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Then the</a:t>
            </a:r>
            <a:r>
              <a:rPr lang="en-US" baseline="0" smtClean="0"/>
              <a:t> dataset will be splitting into train and test data. </a:t>
            </a:r>
            <a:endParaRPr/>
          </a:p>
        </p:txBody>
      </p:sp>
    </p:spTree>
    <p:extLst>
      <p:ext uri="{BB962C8B-B14F-4D97-AF65-F5344CB8AC3E}">
        <p14:creationId xmlns:p14="http://schemas.microsoft.com/office/powerpoint/2010/main" val="289335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cc2ae09a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cc2ae09a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kern="1200" smtClean="0">
                <a:solidFill>
                  <a:schemeClr val="tx1"/>
                </a:solidFill>
                <a:effectLst/>
                <a:latin typeface="+mn-lt"/>
                <a:ea typeface="+mn-ea"/>
                <a:cs typeface="+mn-cs"/>
              </a:rPr>
              <a:t>In digital circuits and machine learning, a one-hot is a group of bits among which the legal combinations of values are only those with a single high bit and all the others low. </a:t>
            </a:r>
            <a:endParaRPr/>
          </a:p>
        </p:txBody>
      </p:sp>
    </p:spTree>
    <p:extLst>
      <p:ext uri="{BB962C8B-B14F-4D97-AF65-F5344CB8AC3E}">
        <p14:creationId xmlns:p14="http://schemas.microsoft.com/office/powerpoint/2010/main" val="372399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ecc2ae09a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ecc2ae09a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kern="1200" smtClean="0">
                <a:solidFill>
                  <a:schemeClr val="tx1"/>
                </a:solidFill>
                <a:effectLst/>
                <a:latin typeface="+mn-lt"/>
                <a:ea typeface="+mn-ea"/>
                <a:cs typeface="+mn-cs"/>
              </a:rPr>
              <a:t>Feature scaling is a </a:t>
            </a:r>
            <a:r>
              <a:rPr lang="en-US" sz="1200" b="1" i="0" kern="1200" smtClean="0">
                <a:solidFill>
                  <a:schemeClr val="tx1"/>
                </a:solidFill>
                <a:effectLst/>
                <a:latin typeface="+mn-lt"/>
                <a:ea typeface="+mn-ea"/>
                <a:cs typeface="+mn-cs"/>
              </a:rPr>
              <a:t>method used to normalize the range of independent variables or features of data</a:t>
            </a:r>
            <a:r>
              <a:rPr lang="en-US" sz="1200" b="0" i="0" kern="1200" smtClean="0">
                <a:solidFill>
                  <a:schemeClr val="tx1"/>
                </a:solidFill>
                <a:effectLst/>
                <a:latin typeface="+mn-lt"/>
                <a:ea typeface="+mn-ea"/>
                <a:cs typeface="+mn-cs"/>
              </a:rPr>
              <a:t>.</a:t>
            </a:r>
            <a:endParaRPr/>
          </a:p>
        </p:txBody>
      </p:sp>
    </p:spTree>
    <p:extLst>
      <p:ext uri="{BB962C8B-B14F-4D97-AF65-F5344CB8AC3E}">
        <p14:creationId xmlns:p14="http://schemas.microsoft.com/office/powerpoint/2010/main" val="2779826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ecc2ae09a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ecc2ae09a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And lastly we would unite</a:t>
            </a:r>
            <a:r>
              <a:rPr lang="en-US" baseline="0" smtClean="0"/>
              <a:t> the data of train and test data.</a:t>
            </a:r>
            <a:endParaRPr/>
          </a:p>
        </p:txBody>
      </p:sp>
    </p:spTree>
    <p:extLst>
      <p:ext uri="{BB962C8B-B14F-4D97-AF65-F5344CB8AC3E}">
        <p14:creationId xmlns:p14="http://schemas.microsoft.com/office/powerpoint/2010/main" val="4177516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ecc2ae09a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ecc2ae09a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i="0" kern="1200" smtClean="0">
                <a:solidFill>
                  <a:schemeClr val="tx1"/>
                </a:solidFill>
                <a:effectLst/>
                <a:latin typeface="+mn-lt"/>
                <a:ea typeface="+mn-ea"/>
                <a:cs typeface="+mn-cs"/>
              </a:rPr>
              <a:t>Support vector machines</a:t>
            </a:r>
            <a:r>
              <a:rPr lang="en-US" sz="1200" b="0" i="0" kern="1200" smtClean="0">
                <a:solidFill>
                  <a:schemeClr val="tx1"/>
                </a:solidFill>
                <a:effectLst/>
                <a:latin typeface="+mn-lt"/>
                <a:ea typeface="+mn-ea"/>
                <a:cs typeface="+mn-cs"/>
              </a:rPr>
              <a:t> (SVMs) are a set of supervised learning methods used for classification, regression and outliers detection. The advantages of support vector machines are: Effective in high dimensional spaces. Still effective in cases where number of dimensions is greater than the number of samples.</a:t>
            </a:r>
          </a:p>
          <a:p>
            <a:pPr marL="0" lvl="0" indent="0" algn="l" rtl="0">
              <a:spcBef>
                <a:spcPts val="0"/>
              </a:spcBef>
              <a:spcAft>
                <a:spcPts val="0"/>
              </a:spcAft>
              <a:buNone/>
            </a:pPr>
            <a:r>
              <a:rPr lang="en-US" sz="1200" b="0" i="0" kern="1200" smtClean="0">
                <a:solidFill>
                  <a:schemeClr val="tx1"/>
                </a:solidFill>
                <a:effectLst/>
                <a:latin typeface="+mn-lt"/>
                <a:ea typeface="+mn-ea"/>
                <a:cs typeface="+mn-cs"/>
              </a:rPr>
              <a:t>A multilayer perceptron (</a:t>
            </a:r>
            <a:r>
              <a:rPr lang="en-US" sz="1200" b="1" i="0" kern="1200" smtClean="0">
                <a:solidFill>
                  <a:schemeClr val="tx1"/>
                </a:solidFill>
                <a:effectLst/>
                <a:latin typeface="+mn-lt"/>
                <a:ea typeface="+mn-ea"/>
                <a:cs typeface="+mn-cs"/>
              </a:rPr>
              <a:t>MLP</a:t>
            </a:r>
            <a:r>
              <a:rPr lang="en-US" sz="1200" b="0" i="0" kern="1200" smtClean="0">
                <a:solidFill>
                  <a:schemeClr val="tx1"/>
                </a:solidFill>
                <a:effectLst/>
                <a:latin typeface="+mn-lt"/>
                <a:ea typeface="+mn-ea"/>
                <a:cs typeface="+mn-cs"/>
              </a:rPr>
              <a:t>) is a class of feedforward artificial neural network (ANN). </a:t>
            </a:r>
            <a:endParaRPr/>
          </a:p>
        </p:txBody>
      </p:sp>
    </p:spTree>
    <p:extLst>
      <p:ext uri="{BB962C8B-B14F-4D97-AF65-F5344CB8AC3E}">
        <p14:creationId xmlns:p14="http://schemas.microsoft.com/office/powerpoint/2010/main" val="796836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ecc2ae09a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ecc2ae09a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area under the receiver operating characteristic</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AUROC</a:t>
            </a:r>
            <a:r>
              <a:rPr lang="en-US" sz="1200" b="0" i="0" kern="1200" smtClean="0">
                <a:solidFill>
                  <a:schemeClr val="tx1"/>
                </a:solidFill>
                <a:effectLst/>
                <a:latin typeface="+mn-lt"/>
                <a:ea typeface="+mn-ea"/>
                <a:cs typeface="+mn-cs"/>
              </a:rPr>
              <a:t>) is a performance metric that you can use to evaluate classification models.</a:t>
            </a:r>
            <a:endParaRPr/>
          </a:p>
        </p:txBody>
      </p:sp>
    </p:spTree>
    <p:extLst>
      <p:ext uri="{BB962C8B-B14F-4D97-AF65-F5344CB8AC3E}">
        <p14:creationId xmlns:p14="http://schemas.microsoft.com/office/powerpoint/2010/main" val="41545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ecc2ae09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ecc2ae09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And the result of </a:t>
            </a:r>
            <a:r>
              <a:rPr lang="en-US" sz="1200" b="1" i="0" kern="1200" smtClean="0">
                <a:solidFill>
                  <a:schemeClr val="tx1"/>
                </a:solidFill>
                <a:effectLst/>
                <a:latin typeface="+mn-lt"/>
                <a:ea typeface="+mn-ea"/>
                <a:cs typeface="+mn-cs"/>
              </a:rPr>
              <a:t>receiver operating characteristic or ROC </a:t>
            </a:r>
            <a:r>
              <a:rPr lang="en-US" sz="1200" b="0" i="0" kern="1200" smtClean="0">
                <a:solidFill>
                  <a:schemeClr val="tx1"/>
                </a:solidFill>
                <a:effectLst/>
                <a:latin typeface="+mn-lt"/>
                <a:ea typeface="+mn-ea"/>
                <a:cs typeface="+mn-cs"/>
              </a:rPr>
              <a:t>curve is as follows</a:t>
            </a:r>
            <a:endParaRPr b="0"/>
          </a:p>
        </p:txBody>
      </p:sp>
    </p:spTree>
    <p:extLst>
      <p:ext uri="{BB962C8B-B14F-4D97-AF65-F5344CB8AC3E}">
        <p14:creationId xmlns:p14="http://schemas.microsoft.com/office/powerpoint/2010/main" val="158126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a:t>
            </a:r>
            <a:r>
              <a:rPr lang="en-US" baseline="0" smtClean="0"/>
              <a:t> use case are following, as we all know that breast cancer is the most commonly occurring cancer for women and the second most common cancer overall. And we see that there were over 2 million new cases in 2018. It’s the fifth most common cause of death from cancer in women.</a:t>
            </a:r>
            <a:endParaRPr lang="en-US"/>
          </a:p>
        </p:txBody>
      </p:sp>
      <p:sp>
        <p:nvSpPr>
          <p:cNvPr id="4" name="Slide Number Placeholder 3"/>
          <p:cNvSpPr>
            <a:spLocks noGrp="1"/>
          </p:cNvSpPr>
          <p:nvPr>
            <p:ph type="sldNum" sz="quarter" idx="10"/>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4087221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result from this project is 70%</a:t>
            </a:r>
            <a:r>
              <a:rPr lang="en-US" baseline="0" smtClean="0"/>
              <a:t> accuracy for patients living status classification after 5 years.</a:t>
            </a:r>
            <a:endParaRPr lang="en-US"/>
          </a:p>
        </p:txBody>
      </p:sp>
      <p:sp>
        <p:nvSpPr>
          <p:cNvPr id="4" name="Slide Number Placeholder 3"/>
          <p:cNvSpPr>
            <a:spLocks noGrp="1"/>
          </p:cNvSpPr>
          <p:nvPr>
            <p:ph type="sldNum" sz="quarter" idx="10"/>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286509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ecc2ae09a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ecc2ae09a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The architecture being used is IBM Watson Studio with Jupyter notebooks in Python and Apache Spark, and the libraries used are Pandas, Scikit-learn, Keras, Matplotlib,</a:t>
            </a:r>
            <a:r>
              <a:rPr lang="en-US" baseline="0" smtClean="0"/>
              <a:t> Seaborn</a:t>
            </a:r>
            <a:endParaRPr/>
          </a:p>
        </p:txBody>
      </p:sp>
    </p:spTree>
    <p:extLst>
      <p:ext uri="{BB962C8B-B14F-4D97-AF65-F5344CB8AC3E}">
        <p14:creationId xmlns:p14="http://schemas.microsoft.com/office/powerpoint/2010/main" val="165988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ecc2ae09a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ecc2ae09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The dataset</a:t>
            </a:r>
            <a:r>
              <a:rPr lang="en-US" baseline="0" smtClean="0"/>
              <a:t> being used is breast cancer dataset from cBioPortal for cancer genomics, with targeted sequencing of 2509 primary breast tumors</a:t>
            </a:r>
            <a:endParaRPr/>
          </a:p>
        </p:txBody>
      </p:sp>
    </p:spTree>
    <p:extLst>
      <p:ext uri="{BB962C8B-B14F-4D97-AF65-F5344CB8AC3E}">
        <p14:creationId xmlns:p14="http://schemas.microsoft.com/office/powerpoint/2010/main" val="2763286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ecc2ae09a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ecc2ae09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I</a:t>
            </a:r>
            <a:r>
              <a:rPr lang="en-US" baseline="0" smtClean="0"/>
              <a:t> will put the raw dataset in my Github but you can also visit the cBioPortal with included link in this documents or in ADD. As you would see from the dataset that there is a lot of missing values, and this is usual for real world data, also there is mixed patients data. And you would see in my notebook that this data numerical features are skewed, and predictions classes are imbalanced.</a:t>
            </a:r>
            <a:endParaRPr/>
          </a:p>
        </p:txBody>
      </p:sp>
    </p:spTree>
    <p:extLst>
      <p:ext uri="{BB962C8B-B14F-4D97-AF65-F5344CB8AC3E}">
        <p14:creationId xmlns:p14="http://schemas.microsoft.com/office/powerpoint/2010/main" val="196151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ecc2ae09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ecc2ae09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First we will clean the</a:t>
            </a:r>
            <a:r>
              <a:rPr lang="en-US" baseline="0" smtClean="0"/>
              <a:t> data, fill the missing values and then transform the data, split the test and train data, then one hot encoding, scaling the data, and join them.</a:t>
            </a:r>
            <a:endParaRPr/>
          </a:p>
        </p:txBody>
      </p:sp>
    </p:spTree>
    <p:extLst>
      <p:ext uri="{BB962C8B-B14F-4D97-AF65-F5344CB8AC3E}">
        <p14:creationId xmlns:p14="http://schemas.microsoft.com/office/powerpoint/2010/main" val="1993224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ecc2ae09a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ecc2ae09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In cleaning the data I also drop</a:t>
            </a:r>
            <a:r>
              <a:rPr lang="en-US" baseline="0" smtClean="0"/>
              <a:t> the unnecessary column in order to increase the performance of the model, and here we see that the right side is the result of cleaned data or just the necessary fields to build the model.</a:t>
            </a:r>
            <a:endParaRPr/>
          </a:p>
        </p:txBody>
      </p:sp>
    </p:spTree>
    <p:extLst>
      <p:ext uri="{BB962C8B-B14F-4D97-AF65-F5344CB8AC3E}">
        <p14:creationId xmlns:p14="http://schemas.microsoft.com/office/powerpoint/2010/main" val="558563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ecc2ae09a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ecc2ae09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Here I try 3 alternatives</a:t>
            </a:r>
            <a:r>
              <a:rPr lang="en-US" baseline="0" smtClean="0"/>
              <a:t>, first is by dropping columns, for example if we drop tumor stage column, we could get rid of around 400 missing values from that column and in result we would get 1758 rows. And if we drop all the NaNs we will get 1120 rows, and this is too small compared to other alternatives. Last alternative is imput the features with random forest and we will get 1825 rows. </a:t>
            </a:r>
            <a:endParaRPr/>
          </a:p>
        </p:txBody>
      </p:sp>
    </p:spTree>
    <p:extLst>
      <p:ext uri="{BB962C8B-B14F-4D97-AF65-F5344CB8AC3E}">
        <p14:creationId xmlns:p14="http://schemas.microsoft.com/office/powerpoint/2010/main" val="330437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ru" smtClean="0"/>
              <a:pPr algn="r"/>
              <a:t>‹#›</a:t>
            </a:fld>
            <a:endParaRPr lang="ru"/>
          </a:p>
        </p:txBody>
      </p:sp>
    </p:spTree>
    <p:extLst>
      <p:ext uri="{BB962C8B-B14F-4D97-AF65-F5344CB8AC3E}">
        <p14:creationId xmlns:p14="http://schemas.microsoft.com/office/powerpoint/2010/main" val="50663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tiff"/><Relationship Id="rId2" Type="http://schemas.openxmlformats.org/officeDocument/2006/relationships/slideLayout" Target="../slideLayouts/slideLayout2.xml"/><Relationship Id="rId16"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6"/>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7"/>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8">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699847"/>
            <a:ext cx="5632938" cy="1971436"/>
          </a:xfrm>
        </p:spPr>
        <p:txBody>
          <a:bodyPr anchor="ctr">
            <a:normAutofit fontScale="90000"/>
          </a:bodyPr>
          <a:lstStyle/>
          <a:p>
            <a:r>
              <a:rPr lang="en-US">
                <a:solidFill>
                  <a:srgbClr val="0E659B"/>
                </a:solidFill>
              </a:rPr>
              <a:t>&lt;Predicting breast cancer patients living status after 5 years&gt;</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056185"/>
            <a:ext cx="5181600" cy="2120778"/>
          </a:xfrm>
        </p:spPr>
        <p:txBody>
          <a:bodyPr>
            <a:normAutofit/>
          </a:bodyPr>
          <a:lstStyle/>
          <a:p>
            <a:pPr marL="0" indent="0">
              <a:buNone/>
            </a:pPr>
            <a:r>
              <a:rPr lang="en-US" smtClean="0"/>
              <a:t>&lt;Yudy Yunardy&gt;</a:t>
            </a:r>
            <a:endParaRPr lang="en-US" dirty="0"/>
          </a:p>
          <a:p>
            <a:pPr marL="0" indent="0">
              <a:buNone/>
            </a:pPr>
            <a:r>
              <a:rPr lang="en-US" smtClean="0"/>
              <a:t>&lt;13 December 2021&gt;</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body" idx="1"/>
          </p:nvPr>
        </p:nvSpPr>
        <p:spPr>
          <a:xfrm>
            <a:off x="415600" y="105045"/>
            <a:ext cx="11360800" cy="1038800"/>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chemeClr val="lt1"/>
                </a:highlight>
                <a:latin typeface="Verdana"/>
                <a:ea typeface="Verdana"/>
                <a:cs typeface="Verdana"/>
                <a:sym typeface="Verdana"/>
              </a:rPr>
              <a:t>Transformation</a:t>
            </a:r>
            <a:endParaRPr sz="1867">
              <a:solidFill>
                <a:srgbClr val="4A86E8"/>
              </a:solidFill>
              <a:latin typeface="Verdana"/>
              <a:ea typeface="Verdana"/>
              <a:cs typeface="Verdana"/>
              <a:sym typeface="Verdana"/>
            </a:endParaRPr>
          </a:p>
          <a:p>
            <a:pPr marL="0" indent="0" algn="ctr">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pic>
        <p:nvPicPr>
          <p:cNvPr id="123" name="Google Shape;123;p20"/>
          <p:cNvPicPr preferRelativeResize="0"/>
          <p:nvPr/>
        </p:nvPicPr>
        <p:blipFill>
          <a:blip r:embed="rId3">
            <a:alphaModFix/>
          </a:blip>
          <a:stretch>
            <a:fillRect/>
          </a:stretch>
        </p:blipFill>
        <p:spPr>
          <a:xfrm>
            <a:off x="1401234" y="1244463"/>
            <a:ext cx="3322367" cy="2274068"/>
          </a:xfrm>
          <a:prstGeom prst="rect">
            <a:avLst/>
          </a:prstGeom>
          <a:noFill/>
          <a:ln>
            <a:noFill/>
          </a:ln>
        </p:spPr>
      </p:pic>
      <p:pic>
        <p:nvPicPr>
          <p:cNvPr id="124" name="Google Shape;124;p20"/>
          <p:cNvPicPr preferRelativeResize="0"/>
          <p:nvPr/>
        </p:nvPicPr>
        <p:blipFill>
          <a:blip r:embed="rId4">
            <a:alphaModFix/>
          </a:blip>
          <a:stretch>
            <a:fillRect/>
          </a:stretch>
        </p:blipFill>
        <p:spPr>
          <a:xfrm>
            <a:off x="7318301" y="1236280"/>
            <a:ext cx="3322367" cy="2290416"/>
          </a:xfrm>
          <a:prstGeom prst="rect">
            <a:avLst/>
          </a:prstGeom>
          <a:noFill/>
          <a:ln>
            <a:noFill/>
          </a:ln>
        </p:spPr>
      </p:pic>
      <p:sp>
        <p:nvSpPr>
          <p:cNvPr id="125" name="Google Shape;125;p20"/>
          <p:cNvSpPr/>
          <p:nvPr/>
        </p:nvSpPr>
        <p:spPr>
          <a:xfrm>
            <a:off x="5051400" y="1711629"/>
            <a:ext cx="2089200" cy="8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400">
                <a:solidFill>
                  <a:srgbClr val="4A86E8"/>
                </a:solidFill>
                <a:latin typeface="Verdana"/>
                <a:ea typeface="Verdana"/>
                <a:cs typeface="Verdana"/>
                <a:sym typeface="Verdana"/>
              </a:rPr>
              <a:t>log(x+1)</a:t>
            </a:r>
            <a:endParaRPr sz="2400">
              <a:solidFill>
                <a:srgbClr val="4A86E8"/>
              </a:solidFill>
              <a:latin typeface="Verdana"/>
              <a:ea typeface="Verdana"/>
              <a:cs typeface="Verdana"/>
              <a:sym typeface="Verdana"/>
            </a:endParaRPr>
          </a:p>
        </p:txBody>
      </p:sp>
      <p:sp>
        <p:nvSpPr>
          <p:cNvPr id="126" name="Google Shape;126;p20"/>
          <p:cNvSpPr/>
          <p:nvPr/>
        </p:nvSpPr>
        <p:spPr>
          <a:xfrm>
            <a:off x="5051400" y="4372763"/>
            <a:ext cx="2089200" cy="8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400">
                <a:solidFill>
                  <a:srgbClr val="4A86E8"/>
                </a:solidFill>
                <a:latin typeface="Verdana"/>
                <a:ea typeface="Verdana"/>
                <a:cs typeface="Verdana"/>
                <a:sym typeface="Verdana"/>
              </a:rPr>
              <a:t>log(x+1)</a:t>
            </a:r>
            <a:endParaRPr sz="2400">
              <a:solidFill>
                <a:srgbClr val="4A86E8"/>
              </a:solidFill>
              <a:latin typeface="Verdana"/>
              <a:ea typeface="Verdana"/>
              <a:cs typeface="Verdana"/>
              <a:sym typeface="Verdana"/>
            </a:endParaRPr>
          </a:p>
        </p:txBody>
      </p:sp>
      <p:pic>
        <p:nvPicPr>
          <p:cNvPr id="127" name="Google Shape;127;p20"/>
          <p:cNvPicPr preferRelativeResize="0"/>
          <p:nvPr/>
        </p:nvPicPr>
        <p:blipFill>
          <a:blip r:embed="rId5">
            <a:alphaModFix/>
          </a:blip>
          <a:stretch>
            <a:fillRect/>
          </a:stretch>
        </p:blipFill>
        <p:spPr>
          <a:xfrm>
            <a:off x="1401234" y="4044396"/>
            <a:ext cx="3360911" cy="2290400"/>
          </a:xfrm>
          <a:prstGeom prst="rect">
            <a:avLst/>
          </a:prstGeom>
          <a:noFill/>
          <a:ln>
            <a:noFill/>
          </a:ln>
        </p:spPr>
      </p:pic>
      <p:pic>
        <p:nvPicPr>
          <p:cNvPr id="128" name="Google Shape;128;p20"/>
          <p:cNvPicPr preferRelativeResize="0"/>
          <p:nvPr/>
        </p:nvPicPr>
        <p:blipFill>
          <a:blip r:embed="rId6">
            <a:alphaModFix/>
          </a:blip>
          <a:stretch>
            <a:fillRect/>
          </a:stretch>
        </p:blipFill>
        <p:spPr>
          <a:xfrm>
            <a:off x="7318301" y="3950963"/>
            <a:ext cx="3322367" cy="2274080"/>
          </a:xfrm>
          <a:prstGeom prst="rect">
            <a:avLst/>
          </a:prstGeom>
          <a:noFill/>
          <a:ln>
            <a:noFill/>
          </a:ln>
        </p:spPr>
      </p:pic>
    </p:spTree>
    <p:extLst>
      <p:ext uri="{BB962C8B-B14F-4D97-AF65-F5344CB8AC3E}">
        <p14:creationId xmlns:p14="http://schemas.microsoft.com/office/powerpoint/2010/main" val="3414956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body" idx="1"/>
          </p:nvPr>
        </p:nvSpPr>
        <p:spPr>
          <a:xfrm>
            <a:off x="415617" y="363533"/>
            <a:ext cx="11360800" cy="1038800"/>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chemeClr val="lt1"/>
                </a:highlight>
                <a:latin typeface="Verdana"/>
                <a:ea typeface="Verdana"/>
                <a:cs typeface="Verdana"/>
                <a:sym typeface="Verdana"/>
              </a:rPr>
              <a:t>Splitting</a:t>
            </a:r>
            <a:endParaRPr sz="2933">
              <a:solidFill>
                <a:srgbClr val="4A86E8"/>
              </a:solidFill>
              <a:highlight>
                <a:schemeClr val="lt1"/>
              </a:highlight>
              <a:latin typeface="Verdana"/>
              <a:ea typeface="Verdana"/>
              <a:cs typeface="Verdana"/>
              <a:sym typeface="Verdana"/>
            </a:endParaRPr>
          </a:p>
          <a:p>
            <a:pPr marL="0" indent="0" algn="ctr">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pic>
        <p:nvPicPr>
          <p:cNvPr id="134" name="Google Shape;134;p21"/>
          <p:cNvPicPr preferRelativeResize="0"/>
          <p:nvPr/>
        </p:nvPicPr>
        <p:blipFill>
          <a:blip r:embed="rId3">
            <a:alphaModFix/>
          </a:blip>
          <a:stretch>
            <a:fillRect/>
          </a:stretch>
        </p:blipFill>
        <p:spPr>
          <a:xfrm>
            <a:off x="1606551" y="2455318"/>
            <a:ext cx="8978900" cy="2171700"/>
          </a:xfrm>
          <a:prstGeom prst="rect">
            <a:avLst/>
          </a:prstGeom>
          <a:noFill/>
          <a:ln>
            <a:noFill/>
          </a:ln>
        </p:spPr>
      </p:pic>
    </p:spTree>
    <p:extLst>
      <p:ext uri="{BB962C8B-B14F-4D97-AF65-F5344CB8AC3E}">
        <p14:creationId xmlns:p14="http://schemas.microsoft.com/office/powerpoint/2010/main" val="2590480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415600" y="372967"/>
            <a:ext cx="11360800" cy="1038800"/>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chemeClr val="lt1"/>
                </a:highlight>
                <a:latin typeface="Verdana"/>
                <a:ea typeface="Verdana"/>
                <a:cs typeface="Verdana"/>
                <a:sym typeface="Verdana"/>
              </a:rPr>
              <a:t>One-Hot Encoding</a:t>
            </a:r>
            <a:endParaRPr sz="2933">
              <a:solidFill>
                <a:srgbClr val="4A86E8"/>
              </a:solidFill>
              <a:highlight>
                <a:schemeClr val="lt1"/>
              </a:highlight>
              <a:latin typeface="Verdana"/>
              <a:ea typeface="Verdana"/>
              <a:cs typeface="Verdana"/>
              <a:sym typeface="Verdana"/>
            </a:endParaRPr>
          </a:p>
          <a:p>
            <a:pPr marL="0" indent="0" algn="ctr">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pic>
        <p:nvPicPr>
          <p:cNvPr id="140" name="Google Shape;140;p22"/>
          <p:cNvPicPr preferRelativeResize="0"/>
          <p:nvPr/>
        </p:nvPicPr>
        <p:blipFill>
          <a:blip r:embed="rId3">
            <a:alphaModFix/>
          </a:blip>
          <a:stretch>
            <a:fillRect/>
          </a:stretch>
        </p:blipFill>
        <p:spPr>
          <a:xfrm>
            <a:off x="1533301" y="1790700"/>
            <a:ext cx="9410700" cy="3276600"/>
          </a:xfrm>
          <a:prstGeom prst="rect">
            <a:avLst/>
          </a:prstGeom>
          <a:noFill/>
          <a:ln>
            <a:noFill/>
          </a:ln>
        </p:spPr>
      </p:pic>
    </p:spTree>
    <p:extLst>
      <p:ext uri="{BB962C8B-B14F-4D97-AF65-F5344CB8AC3E}">
        <p14:creationId xmlns:p14="http://schemas.microsoft.com/office/powerpoint/2010/main" val="425122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body" idx="1"/>
          </p:nvPr>
        </p:nvSpPr>
        <p:spPr>
          <a:xfrm>
            <a:off x="415600" y="391833"/>
            <a:ext cx="11360800" cy="1038800"/>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chemeClr val="lt1"/>
                </a:highlight>
                <a:latin typeface="Verdana"/>
                <a:ea typeface="Verdana"/>
                <a:cs typeface="Verdana"/>
                <a:sym typeface="Verdana"/>
              </a:rPr>
              <a:t>Scaling</a:t>
            </a:r>
            <a:endParaRPr sz="2933">
              <a:solidFill>
                <a:srgbClr val="4A86E8"/>
              </a:solidFill>
              <a:highlight>
                <a:schemeClr val="lt1"/>
              </a:highlight>
              <a:latin typeface="Verdana"/>
              <a:ea typeface="Verdana"/>
              <a:cs typeface="Verdana"/>
              <a:sym typeface="Verdana"/>
            </a:endParaRPr>
          </a:p>
          <a:p>
            <a:pPr marL="0" indent="0" algn="ctr">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pic>
        <p:nvPicPr>
          <p:cNvPr id="146" name="Google Shape;146;p23"/>
          <p:cNvPicPr preferRelativeResize="0"/>
          <p:nvPr/>
        </p:nvPicPr>
        <p:blipFill>
          <a:blip r:embed="rId3">
            <a:alphaModFix/>
          </a:blip>
          <a:stretch>
            <a:fillRect/>
          </a:stretch>
        </p:blipFill>
        <p:spPr>
          <a:xfrm>
            <a:off x="2451100" y="2659900"/>
            <a:ext cx="7289800" cy="1219200"/>
          </a:xfrm>
          <a:prstGeom prst="rect">
            <a:avLst/>
          </a:prstGeom>
          <a:noFill/>
          <a:ln>
            <a:noFill/>
          </a:ln>
        </p:spPr>
      </p:pic>
    </p:spTree>
    <p:extLst>
      <p:ext uri="{BB962C8B-B14F-4D97-AF65-F5344CB8AC3E}">
        <p14:creationId xmlns:p14="http://schemas.microsoft.com/office/powerpoint/2010/main" val="2984038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body" idx="1"/>
          </p:nvPr>
        </p:nvSpPr>
        <p:spPr>
          <a:xfrm>
            <a:off x="415600" y="389667"/>
            <a:ext cx="11360800" cy="1038800"/>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chemeClr val="lt1"/>
                </a:highlight>
                <a:latin typeface="Verdana"/>
                <a:ea typeface="Verdana"/>
                <a:cs typeface="Verdana"/>
                <a:sym typeface="Verdana"/>
              </a:rPr>
              <a:t>Uniting</a:t>
            </a:r>
            <a:endParaRPr sz="2933">
              <a:solidFill>
                <a:srgbClr val="4A86E8"/>
              </a:solidFill>
              <a:highlight>
                <a:schemeClr val="lt1"/>
              </a:highlight>
              <a:latin typeface="Verdana"/>
              <a:ea typeface="Verdana"/>
              <a:cs typeface="Verdana"/>
              <a:sym typeface="Verdana"/>
            </a:endParaRPr>
          </a:p>
          <a:p>
            <a:pPr marL="0" indent="0" algn="ctr">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pic>
        <p:nvPicPr>
          <p:cNvPr id="152" name="Google Shape;152;p24"/>
          <p:cNvPicPr preferRelativeResize="0"/>
          <p:nvPr/>
        </p:nvPicPr>
        <p:blipFill>
          <a:blip r:embed="rId3">
            <a:alphaModFix/>
          </a:blip>
          <a:stretch>
            <a:fillRect/>
          </a:stretch>
        </p:blipFill>
        <p:spPr>
          <a:xfrm>
            <a:off x="2451100" y="1999567"/>
            <a:ext cx="7289800" cy="2705100"/>
          </a:xfrm>
          <a:prstGeom prst="rect">
            <a:avLst/>
          </a:prstGeom>
          <a:noFill/>
          <a:ln>
            <a:noFill/>
          </a:ln>
        </p:spPr>
      </p:pic>
    </p:spTree>
    <p:extLst>
      <p:ext uri="{BB962C8B-B14F-4D97-AF65-F5344CB8AC3E}">
        <p14:creationId xmlns:p14="http://schemas.microsoft.com/office/powerpoint/2010/main" val="1879923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415600" y="75227"/>
            <a:ext cx="11360800" cy="763600"/>
          </a:xfrm>
          <a:prstGeom prst="rect">
            <a:avLst/>
          </a:prstGeom>
        </p:spPr>
        <p:txBody>
          <a:bodyPr spcFirstLastPara="1" vert="horz" wrap="square" lIns="121900" tIns="121900" rIns="121900" bIns="121900" rtlCol="0" anchor="t" anchorCtr="0">
            <a:noAutofit/>
          </a:bodyPr>
          <a:lstStyle/>
          <a:p>
            <a:pPr algn="ctr"/>
            <a:r>
              <a:rPr lang="ru" sz="2933">
                <a:solidFill>
                  <a:srgbClr val="4A86E8"/>
                </a:solidFill>
                <a:highlight>
                  <a:schemeClr val="lt1"/>
                </a:highlight>
                <a:latin typeface="Verdana"/>
                <a:ea typeface="Verdana"/>
                <a:cs typeface="Verdana"/>
                <a:sym typeface="Verdana"/>
              </a:rPr>
              <a:t>Algorithm selection</a:t>
            </a:r>
            <a:endParaRPr/>
          </a:p>
        </p:txBody>
      </p:sp>
      <p:graphicFrame>
        <p:nvGraphicFramePr>
          <p:cNvPr id="158" name="Google Shape;158;p25"/>
          <p:cNvGraphicFramePr/>
          <p:nvPr>
            <p:extLst>
              <p:ext uri="{D42A27DB-BD31-4B8C-83A1-F6EECF244321}">
                <p14:modId xmlns:p14="http://schemas.microsoft.com/office/powerpoint/2010/main" val="2204546964"/>
              </p:ext>
            </p:extLst>
          </p:nvPr>
        </p:nvGraphicFramePr>
        <p:xfrm>
          <a:off x="1270000" y="758899"/>
          <a:ext cx="9652000" cy="5486040"/>
        </p:xfrm>
        <a:graphic>
          <a:graphicData uri="http://schemas.openxmlformats.org/drawingml/2006/table">
            <a:tbl>
              <a:tblPr>
                <a:noFill/>
              </a:tblPr>
              <a:tblGrid>
                <a:gridCol w="4826000">
                  <a:extLst>
                    <a:ext uri="{9D8B030D-6E8A-4147-A177-3AD203B41FA5}">
                      <a16:colId xmlns:a16="http://schemas.microsoft.com/office/drawing/2014/main" val="20000"/>
                    </a:ext>
                  </a:extLst>
                </a:gridCol>
                <a:gridCol w="4826000">
                  <a:extLst>
                    <a:ext uri="{9D8B030D-6E8A-4147-A177-3AD203B41FA5}">
                      <a16:colId xmlns:a16="http://schemas.microsoft.com/office/drawing/2014/main" val="20001"/>
                    </a:ext>
                  </a:extLst>
                </a:gridCol>
              </a:tblGrid>
              <a:tr h="609560">
                <a:tc>
                  <a:txBody>
                    <a:bodyPr/>
                    <a:lstStyle/>
                    <a:p>
                      <a:pPr marL="0" lvl="0" indent="0" algn="ctr" rtl="0">
                        <a:spcBef>
                          <a:spcPts val="0"/>
                        </a:spcBef>
                        <a:spcAft>
                          <a:spcPts val="0"/>
                        </a:spcAft>
                        <a:buNone/>
                      </a:pPr>
                      <a:r>
                        <a:rPr lang="ru" sz="2400" b="1">
                          <a:solidFill>
                            <a:srgbClr val="4A86E8"/>
                          </a:solidFill>
                          <a:latin typeface="Verdana"/>
                          <a:ea typeface="Verdana"/>
                          <a:cs typeface="Verdana"/>
                          <a:sym typeface="Verdana"/>
                        </a:rPr>
                        <a:t>Algorithm</a:t>
                      </a:r>
                      <a:endParaRPr sz="2900" b="1">
                        <a:solidFill>
                          <a:srgbClr val="4A86E8"/>
                        </a:solidFill>
                        <a:latin typeface="Verdana"/>
                        <a:ea typeface="Verdana"/>
                        <a:cs typeface="Verdana"/>
                        <a:sym typeface="Verdana"/>
                      </a:endParaRPr>
                    </a:p>
                  </a:txBody>
                  <a:tcPr marL="121900" marR="121900" marT="121900" marB="121900">
                    <a:solidFill>
                      <a:srgbClr val="CCCCCC"/>
                    </a:solidFill>
                  </a:tcPr>
                </a:tc>
                <a:tc>
                  <a:txBody>
                    <a:bodyPr/>
                    <a:lstStyle/>
                    <a:p>
                      <a:pPr marL="0" lvl="0" indent="0" algn="ctr" rtl="0">
                        <a:spcBef>
                          <a:spcPts val="0"/>
                        </a:spcBef>
                        <a:spcAft>
                          <a:spcPts val="0"/>
                        </a:spcAft>
                        <a:buClr>
                          <a:schemeClr val="dk1"/>
                        </a:buClr>
                        <a:buSzPts val="1100"/>
                        <a:buFont typeface="Arial"/>
                        <a:buNone/>
                      </a:pPr>
                      <a:r>
                        <a:rPr lang="ru" sz="2400" b="1">
                          <a:solidFill>
                            <a:srgbClr val="4A86E8"/>
                          </a:solidFill>
                          <a:latin typeface="Verdana"/>
                          <a:ea typeface="Verdana"/>
                          <a:cs typeface="Verdana"/>
                          <a:sym typeface="Verdana"/>
                        </a:rPr>
                        <a:t>Accuracy</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ctr" rtl="0">
                        <a:spcBef>
                          <a:spcPts val="0"/>
                        </a:spcBef>
                        <a:spcAft>
                          <a:spcPts val="0"/>
                        </a:spcAft>
                        <a:buNone/>
                      </a:pPr>
                      <a:r>
                        <a:rPr lang="ru" sz="2400"/>
                        <a:t>Random Forest</a:t>
                      </a:r>
                      <a:endParaRPr sz="2400"/>
                    </a:p>
                  </a:txBody>
                  <a:tcPr marL="121900" marR="121900" marT="121900" marB="121900"/>
                </a:tc>
                <a:tc>
                  <a:txBody>
                    <a:bodyPr/>
                    <a:lstStyle/>
                    <a:p>
                      <a:pPr marL="0" lvl="0" indent="0" algn="ctr" rtl="0">
                        <a:spcBef>
                          <a:spcPts val="0"/>
                        </a:spcBef>
                        <a:spcAft>
                          <a:spcPts val="0"/>
                        </a:spcAft>
                        <a:buNone/>
                      </a:pPr>
                      <a:r>
                        <a:rPr lang="ru" sz="2400"/>
                        <a:t>64%</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ctr" rtl="0">
                        <a:spcBef>
                          <a:spcPts val="0"/>
                        </a:spcBef>
                        <a:spcAft>
                          <a:spcPts val="0"/>
                        </a:spcAft>
                        <a:buNone/>
                      </a:pPr>
                      <a:r>
                        <a:rPr lang="ru" sz="2400"/>
                        <a:t>Gradient Boosting </a:t>
                      </a:r>
                      <a:endParaRPr sz="2400"/>
                    </a:p>
                  </a:txBody>
                  <a:tcPr marL="121900" marR="121900" marT="121900" marB="121900"/>
                </a:tc>
                <a:tc>
                  <a:txBody>
                    <a:bodyPr/>
                    <a:lstStyle/>
                    <a:p>
                      <a:pPr marL="0" lvl="0" indent="0" algn="ctr" rtl="0">
                        <a:spcBef>
                          <a:spcPts val="0"/>
                        </a:spcBef>
                        <a:spcAft>
                          <a:spcPts val="0"/>
                        </a:spcAft>
                        <a:buNone/>
                      </a:pPr>
                      <a:r>
                        <a:rPr lang="ru" sz="2400"/>
                        <a:t>69%</a:t>
                      </a:r>
                      <a:endParaRPr sz="2400"/>
                    </a:p>
                  </a:txBody>
                  <a:tcPr marL="121900" marR="121900" marT="121900" marB="121900"/>
                </a:tc>
                <a:extLst>
                  <a:ext uri="{0D108BD9-81ED-4DB2-BD59-A6C34878D82A}">
                    <a16:rowId xmlns:a16="http://schemas.microsoft.com/office/drawing/2014/main" val="10002"/>
                  </a:ext>
                </a:extLst>
              </a:tr>
              <a:tr h="609560">
                <a:tc>
                  <a:txBody>
                    <a:bodyPr/>
                    <a:lstStyle/>
                    <a:p>
                      <a:pPr marL="0" lvl="0" indent="0" algn="ctr" rtl="0">
                        <a:spcBef>
                          <a:spcPts val="0"/>
                        </a:spcBef>
                        <a:spcAft>
                          <a:spcPts val="0"/>
                        </a:spcAft>
                        <a:buNone/>
                      </a:pPr>
                      <a:r>
                        <a:rPr lang="ru" sz="2400"/>
                        <a:t>Bernoulli Naive Bayes</a:t>
                      </a:r>
                      <a:endParaRPr sz="2400"/>
                    </a:p>
                  </a:txBody>
                  <a:tcPr marL="121900" marR="121900" marT="121900" marB="121900"/>
                </a:tc>
                <a:tc>
                  <a:txBody>
                    <a:bodyPr/>
                    <a:lstStyle/>
                    <a:p>
                      <a:pPr marL="0" lvl="0" indent="0" algn="ctr" rtl="0">
                        <a:spcBef>
                          <a:spcPts val="0"/>
                        </a:spcBef>
                        <a:spcAft>
                          <a:spcPts val="0"/>
                        </a:spcAft>
                        <a:buNone/>
                      </a:pPr>
                      <a:r>
                        <a:rPr lang="ru" sz="2400"/>
                        <a:t>64%</a:t>
                      </a:r>
                      <a:endParaRPr sz="2400"/>
                    </a:p>
                  </a:txBody>
                  <a:tcPr marL="121900" marR="121900" marT="121900" marB="121900"/>
                </a:tc>
                <a:extLst>
                  <a:ext uri="{0D108BD9-81ED-4DB2-BD59-A6C34878D82A}">
                    <a16:rowId xmlns:a16="http://schemas.microsoft.com/office/drawing/2014/main" val="10003"/>
                  </a:ext>
                </a:extLst>
              </a:tr>
              <a:tr h="609560">
                <a:tc>
                  <a:txBody>
                    <a:bodyPr/>
                    <a:lstStyle/>
                    <a:p>
                      <a:pPr marL="0" lvl="0" indent="0" algn="ctr" rtl="0">
                        <a:spcBef>
                          <a:spcPts val="0"/>
                        </a:spcBef>
                        <a:spcAft>
                          <a:spcPts val="0"/>
                        </a:spcAft>
                        <a:buNone/>
                      </a:pPr>
                      <a:r>
                        <a:rPr lang="ru" sz="2400"/>
                        <a:t>Logistic Regression</a:t>
                      </a:r>
                      <a:endParaRPr sz="2400"/>
                    </a:p>
                  </a:txBody>
                  <a:tcPr marL="121900" marR="121900" marT="121900" marB="121900">
                    <a:solidFill>
                      <a:srgbClr val="00FFFF"/>
                    </a:solidFill>
                  </a:tcPr>
                </a:tc>
                <a:tc>
                  <a:txBody>
                    <a:bodyPr/>
                    <a:lstStyle/>
                    <a:p>
                      <a:pPr marL="0" lvl="0" indent="0" algn="ctr" rtl="0">
                        <a:spcBef>
                          <a:spcPts val="0"/>
                        </a:spcBef>
                        <a:spcAft>
                          <a:spcPts val="0"/>
                        </a:spcAft>
                        <a:buNone/>
                      </a:pPr>
                      <a:r>
                        <a:rPr lang="ru" sz="2400"/>
                        <a:t>74%</a:t>
                      </a:r>
                      <a:endParaRPr sz="2400"/>
                    </a:p>
                  </a:txBody>
                  <a:tcPr marL="121900" marR="121900" marT="121900" marB="121900">
                    <a:solidFill>
                      <a:srgbClr val="00FFFF"/>
                    </a:solidFill>
                  </a:tcPr>
                </a:tc>
                <a:extLst>
                  <a:ext uri="{0D108BD9-81ED-4DB2-BD59-A6C34878D82A}">
                    <a16:rowId xmlns:a16="http://schemas.microsoft.com/office/drawing/2014/main" val="10004"/>
                  </a:ext>
                </a:extLst>
              </a:tr>
              <a:tr h="609560">
                <a:tc>
                  <a:txBody>
                    <a:bodyPr/>
                    <a:lstStyle/>
                    <a:p>
                      <a:pPr marL="0" lvl="0" indent="0" algn="ctr" rtl="0">
                        <a:spcBef>
                          <a:spcPts val="0"/>
                        </a:spcBef>
                        <a:spcAft>
                          <a:spcPts val="0"/>
                        </a:spcAft>
                        <a:buNone/>
                      </a:pPr>
                      <a:r>
                        <a:rPr lang="ru" sz="2400"/>
                        <a:t>SVM </a:t>
                      </a:r>
                      <a:endParaRPr sz="2400"/>
                    </a:p>
                  </a:txBody>
                  <a:tcPr marL="121900" marR="121900" marT="121900" marB="121900">
                    <a:solidFill>
                      <a:srgbClr val="00FFFF"/>
                    </a:solidFill>
                  </a:tcPr>
                </a:tc>
                <a:tc>
                  <a:txBody>
                    <a:bodyPr/>
                    <a:lstStyle/>
                    <a:p>
                      <a:pPr marL="0" lvl="0" indent="0" algn="ctr" rtl="0">
                        <a:spcBef>
                          <a:spcPts val="0"/>
                        </a:spcBef>
                        <a:spcAft>
                          <a:spcPts val="0"/>
                        </a:spcAft>
                        <a:buNone/>
                      </a:pPr>
                      <a:r>
                        <a:rPr lang="ru" sz="2400"/>
                        <a:t>73%</a:t>
                      </a:r>
                      <a:endParaRPr sz="2400"/>
                    </a:p>
                  </a:txBody>
                  <a:tcPr marL="121900" marR="121900" marT="121900" marB="121900">
                    <a:solidFill>
                      <a:srgbClr val="00FFFF"/>
                    </a:solidFill>
                  </a:tcPr>
                </a:tc>
                <a:extLst>
                  <a:ext uri="{0D108BD9-81ED-4DB2-BD59-A6C34878D82A}">
                    <a16:rowId xmlns:a16="http://schemas.microsoft.com/office/drawing/2014/main" val="10005"/>
                  </a:ext>
                </a:extLst>
              </a:tr>
              <a:tr h="609560">
                <a:tc>
                  <a:txBody>
                    <a:bodyPr/>
                    <a:lstStyle/>
                    <a:p>
                      <a:pPr marL="0" lvl="0" indent="0" algn="ctr" rtl="0">
                        <a:spcBef>
                          <a:spcPts val="0"/>
                        </a:spcBef>
                        <a:spcAft>
                          <a:spcPts val="0"/>
                        </a:spcAft>
                        <a:buNone/>
                      </a:pPr>
                      <a:r>
                        <a:rPr lang="ru" sz="2400"/>
                        <a:t>KNN</a:t>
                      </a:r>
                      <a:endParaRPr sz="2400"/>
                    </a:p>
                  </a:txBody>
                  <a:tcPr marL="121900" marR="121900" marT="121900" marB="121900"/>
                </a:tc>
                <a:tc>
                  <a:txBody>
                    <a:bodyPr/>
                    <a:lstStyle/>
                    <a:p>
                      <a:pPr marL="0" lvl="0" indent="0" algn="ctr" rtl="0">
                        <a:spcBef>
                          <a:spcPts val="0"/>
                        </a:spcBef>
                        <a:spcAft>
                          <a:spcPts val="0"/>
                        </a:spcAft>
                        <a:buNone/>
                      </a:pPr>
                      <a:r>
                        <a:rPr lang="ru" sz="2400"/>
                        <a:t>65%</a:t>
                      </a:r>
                      <a:endParaRPr sz="2400"/>
                    </a:p>
                  </a:txBody>
                  <a:tcPr marL="121900" marR="121900" marT="121900" marB="121900"/>
                </a:tc>
                <a:extLst>
                  <a:ext uri="{0D108BD9-81ED-4DB2-BD59-A6C34878D82A}">
                    <a16:rowId xmlns:a16="http://schemas.microsoft.com/office/drawing/2014/main" val="10006"/>
                  </a:ext>
                </a:extLst>
              </a:tr>
              <a:tr h="609560">
                <a:tc>
                  <a:txBody>
                    <a:bodyPr/>
                    <a:lstStyle/>
                    <a:p>
                      <a:pPr marL="0" lvl="0" indent="0" algn="ctr" rtl="0">
                        <a:spcBef>
                          <a:spcPts val="0"/>
                        </a:spcBef>
                        <a:spcAft>
                          <a:spcPts val="0"/>
                        </a:spcAft>
                        <a:buNone/>
                      </a:pPr>
                      <a:r>
                        <a:rPr lang="ru" sz="2400">
                          <a:solidFill>
                            <a:schemeClr val="dk1"/>
                          </a:solidFill>
                        </a:rPr>
                        <a:t>MLP</a:t>
                      </a:r>
                      <a:endParaRPr sz="2400"/>
                    </a:p>
                  </a:txBody>
                  <a:tcPr marL="121900" marR="121900" marT="121900" marB="121900"/>
                </a:tc>
                <a:tc>
                  <a:txBody>
                    <a:bodyPr/>
                    <a:lstStyle/>
                    <a:p>
                      <a:pPr marL="0" lvl="0" indent="0" algn="ctr" rtl="0">
                        <a:spcBef>
                          <a:spcPts val="0"/>
                        </a:spcBef>
                        <a:spcAft>
                          <a:spcPts val="0"/>
                        </a:spcAft>
                        <a:buNone/>
                      </a:pPr>
                      <a:r>
                        <a:rPr lang="ru" sz="2400"/>
                        <a:t>66%</a:t>
                      </a:r>
                      <a:endParaRPr sz="2400"/>
                    </a:p>
                  </a:txBody>
                  <a:tcPr marL="121900" marR="121900" marT="121900" marB="121900"/>
                </a:tc>
                <a:extLst>
                  <a:ext uri="{0D108BD9-81ED-4DB2-BD59-A6C34878D82A}">
                    <a16:rowId xmlns:a16="http://schemas.microsoft.com/office/drawing/2014/main" val="10007"/>
                  </a:ext>
                </a:extLst>
              </a:tr>
              <a:tr h="609560">
                <a:tc>
                  <a:txBody>
                    <a:bodyPr/>
                    <a:lstStyle/>
                    <a:p>
                      <a:pPr marL="0" lvl="0" indent="0" algn="ctr" rtl="0">
                        <a:spcBef>
                          <a:spcPts val="0"/>
                        </a:spcBef>
                        <a:spcAft>
                          <a:spcPts val="0"/>
                        </a:spcAft>
                        <a:buNone/>
                      </a:pPr>
                      <a:r>
                        <a:rPr lang="ru" sz="2400"/>
                        <a:t>Sequential NN</a:t>
                      </a:r>
                      <a:endParaRPr sz="2400"/>
                    </a:p>
                  </a:txBody>
                  <a:tcPr marL="121900" marR="121900" marT="121900" marB="121900"/>
                </a:tc>
                <a:tc>
                  <a:txBody>
                    <a:bodyPr/>
                    <a:lstStyle/>
                    <a:p>
                      <a:pPr marL="0" lvl="0" indent="0" algn="ctr" rtl="0">
                        <a:spcBef>
                          <a:spcPts val="0"/>
                        </a:spcBef>
                        <a:spcAft>
                          <a:spcPts val="0"/>
                        </a:spcAft>
                        <a:buNone/>
                      </a:pPr>
                      <a:r>
                        <a:rPr lang="ru" sz="2400"/>
                        <a:t>65%</a:t>
                      </a:r>
                      <a:endParaRPr sz="2400"/>
                    </a:p>
                  </a:txBody>
                  <a:tcPr marL="121900" marR="121900" marT="121900" marB="12190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91313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415600" y="480167"/>
            <a:ext cx="11360800" cy="763600"/>
          </a:xfrm>
          <a:prstGeom prst="rect">
            <a:avLst/>
          </a:prstGeom>
        </p:spPr>
        <p:txBody>
          <a:bodyPr spcFirstLastPara="1" vert="horz" wrap="square" lIns="121900" tIns="121900" rIns="121900" bIns="121900" rtlCol="0" anchor="t" anchorCtr="0">
            <a:noAutofit/>
          </a:bodyPr>
          <a:lstStyle/>
          <a:p>
            <a:pPr algn="ctr"/>
            <a:r>
              <a:rPr lang="ru" sz="2933">
                <a:solidFill>
                  <a:srgbClr val="4A86E8"/>
                </a:solidFill>
                <a:highlight>
                  <a:schemeClr val="lt1"/>
                </a:highlight>
                <a:latin typeface="Verdana"/>
                <a:ea typeface="Verdana"/>
                <a:cs typeface="Verdana"/>
                <a:sym typeface="Verdana"/>
              </a:rPr>
              <a:t>Iterations</a:t>
            </a:r>
            <a:endParaRPr/>
          </a:p>
        </p:txBody>
      </p:sp>
      <p:graphicFrame>
        <p:nvGraphicFramePr>
          <p:cNvPr id="164" name="Google Shape;164;p26"/>
          <p:cNvGraphicFramePr/>
          <p:nvPr/>
        </p:nvGraphicFramePr>
        <p:xfrm>
          <a:off x="1270000" y="1715633"/>
          <a:ext cx="9651999" cy="4388880"/>
        </p:xfrm>
        <a:graphic>
          <a:graphicData uri="http://schemas.openxmlformats.org/drawingml/2006/table">
            <a:tbl>
              <a:tblPr>
                <a:noFill/>
              </a:tblPr>
              <a:tblGrid>
                <a:gridCol w="3217333">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609560">
                <a:tc>
                  <a:txBody>
                    <a:bodyPr/>
                    <a:lstStyle/>
                    <a:p>
                      <a:pPr marL="0" lvl="0" indent="0" algn="ctr" rtl="0">
                        <a:spcBef>
                          <a:spcPts val="0"/>
                        </a:spcBef>
                        <a:spcAft>
                          <a:spcPts val="0"/>
                        </a:spcAft>
                        <a:buNone/>
                      </a:pPr>
                      <a:r>
                        <a:rPr lang="ru" sz="2400" b="1">
                          <a:solidFill>
                            <a:srgbClr val="4A86E8"/>
                          </a:solidFill>
                          <a:latin typeface="Verdana"/>
                          <a:ea typeface="Verdana"/>
                          <a:cs typeface="Verdana"/>
                          <a:sym typeface="Verdana"/>
                        </a:rPr>
                        <a:t>AUROC</a:t>
                      </a:r>
                      <a:endParaRPr sz="2400"/>
                    </a:p>
                  </a:txBody>
                  <a:tcPr marL="121900" marR="121900" marT="121900" marB="121900">
                    <a:solidFill>
                      <a:srgbClr val="CCCCCC"/>
                    </a:solidFill>
                  </a:tcPr>
                </a:tc>
                <a:tc>
                  <a:txBody>
                    <a:bodyPr/>
                    <a:lstStyle/>
                    <a:p>
                      <a:pPr marL="0" lvl="0" indent="0" algn="ctr" rtl="0">
                        <a:spcBef>
                          <a:spcPts val="0"/>
                        </a:spcBef>
                        <a:spcAft>
                          <a:spcPts val="0"/>
                        </a:spcAft>
                        <a:buNone/>
                      </a:pPr>
                      <a:r>
                        <a:rPr lang="ru" sz="2400" b="1">
                          <a:solidFill>
                            <a:srgbClr val="4A86E8"/>
                          </a:solidFill>
                          <a:latin typeface="Verdana"/>
                          <a:ea typeface="Verdana"/>
                          <a:cs typeface="Verdana"/>
                          <a:sym typeface="Verdana"/>
                        </a:rPr>
                        <a:t>Train</a:t>
                      </a:r>
                      <a:endParaRPr sz="2400"/>
                    </a:p>
                  </a:txBody>
                  <a:tcPr marL="121900" marR="121900" marT="121900" marB="121900">
                    <a:solidFill>
                      <a:srgbClr val="CCCCCC"/>
                    </a:solidFill>
                  </a:tcPr>
                </a:tc>
                <a:tc>
                  <a:txBody>
                    <a:bodyPr/>
                    <a:lstStyle/>
                    <a:p>
                      <a:pPr marL="0" lvl="0" indent="0" algn="ctr" rtl="0">
                        <a:spcBef>
                          <a:spcPts val="0"/>
                        </a:spcBef>
                        <a:spcAft>
                          <a:spcPts val="0"/>
                        </a:spcAft>
                        <a:buNone/>
                      </a:pPr>
                      <a:r>
                        <a:rPr lang="ru" sz="2400" b="1">
                          <a:solidFill>
                            <a:srgbClr val="4A86E8"/>
                          </a:solidFill>
                          <a:latin typeface="Verdana"/>
                          <a:ea typeface="Verdana"/>
                          <a:cs typeface="Verdana"/>
                          <a:sym typeface="Verdana"/>
                        </a:rPr>
                        <a:t>Test</a:t>
                      </a:r>
                      <a:endParaRPr sz="2400"/>
                    </a:p>
                  </a:txBody>
                  <a:tcPr marL="121900" marR="121900" marT="121900" marB="121900">
                    <a:solidFill>
                      <a:srgbClr val="CCCCCC"/>
                    </a:solidFill>
                  </a:tcPr>
                </a:tc>
                <a:extLst>
                  <a:ext uri="{0D108BD9-81ED-4DB2-BD59-A6C34878D82A}">
                    <a16:rowId xmlns:a16="http://schemas.microsoft.com/office/drawing/2014/main" val="10000"/>
                  </a:ext>
                </a:extLst>
              </a:tr>
              <a:tr h="975320">
                <a:tc>
                  <a:txBody>
                    <a:bodyPr/>
                    <a:lstStyle/>
                    <a:p>
                      <a:pPr marL="0" lvl="0" indent="0" algn="ctr" rtl="0">
                        <a:spcBef>
                          <a:spcPts val="0"/>
                        </a:spcBef>
                        <a:spcAft>
                          <a:spcPts val="0"/>
                        </a:spcAft>
                        <a:buNone/>
                      </a:pPr>
                      <a:r>
                        <a:rPr lang="ru" sz="2400"/>
                        <a:t>Model without normalization</a:t>
                      </a:r>
                      <a:endParaRPr sz="2400"/>
                    </a:p>
                  </a:txBody>
                  <a:tcPr marL="121900" marR="121900" marT="121900" marB="121900"/>
                </a:tc>
                <a:tc>
                  <a:txBody>
                    <a:bodyPr/>
                    <a:lstStyle/>
                    <a:p>
                      <a:pPr marL="0" lvl="0" indent="0" algn="ctr" rtl="0">
                        <a:spcBef>
                          <a:spcPts val="0"/>
                        </a:spcBef>
                        <a:spcAft>
                          <a:spcPts val="0"/>
                        </a:spcAft>
                        <a:buNone/>
                      </a:pPr>
                      <a:r>
                        <a:rPr lang="ru" sz="2400"/>
                        <a:t>0.705</a:t>
                      </a:r>
                      <a:endParaRPr sz="2400"/>
                    </a:p>
                  </a:txBody>
                  <a:tcPr marL="121900" marR="121900" marT="121900" marB="121900"/>
                </a:tc>
                <a:tc>
                  <a:txBody>
                    <a:bodyPr/>
                    <a:lstStyle/>
                    <a:p>
                      <a:pPr marL="0" lvl="0" indent="0" algn="ctr" rtl="0">
                        <a:spcBef>
                          <a:spcPts val="0"/>
                        </a:spcBef>
                        <a:spcAft>
                          <a:spcPts val="0"/>
                        </a:spcAft>
                        <a:buNone/>
                      </a:pPr>
                      <a:r>
                        <a:rPr lang="ru" sz="2400"/>
                        <a:t>0.663</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ctr" rtl="0">
                        <a:spcBef>
                          <a:spcPts val="0"/>
                        </a:spcBef>
                        <a:spcAft>
                          <a:spcPts val="0"/>
                        </a:spcAft>
                        <a:buNone/>
                      </a:pPr>
                      <a:r>
                        <a:rPr lang="ru" sz="2400"/>
                        <a:t>Normalization done</a:t>
                      </a:r>
                      <a:endParaRPr sz="2400"/>
                    </a:p>
                  </a:txBody>
                  <a:tcPr marL="121900" marR="121900" marT="121900" marB="121900"/>
                </a:tc>
                <a:tc>
                  <a:txBody>
                    <a:bodyPr/>
                    <a:lstStyle/>
                    <a:p>
                      <a:pPr marL="0" lvl="0" indent="0" algn="ctr" rtl="0">
                        <a:spcBef>
                          <a:spcPts val="0"/>
                        </a:spcBef>
                        <a:spcAft>
                          <a:spcPts val="0"/>
                        </a:spcAft>
                        <a:buNone/>
                      </a:pPr>
                      <a:r>
                        <a:rPr lang="ru" sz="2400"/>
                        <a:t>0.725</a:t>
                      </a:r>
                      <a:endParaRPr sz="2400"/>
                    </a:p>
                  </a:txBody>
                  <a:tcPr marL="121900" marR="121900" marT="121900" marB="121900"/>
                </a:tc>
                <a:tc>
                  <a:txBody>
                    <a:bodyPr/>
                    <a:lstStyle/>
                    <a:p>
                      <a:pPr marL="0" lvl="0" indent="0" algn="ctr" rtl="0">
                        <a:spcBef>
                          <a:spcPts val="0"/>
                        </a:spcBef>
                        <a:spcAft>
                          <a:spcPts val="0"/>
                        </a:spcAft>
                        <a:buNone/>
                      </a:pPr>
                      <a:r>
                        <a:rPr lang="ru" sz="2400"/>
                        <a:t>0.686</a:t>
                      </a:r>
                      <a:endParaRPr sz="2400"/>
                    </a:p>
                  </a:txBody>
                  <a:tcPr marL="121900" marR="121900" marT="121900" marB="121900"/>
                </a:tc>
                <a:extLst>
                  <a:ext uri="{0D108BD9-81ED-4DB2-BD59-A6C34878D82A}">
                    <a16:rowId xmlns:a16="http://schemas.microsoft.com/office/drawing/2014/main" val="10002"/>
                  </a:ext>
                </a:extLst>
              </a:tr>
              <a:tr h="975320">
                <a:tc>
                  <a:txBody>
                    <a:bodyPr/>
                    <a:lstStyle/>
                    <a:p>
                      <a:pPr marL="0" lvl="0" indent="0" algn="ctr" rtl="0">
                        <a:spcBef>
                          <a:spcPts val="0"/>
                        </a:spcBef>
                        <a:spcAft>
                          <a:spcPts val="0"/>
                        </a:spcAft>
                        <a:buNone/>
                      </a:pPr>
                      <a:r>
                        <a:rPr lang="ru" sz="2400"/>
                        <a:t>Feature selection (49 -&gt; 40)</a:t>
                      </a:r>
                      <a:endParaRPr sz="2400"/>
                    </a:p>
                  </a:txBody>
                  <a:tcPr marL="121900" marR="121900" marT="121900" marB="121900"/>
                </a:tc>
                <a:tc>
                  <a:txBody>
                    <a:bodyPr/>
                    <a:lstStyle/>
                    <a:p>
                      <a:pPr marL="0" lvl="0" indent="0" algn="ctr" rtl="0">
                        <a:spcBef>
                          <a:spcPts val="0"/>
                        </a:spcBef>
                        <a:spcAft>
                          <a:spcPts val="0"/>
                        </a:spcAft>
                        <a:buNone/>
                      </a:pPr>
                      <a:r>
                        <a:rPr lang="ru" sz="2400"/>
                        <a:t>0.724</a:t>
                      </a:r>
                      <a:endParaRPr sz="2400"/>
                    </a:p>
                  </a:txBody>
                  <a:tcPr marL="121900" marR="121900" marT="121900" marB="121900"/>
                </a:tc>
                <a:tc>
                  <a:txBody>
                    <a:bodyPr/>
                    <a:lstStyle/>
                    <a:p>
                      <a:pPr marL="0" lvl="0" indent="0" algn="ctr" rtl="0">
                        <a:spcBef>
                          <a:spcPts val="0"/>
                        </a:spcBef>
                        <a:spcAft>
                          <a:spcPts val="0"/>
                        </a:spcAft>
                        <a:buNone/>
                      </a:pPr>
                      <a:r>
                        <a:rPr lang="ru" sz="2400"/>
                        <a:t>0.686</a:t>
                      </a:r>
                      <a:endParaRPr sz="2400"/>
                    </a:p>
                  </a:txBody>
                  <a:tcPr marL="121900" marR="121900" marT="121900" marB="121900"/>
                </a:tc>
                <a:extLst>
                  <a:ext uri="{0D108BD9-81ED-4DB2-BD59-A6C34878D82A}">
                    <a16:rowId xmlns:a16="http://schemas.microsoft.com/office/drawing/2014/main" val="10003"/>
                  </a:ext>
                </a:extLst>
              </a:tr>
              <a:tr h="609560">
                <a:tc>
                  <a:txBody>
                    <a:bodyPr/>
                    <a:lstStyle/>
                    <a:p>
                      <a:pPr marL="0" lvl="0" indent="0" algn="ctr" rtl="0">
                        <a:spcBef>
                          <a:spcPts val="0"/>
                        </a:spcBef>
                        <a:spcAft>
                          <a:spcPts val="0"/>
                        </a:spcAft>
                        <a:buNone/>
                      </a:pPr>
                      <a:r>
                        <a:rPr lang="ru" sz="2400"/>
                        <a:t>Param Tuning</a:t>
                      </a:r>
                      <a:endParaRPr sz="2400"/>
                    </a:p>
                  </a:txBody>
                  <a:tcPr marL="121900" marR="121900" marT="121900" marB="121900"/>
                </a:tc>
                <a:tc>
                  <a:txBody>
                    <a:bodyPr/>
                    <a:lstStyle/>
                    <a:p>
                      <a:pPr marL="0" lvl="0" indent="0" algn="ctr" rtl="0">
                        <a:spcBef>
                          <a:spcPts val="0"/>
                        </a:spcBef>
                        <a:spcAft>
                          <a:spcPts val="0"/>
                        </a:spcAft>
                        <a:buNone/>
                      </a:pPr>
                      <a:r>
                        <a:rPr lang="ru" sz="2400"/>
                        <a:t>0.775</a:t>
                      </a:r>
                      <a:endParaRPr sz="2400"/>
                    </a:p>
                  </a:txBody>
                  <a:tcPr marL="121900" marR="121900" marT="121900" marB="121900"/>
                </a:tc>
                <a:tc>
                  <a:txBody>
                    <a:bodyPr/>
                    <a:lstStyle/>
                    <a:p>
                      <a:pPr marL="0" lvl="0" indent="0" algn="ctr" rtl="0">
                        <a:spcBef>
                          <a:spcPts val="0"/>
                        </a:spcBef>
                        <a:spcAft>
                          <a:spcPts val="0"/>
                        </a:spcAft>
                        <a:buNone/>
                      </a:pPr>
                      <a:r>
                        <a:rPr lang="ru" sz="2400"/>
                        <a:t>0.692</a:t>
                      </a:r>
                      <a:endParaRPr sz="2400"/>
                    </a:p>
                  </a:txBody>
                  <a:tcPr marL="121900" marR="121900" marT="121900" marB="121900"/>
                </a:tc>
                <a:extLst>
                  <a:ext uri="{0D108BD9-81ED-4DB2-BD59-A6C34878D82A}">
                    <a16:rowId xmlns:a16="http://schemas.microsoft.com/office/drawing/2014/main" val="10004"/>
                  </a:ext>
                </a:extLst>
              </a:tr>
              <a:tr h="609560">
                <a:tc>
                  <a:txBody>
                    <a:bodyPr/>
                    <a:lstStyle/>
                    <a:p>
                      <a:pPr marL="0" lvl="0" indent="0" algn="ctr" rtl="0">
                        <a:spcBef>
                          <a:spcPts val="0"/>
                        </a:spcBef>
                        <a:spcAft>
                          <a:spcPts val="0"/>
                        </a:spcAft>
                        <a:buNone/>
                      </a:pPr>
                      <a:r>
                        <a:rPr lang="ru" sz="2400"/>
                        <a:t>Feature Imputation</a:t>
                      </a:r>
                      <a:endParaRPr sz="2400"/>
                    </a:p>
                  </a:txBody>
                  <a:tcPr marL="121900" marR="121900" marT="121900" marB="121900"/>
                </a:tc>
                <a:tc>
                  <a:txBody>
                    <a:bodyPr/>
                    <a:lstStyle/>
                    <a:p>
                      <a:pPr marL="0" lvl="0" indent="0" algn="ctr" rtl="0">
                        <a:spcBef>
                          <a:spcPts val="0"/>
                        </a:spcBef>
                        <a:spcAft>
                          <a:spcPts val="0"/>
                        </a:spcAft>
                        <a:buNone/>
                      </a:pPr>
                      <a:r>
                        <a:rPr lang="ru" sz="2400"/>
                        <a:t>0.754</a:t>
                      </a:r>
                      <a:endParaRPr sz="2400"/>
                    </a:p>
                  </a:txBody>
                  <a:tcPr marL="121900" marR="121900" marT="121900" marB="121900"/>
                </a:tc>
                <a:tc>
                  <a:txBody>
                    <a:bodyPr/>
                    <a:lstStyle/>
                    <a:p>
                      <a:pPr marL="0" lvl="0" indent="0" algn="ctr" rtl="0">
                        <a:spcBef>
                          <a:spcPts val="0"/>
                        </a:spcBef>
                        <a:spcAft>
                          <a:spcPts val="0"/>
                        </a:spcAft>
                        <a:buNone/>
                      </a:pPr>
                      <a:r>
                        <a:rPr lang="ru" sz="2400"/>
                        <a:t>0.740</a:t>
                      </a:r>
                      <a:endParaRPr sz="2400"/>
                    </a:p>
                  </a:txBody>
                  <a:tcPr marL="121900" marR="121900" marT="121900" marB="1219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5733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415600" y="227607"/>
            <a:ext cx="11360800" cy="763600"/>
          </a:xfrm>
          <a:prstGeom prst="rect">
            <a:avLst/>
          </a:prstGeom>
        </p:spPr>
        <p:txBody>
          <a:bodyPr spcFirstLastPara="1" vert="horz" wrap="square" lIns="121900" tIns="121900" rIns="121900" bIns="121900" rtlCol="0" anchor="t" anchorCtr="0">
            <a:noAutofit/>
          </a:bodyPr>
          <a:lstStyle/>
          <a:p>
            <a:pPr algn="ctr"/>
            <a:r>
              <a:rPr lang="ru" sz="2933">
                <a:solidFill>
                  <a:srgbClr val="4A86E8"/>
                </a:solidFill>
                <a:highlight>
                  <a:schemeClr val="lt1"/>
                </a:highlight>
                <a:latin typeface="Verdana"/>
                <a:ea typeface="Verdana"/>
                <a:cs typeface="Verdana"/>
                <a:sym typeface="Verdana"/>
              </a:rPr>
              <a:t>Result</a:t>
            </a:r>
            <a:endParaRPr/>
          </a:p>
        </p:txBody>
      </p:sp>
      <p:pic>
        <p:nvPicPr>
          <p:cNvPr id="170" name="Google Shape;170;p27"/>
          <p:cNvPicPr preferRelativeResize="0"/>
          <p:nvPr/>
        </p:nvPicPr>
        <p:blipFill>
          <a:blip r:embed="rId3">
            <a:alphaModFix/>
          </a:blip>
          <a:stretch>
            <a:fillRect/>
          </a:stretch>
        </p:blipFill>
        <p:spPr>
          <a:xfrm>
            <a:off x="3329600" y="1047880"/>
            <a:ext cx="5080000" cy="3683000"/>
          </a:xfrm>
          <a:prstGeom prst="rect">
            <a:avLst/>
          </a:prstGeom>
          <a:noFill/>
          <a:ln>
            <a:noFill/>
          </a:ln>
        </p:spPr>
      </p:pic>
      <p:pic>
        <p:nvPicPr>
          <p:cNvPr id="171" name="Google Shape;171;p27"/>
          <p:cNvPicPr preferRelativeResize="0"/>
          <p:nvPr/>
        </p:nvPicPr>
        <p:blipFill>
          <a:blip r:embed="rId4">
            <a:alphaModFix/>
          </a:blip>
          <a:stretch>
            <a:fillRect/>
          </a:stretch>
        </p:blipFill>
        <p:spPr>
          <a:xfrm>
            <a:off x="2362516" y="4796730"/>
            <a:ext cx="7768832" cy="1511833"/>
          </a:xfrm>
          <a:prstGeom prst="rect">
            <a:avLst/>
          </a:prstGeom>
          <a:noFill/>
          <a:ln>
            <a:noFill/>
          </a:ln>
        </p:spPr>
      </p:pic>
    </p:spTree>
    <p:extLst>
      <p:ext uri="{BB962C8B-B14F-4D97-AF65-F5344CB8AC3E}">
        <p14:creationId xmlns:p14="http://schemas.microsoft.com/office/powerpoint/2010/main" val="1073220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38984" y="1363027"/>
            <a:ext cx="6858000" cy="3857625"/>
          </a:xfrm>
          <a:prstGeom prst="rect">
            <a:avLst/>
          </a:prstGeom>
        </p:spPr>
      </p:pic>
    </p:spTree>
    <p:extLst>
      <p:ext uri="{BB962C8B-B14F-4D97-AF65-F5344CB8AC3E}">
        <p14:creationId xmlns:p14="http://schemas.microsoft.com/office/powerpoint/2010/main" val="1817399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7733"/>
          <a:stretch/>
        </p:blipFill>
        <p:spPr>
          <a:xfrm>
            <a:off x="0" y="0"/>
            <a:ext cx="12192000" cy="5641848"/>
          </a:xfrm>
          <a:prstGeom prst="rect">
            <a:avLst/>
          </a:prstGeom>
        </p:spPr>
      </p:pic>
    </p:spTree>
    <p:extLst>
      <p:ext uri="{BB962C8B-B14F-4D97-AF65-F5344CB8AC3E}">
        <p14:creationId xmlns:p14="http://schemas.microsoft.com/office/powerpoint/2010/main" val="2374695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23867"/>
          <a:stretch/>
        </p:blipFill>
        <p:spPr>
          <a:xfrm>
            <a:off x="0" y="0"/>
            <a:ext cx="12192000" cy="5221224"/>
          </a:xfrm>
          <a:prstGeom prst="rect">
            <a:avLst/>
          </a:prstGeom>
        </p:spPr>
      </p:pic>
    </p:spTree>
    <p:extLst>
      <p:ext uri="{BB962C8B-B14F-4D97-AF65-F5344CB8AC3E}">
        <p14:creationId xmlns:p14="http://schemas.microsoft.com/office/powerpoint/2010/main" val="1880188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15601" y="1424434"/>
            <a:ext cx="7269567" cy="4848700"/>
          </a:xfrm>
          <a:prstGeom prst="rect">
            <a:avLst/>
          </a:prstGeom>
          <a:noFill/>
          <a:ln>
            <a:noFill/>
          </a:ln>
        </p:spPr>
      </p:pic>
      <p:sp>
        <p:nvSpPr>
          <p:cNvPr id="61" name="Google Shape;61;p14"/>
          <p:cNvSpPr txBox="1">
            <a:spLocks noGrp="1"/>
          </p:cNvSpPr>
          <p:nvPr>
            <p:ph type="body" idx="1"/>
          </p:nvPr>
        </p:nvSpPr>
        <p:spPr>
          <a:xfrm>
            <a:off x="415600" y="116100"/>
            <a:ext cx="11360800" cy="1088800"/>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rgbClr val="FFFFFF"/>
                </a:highlight>
                <a:latin typeface="Verdana"/>
                <a:ea typeface="Verdana"/>
                <a:cs typeface="Verdana"/>
                <a:sym typeface="Verdana"/>
              </a:rPr>
              <a:t>Architecture</a:t>
            </a:r>
            <a:r>
              <a:rPr lang="ru" sz="3200">
                <a:solidFill>
                  <a:srgbClr val="4A86E8"/>
                </a:solidFill>
                <a:latin typeface="Verdana"/>
                <a:ea typeface="Verdana"/>
                <a:cs typeface="Verdana"/>
                <a:sym typeface="Verdana"/>
              </a:rPr>
              <a:t> </a:t>
            </a:r>
            <a:endParaRPr sz="1867">
              <a:solidFill>
                <a:srgbClr val="4A86E8"/>
              </a:solidFill>
              <a:latin typeface="Verdana"/>
              <a:ea typeface="Verdana"/>
              <a:cs typeface="Verdana"/>
              <a:sym typeface="Verdana"/>
            </a:endParaRPr>
          </a:p>
          <a:p>
            <a:pPr marL="0" indent="0" algn="ctr">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sp>
        <p:nvSpPr>
          <p:cNvPr id="62" name="Google Shape;62;p14"/>
          <p:cNvSpPr txBox="1"/>
          <p:nvPr/>
        </p:nvSpPr>
        <p:spPr>
          <a:xfrm>
            <a:off x="8735233" y="358810"/>
            <a:ext cx="2858400" cy="794007"/>
          </a:xfrm>
          <a:prstGeom prst="rect">
            <a:avLst/>
          </a:prstGeom>
          <a:noFill/>
          <a:ln>
            <a:noFill/>
          </a:ln>
        </p:spPr>
        <p:txBody>
          <a:bodyPr spcFirstLastPara="1" wrap="square" lIns="121900" tIns="121900" rIns="121900" bIns="121900" anchor="t" anchorCtr="0">
            <a:noAutofit/>
          </a:bodyPr>
          <a:lstStyle/>
          <a:p>
            <a:r>
              <a:rPr lang="ru" sz="2933">
                <a:solidFill>
                  <a:srgbClr val="4A86E8"/>
                </a:solidFill>
                <a:highlight>
                  <a:srgbClr val="FFFFFF"/>
                </a:highlight>
                <a:latin typeface="Verdana"/>
                <a:ea typeface="Verdana"/>
                <a:cs typeface="Verdana"/>
                <a:sym typeface="Verdana"/>
              </a:rPr>
              <a:t>Technologies</a:t>
            </a:r>
            <a:endParaRPr sz="2400">
              <a:latin typeface="Verdana"/>
              <a:ea typeface="Verdana"/>
              <a:cs typeface="Verdana"/>
              <a:sym typeface="Verdana"/>
            </a:endParaRPr>
          </a:p>
        </p:txBody>
      </p:sp>
      <p:sp>
        <p:nvSpPr>
          <p:cNvPr id="63" name="Google Shape;63;p14"/>
          <p:cNvSpPr txBox="1"/>
          <p:nvPr/>
        </p:nvSpPr>
        <p:spPr>
          <a:xfrm>
            <a:off x="8291867" y="1198376"/>
            <a:ext cx="3641200" cy="5229855"/>
          </a:xfrm>
          <a:prstGeom prst="rect">
            <a:avLst/>
          </a:prstGeom>
          <a:noFill/>
          <a:ln>
            <a:noFill/>
          </a:ln>
        </p:spPr>
        <p:txBody>
          <a:bodyPr spcFirstLastPara="1" wrap="square" lIns="121900" tIns="121900" rIns="121900" bIns="121900" anchor="t" anchorCtr="0">
            <a:noAutofit/>
          </a:bodyPr>
          <a:lstStyle/>
          <a:p>
            <a:pPr marL="609585" indent="-423323">
              <a:lnSpc>
                <a:spcPct val="150000"/>
              </a:lnSpc>
              <a:buSzPts val="1400"/>
              <a:buFont typeface="Verdana"/>
              <a:buChar char="●"/>
            </a:pPr>
            <a:r>
              <a:rPr lang="ru" sz="2400">
                <a:latin typeface="Verdana"/>
                <a:ea typeface="Verdana"/>
                <a:cs typeface="Verdana"/>
                <a:sym typeface="Verdana"/>
              </a:rPr>
              <a:t>Python</a:t>
            </a:r>
            <a:endParaRPr sz="2400">
              <a:latin typeface="Verdana"/>
              <a:ea typeface="Verdana"/>
              <a:cs typeface="Verdana"/>
              <a:sym typeface="Verdana"/>
            </a:endParaRPr>
          </a:p>
          <a:p>
            <a:pPr marL="609585" indent="-423323">
              <a:lnSpc>
                <a:spcPct val="150000"/>
              </a:lnSpc>
              <a:buSzPts val="1400"/>
              <a:buFont typeface="Verdana"/>
              <a:buChar char="●"/>
            </a:pPr>
            <a:r>
              <a:rPr lang="ru" sz="2400">
                <a:latin typeface="Verdana"/>
                <a:ea typeface="Verdana"/>
                <a:cs typeface="Verdana"/>
                <a:sym typeface="Verdana"/>
              </a:rPr>
              <a:t>Jupyter</a:t>
            </a:r>
            <a:endParaRPr sz="2400">
              <a:latin typeface="Verdana"/>
              <a:ea typeface="Verdana"/>
              <a:cs typeface="Verdana"/>
              <a:sym typeface="Verdana"/>
            </a:endParaRPr>
          </a:p>
          <a:p>
            <a:pPr marL="609585" indent="-423323">
              <a:lnSpc>
                <a:spcPct val="150000"/>
              </a:lnSpc>
              <a:buSzPts val="1400"/>
              <a:buFont typeface="Verdana"/>
              <a:buChar char="●"/>
            </a:pPr>
            <a:r>
              <a:rPr lang="ru" sz="2400">
                <a:latin typeface="Verdana"/>
                <a:ea typeface="Verdana"/>
                <a:cs typeface="Verdana"/>
                <a:sym typeface="Verdana"/>
              </a:rPr>
              <a:t>Pandas</a:t>
            </a:r>
            <a:endParaRPr sz="2400">
              <a:latin typeface="Verdana"/>
              <a:ea typeface="Verdana"/>
              <a:cs typeface="Verdana"/>
              <a:sym typeface="Verdana"/>
            </a:endParaRPr>
          </a:p>
          <a:p>
            <a:pPr marL="609585" indent="-423323">
              <a:lnSpc>
                <a:spcPct val="150000"/>
              </a:lnSpc>
              <a:buSzPts val="1400"/>
              <a:buFont typeface="Verdana"/>
              <a:buChar char="●"/>
            </a:pPr>
            <a:r>
              <a:rPr lang="ru" sz="2400" smtClean="0">
                <a:latin typeface="Verdana"/>
                <a:ea typeface="Verdana"/>
                <a:cs typeface="Verdana"/>
                <a:sym typeface="Verdana"/>
              </a:rPr>
              <a:t>Sklearn</a:t>
            </a:r>
            <a:endParaRPr lang="en-US" sz="2400" smtClean="0">
              <a:latin typeface="Verdana"/>
              <a:ea typeface="Verdana"/>
              <a:cs typeface="Verdana"/>
              <a:sym typeface="Verdana"/>
            </a:endParaRPr>
          </a:p>
          <a:p>
            <a:pPr marL="609585" indent="-423323">
              <a:lnSpc>
                <a:spcPct val="150000"/>
              </a:lnSpc>
              <a:buSzPts val="1400"/>
              <a:buFont typeface="Verdana"/>
              <a:buChar char="●"/>
            </a:pPr>
            <a:r>
              <a:rPr lang="en-US" sz="2400" smtClean="0">
                <a:latin typeface="Verdana"/>
                <a:ea typeface="Verdana"/>
                <a:cs typeface="Verdana"/>
                <a:sym typeface="Verdana"/>
              </a:rPr>
              <a:t>Keras</a:t>
            </a:r>
            <a:endParaRPr sz="2400">
              <a:latin typeface="Verdana"/>
              <a:ea typeface="Verdana"/>
              <a:cs typeface="Verdana"/>
              <a:sym typeface="Verdana"/>
            </a:endParaRPr>
          </a:p>
          <a:p>
            <a:pPr marL="609585" indent="-423323">
              <a:lnSpc>
                <a:spcPct val="150000"/>
              </a:lnSpc>
              <a:buSzPts val="1400"/>
              <a:buFont typeface="Verdana"/>
              <a:buChar char="●"/>
            </a:pPr>
            <a:r>
              <a:rPr lang="ru" sz="2400">
                <a:latin typeface="Verdana"/>
                <a:ea typeface="Verdana"/>
                <a:cs typeface="Verdana"/>
                <a:sym typeface="Verdana"/>
              </a:rPr>
              <a:t>Matplotlib, Seaborn</a:t>
            </a:r>
            <a:endParaRPr sz="2400">
              <a:latin typeface="Verdana"/>
              <a:ea typeface="Verdana"/>
              <a:cs typeface="Verdana"/>
              <a:sym typeface="Verdana"/>
            </a:endParaRPr>
          </a:p>
          <a:p>
            <a:pPr marL="609585" indent="-423323">
              <a:lnSpc>
                <a:spcPct val="150000"/>
              </a:lnSpc>
              <a:buSzPts val="1400"/>
              <a:buFont typeface="Verdana"/>
              <a:buChar char="●"/>
            </a:pPr>
            <a:r>
              <a:rPr lang="ru" sz="2400">
                <a:latin typeface="Verdana"/>
                <a:ea typeface="Verdana"/>
                <a:cs typeface="Verdana"/>
                <a:sym typeface="Verdana"/>
              </a:rPr>
              <a:t>Apache </a:t>
            </a:r>
            <a:r>
              <a:rPr lang="ru" sz="2400" smtClean="0">
                <a:latin typeface="Verdana"/>
                <a:ea typeface="Verdana"/>
                <a:cs typeface="Verdana"/>
                <a:sym typeface="Verdana"/>
              </a:rPr>
              <a:t>Spark</a:t>
            </a:r>
            <a:endParaRPr sz="2400">
              <a:latin typeface="Verdana"/>
              <a:ea typeface="Verdana"/>
              <a:cs typeface="Verdana"/>
              <a:sym typeface="Verdana"/>
            </a:endParaRPr>
          </a:p>
        </p:txBody>
      </p:sp>
    </p:spTree>
    <p:extLst>
      <p:ext uri="{BB962C8B-B14F-4D97-AF65-F5344CB8AC3E}">
        <p14:creationId xmlns:p14="http://schemas.microsoft.com/office/powerpoint/2010/main" val="1404713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415600" y="116100"/>
            <a:ext cx="11360800" cy="5779200"/>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chemeClr val="lt1"/>
                </a:highlight>
                <a:latin typeface="Verdana"/>
                <a:ea typeface="Verdana"/>
                <a:cs typeface="Verdana"/>
                <a:sym typeface="Verdana"/>
              </a:rPr>
              <a:t>Dataset</a:t>
            </a:r>
            <a:r>
              <a:rPr lang="ru" sz="3200">
                <a:solidFill>
                  <a:srgbClr val="4A86E8"/>
                </a:solidFill>
                <a:latin typeface="Verdana"/>
                <a:ea typeface="Verdana"/>
                <a:cs typeface="Verdana"/>
                <a:sym typeface="Verdana"/>
              </a:rPr>
              <a:t> </a:t>
            </a:r>
            <a:endParaRPr sz="1867">
              <a:solidFill>
                <a:srgbClr val="4A86E8"/>
              </a:solidFill>
              <a:latin typeface="Verdana"/>
              <a:ea typeface="Verdana"/>
              <a:cs typeface="Verdana"/>
              <a:sym typeface="Verdana"/>
            </a:endParaRPr>
          </a:p>
          <a:p>
            <a:pPr marL="0" indent="0" algn="ctr">
              <a:spcBef>
                <a:spcPts val="1600"/>
              </a:spcBef>
              <a:buNone/>
            </a:pPr>
            <a:r>
              <a:rPr lang="ru" sz="1867">
                <a:solidFill>
                  <a:srgbClr val="000000"/>
                </a:solidFill>
                <a:highlight>
                  <a:srgbClr val="FFFFFF"/>
                </a:highlight>
                <a:latin typeface="Verdana"/>
                <a:ea typeface="Verdana"/>
                <a:cs typeface="Verdana"/>
                <a:sym typeface="Verdana"/>
              </a:rPr>
              <a:t>Breast Cancer Dataset (METABRIC, Nature 2012 &amp; Nat Commun 2016) from The cBioPortal for Cancer Genomics - targeted sequencing of 2509 primary breast tumors</a:t>
            </a: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pic>
        <p:nvPicPr>
          <p:cNvPr id="69" name="Google Shape;69;p15"/>
          <p:cNvPicPr preferRelativeResize="0"/>
          <p:nvPr/>
        </p:nvPicPr>
        <p:blipFill>
          <a:blip r:embed="rId3">
            <a:alphaModFix/>
          </a:blip>
          <a:stretch>
            <a:fillRect/>
          </a:stretch>
        </p:blipFill>
        <p:spPr>
          <a:xfrm>
            <a:off x="647650" y="2109901"/>
            <a:ext cx="10896697" cy="4247567"/>
          </a:xfrm>
          <a:prstGeom prst="rect">
            <a:avLst/>
          </a:prstGeom>
          <a:noFill/>
          <a:ln>
            <a:noFill/>
          </a:ln>
        </p:spPr>
      </p:pic>
    </p:spTree>
    <p:extLst>
      <p:ext uri="{BB962C8B-B14F-4D97-AF65-F5344CB8AC3E}">
        <p14:creationId xmlns:p14="http://schemas.microsoft.com/office/powerpoint/2010/main" val="526774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415600" y="116100"/>
            <a:ext cx="11360800" cy="880596"/>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rgbClr val="FFFFFF"/>
                </a:highlight>
                <a:latin typeface="Verdana"/>
                <a:ea typeface="Verdana"/>
                <a:cs typeface="Verdana"/>
                <a:sym typeface="Verdana"/>
              </a:rPr>
              <a:t>Dataset </a:t>
            </a:r>
            <a:r>
              <a:rPr lang="ru" sz="3200">
                <a:solidFill>
                  <a:srgbClr val="4A86E8"/>
                </a:solidFill>
                <a:latin typeface="Verdana"/>
                <a:ea typeface="Verdana"/>
                <a:cs typeface="Verdana"/>
                <a:sym typeface="Verdana"/>
              </a:rPr>
              <a:t> </a:t>
            </a:r>
            <a:endParaRPr sz="1867">
              <a:solidFill>
                <a:srgbClr val="4A86E8"/>
              </a:solidFill>
              <a:latin typeface="Verdana"/>
              <a:ea typeface="Verdana"/>
              <a:cs typeface="Verdana"/>
              <a:sym typeface="Verdana"/>
            </a:endParaRPr>
          </a:p>
          <a:p>
            <a:pPr marL="0" indent="0" algn="ctr">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sp>
        <p:nvSpPr>
          <p:cNvPr id="75" name="Google Shape;75;p16"/>
          <p:cNvSpPr txBox="1"/>
          <p:nvPr/>
        </p:nvSpPr>
        <p:spPr>
          <a:xfrm>
            <a:off x="6096000" y="912392"/>
            <a:ext cx="5680400" cy="1542000"/>
          </a:xfrm>
          <a:prstGeom prst="rect">
            <a:avLst/>
          </a:prstGeom>
          <a:noFill/>
          <a:ln>
            <a:noFill/>
          </a:ln>
        </p:spPr>
        <p:txBody>
          <a:bodyPr spcFirstLastPara="1" wrap="square" lIns="121900" tIns="121900" rIns="121900" bIns="121900" anchor="t" anchorCtr="0">
            <a:noAutofit/>
          </a:bodyPr>
          <a:lstStyle/>
          <a:p>
            <a:pPr marL="609585" indent="-423323">
              <a:buSzPts val="1400"/>
              <a:buFont typeface="Verdana"/>
              <a:buChar char="●"/>
            </a:pPr>
            <a:r>
              <a:rPr lang="ru" sz="2400">
                <a:latin typeface="Verdana"/>
                <a:ea typeface="Verdana"/>
                <a:cs typeface="Verdana"/>
                <a:sym typeface="Verdana"/>
              </a:rPr>
              <a:t>A lot of missing values</a:t>
            </a:r>
            <a:endParaRPr sz="2400">
              <a:latin typeface="Verdana"/>
              <a:ea typeface="Verdana"/>
              <a:cs typeface="Verdana"/>
              <a:sym typeface="Verdana"/>
            </a:endParaRPr>
          </a:p>
          <a:p>
            <a:pPr marL="609585" indent="-423323">
              <a:buSzPts val="1400"/>
              <a:buFont typeface="Verdana"/>
              <a:buChar char="●"/>
            </a:pPr>
            <a:r>
              <a:rPr lang="ru" sz="2400">
                <a:latin typeface="Verdana"/>
                <a:ea typeface="Verdana"/>
                <a:cs typeface="Verdana"/>
                <a:sym typeface="Verdana"/>
              </a:rPr>
              <a:t>Mixed patients data</a:t>
            </a:r>
            <a:endParaRPr sz="2400">
              <a:latin typeface="Verdana"/>
              <a:ea typeface="Verdana"/>
              <a:cs typeface="Verdana"/>
              <a:sym typeface="Verdana"/>
            </a:endParaRPr>
          </a:p>
          <a:p>
            <a:pPr marL="609585" indent="-423323">
              <a:buSzPts val="1400"/>
              <a:buFont typeface="Verdana"/>
              <a:buChar char="●"/>
            </a:pPr>
            <a:r>
              <a:rPr lang="ru" sz="2400">
                <a:latin typeface="Verdana"/>
                <a:ea typeface="Verdana"/>
                <a:cs typeface="Verdana"/>
                <a:sym typeface="Verdana"/>
              </a:rPr>
              <a:t>Numerical features are skewed</a:t>
            </a:r>
            <a:endParaRPr sz="2400">
              <a:latin typeface="Verdana"/>
              <a:ea typeface="Verdana"/>
              <a:cs typeface="Verdana"/>
              <a:sym typeface="Verdana"/>
            </a:endParaRPr>
          </a:p>
          <a:p>
            <a:pPr marL="609585" indent="-423323">
              <a:buSzPts val="1400"/>
              <a:buFont typeface="Verdana"/>
              <a:buChar char="●"/>
            </a:pPr>
            <a:r>
              <a:rPr lang="ru" sz="2400">
                <a:latin typeface="Verdana"/>
                <a:ea typeface="Verdana"/>
                <a:cs typeface="Verdana"/>
                <a:sym typeface="Verdana"/>
              </a:rPr>
              <a:t>Prediction classed </a:t>
            </a:r>
            <a:r>
              <a:rPr lang="ru" sz="2400" smtClean="0">
                <a:latin typeface="Verdana"/>
                <a:ea typeface="Verdana"/>
                <a:cs typeface="Verdana"/>
                <a:sym typeface="Verdana"/>
              </a:rPr>
              <a:t>are</a:t>
            </a:r>
            <a:r>
              <a:rPr lang="en-US" sz="2400" smtClean="0">
                <a:latin typeface="Verdana"/>
                <a:ea typeface="Verdana"/>
                <a:cs typeface="Verdana"/>
                <a:sym typeface="Verdana"/>
              </a:rPr>
              <a:t> imbalanced</a:t>
            </a:r>
            <a:endParaRPr sz="2400">
              <a:latin typeface="Verdana"/>
              <a:ea typeface="Verdana"/>
              <a:cs typeface="Verdana"/>
              <a:sym typeface="Verdana"/>
            </a:endParaRPr>
          </a:p>
        </p:txBody>
      </p:sp>
      <p:pic>
        <p:nvPicPr>
          <p:cNvPr id="76" name="Google Shape;76;p16"/>
          <p:cNvPicPr preferRelativeResize="0"/>
          <p:nvPr/>
        </p:nvPicPr>
        <p:blipFill>
          <a:blip r:embed="rId3">
            <a:alphaModFix/>
          </a:blip>
          <a:stretch>
            <a:fillRect/>
          </a:stretch>
        </p:blipFill>
        <p:spPr>
          <a:xfrm>
            <a:off x="594801" y="912277"/>
            <a:ext cx="4267316" cy="5246700"/>
          </a:xfrm>
          <a:prstGeom prst="rect">
            <a:avLst/>
          </a:prstGeom>
          <a:noFill/>
          <a:ln>
            <a:noFill/>
          </a:ln>
        </p:spPr>
      </p:pic>
      <p:pic>
        <p:nvPicPr>
          <p:cNvPr id="77" name="Google Shape;77;p16"/>
          <p:cNvPicPr preferRelativeResize="0"/>
          <p:nvPr/>
        </p:nvPicPr>
        <p:blipFill>
          <a:blip r:embed="rId4">
            <a:alphaModFix/>
          </a:blip>
          <a:stretch>
            <a:fillRect/>
          </a:stretch>
        </p:blipFill>
        <p:spPr>
          <a:xfrm>
            <a:off x="6096000" y="2853437"/>
            <a:ext cx="5334000" cy="3543300"/>
          </a:xfrm>
          <a:prstGeom prst="rect">
            <a:avLst/>
          </a:prstGeom>
          <a:noFill/>
          <a:ln>
            <a:noFill/>
          </a:ln>
        </p:spPr>
      </p:pic>
    </p:spTree>
    <p:extLst>
      <p:ext uri="{BB962C8B-B14F-4D97-AF65-F5344CB8AC3E}">
        <p14:creationId xmlns:p14="http://schemas.microsoft.com/office/powerpoint/2010/main" val="523550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15600" y="383055"/>
            <a:ext cx="11360800" cy="763600"/>
          </a:xfrm>
          <a:prstGeom prst="rect">
            <a:avLst/>
          </a:prstGeom>
        </p:spPr>
        <p:txBody>
          <a:bodyPr spcFirstLastPara="1" vert="horz" wrap="square" lIns="121900" tIns="121900" rIns="121900" bIns="121900" rtlCol="0" anchor="t" anchorCtr="0">
            <a:noAutofit/>
          </a:bodyPr>
          <a:lstStyle/>
          <a:p>
            <a:pPr algn="ctr"/>
            <a:r>
              <a:rPr lang="ru" sz="2933">
                <a:solidFill>
                  <a:srgbClr val="4A86E8"/>
                </a:solidFill>
                <a:highlight>
                  <a:schemeClr val="lt1"/>
                </a:highlight>
                <a:latin typeface="Verdana"/>
                <a:ea typeface="Verdana"/>
                <a:cs typeface="Verdana"/>
                <a:sym typeface="Verdana"/>
              </a:rPr>
              <a:t>Preprocessing</a:t>
            </a:r>
            <a:endParaRPr/>
          </a:p>
        </p:txBody>
      </p:sp>
      <p:sp>
        <p:nvSpPr>
          <p:cNvPr id="83" name="Google Shape;83;p17"/>
          <p:cNvSpPr/>
          <p:nvPr/>
        </p:nvSpPr>
        <p:spPr>
          <a:xfrm>
            <a:off x="2771900" y="5587488"/>
            <a:ext cx="602400" cy="20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 name="Google Shape;84;p17"/>
          <p:cNvSpPr/>
          <p:nvPr/>
        </p:nvSpPr>
        <p:spPr>
          <a:xfrm>
            <a:off x="522168" y="1381188"/>
            <a:ext cx="2118233" cy="943867"/>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400">
                <a:solidFill>
                  <a:srgbClr val="4A86E8"/>
                </a:solidFill>
                <a:latin typeface="Verdana"/>
                <a:ea typeface="Verdana"/>
                <a:cs typeface="Verdana"/>
                <a:sym typeface="Verdana"/>
              </a:rPr>
              <a:t>Data cleaning</a:t>
            </a:r>
            <a:endParaRPr sz="2400">
              <a:solidFill>
                <a:srgbClr val="4A86E8"/>
              </a:solidFill>
              <a:latin typeface="Verdana"/>
              <a:ea typeface="Verdana"/>
              <a:cs typeface="Verdana"/>
              <a:sym typeface="Verdana"/>
            </a:endParaRPr>
          </a:p>
        </p:txBody>
      </p:sp>
      <p:sp>
        <p:nvSpPr>
          <p:cNvPr id="85" name="Google Shape;85;p17"/>
          <p:cNvSpPr/>
          <p:nvPr/>
        </p:nvSpPr>
        <p:spPr>
          <a:xfrm>
            <a:off x="522168" y="3319088"/>
            <a:ext cx="2118233" cy="943867"/>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000">
                <a:solidFill>
                  <a:srgbClr val="4A86E8"/>
                </a:solidFill>
                <a:latin typeface="Verdana"/>
                <a:ea typeface="Verdana"/>
                <a:cs typeface="Verdana"/>
                <a:sym typeface="Verdana"/>
              </a:rPr>
              <a:t>Filling missing values</a:t>
            </a:r>
            <a:endParaRPr sz="2000">
              <a:solidFill>
                <a:srgbClr val="4A86E8"/>
              </a:solidFill>
              <a:latin typeface="Verdana"/>
              <a:ea typeface="Verdana"/>
              <a:cs typeface="Verdana"/>
              <a:sym typeface="Verdana"/>
            </a:endParaRPr>
          </a:p>
        </p:txBody>
      </p:sp>
      <p:sp>
        <p:nvSpPr>
          <p:cNvPr id="86" name="Google Shape;86;p17"/>
          <p:cNvSpPr/>
          <p:nvPr/>
        </p:nvSpPr>
        <p:spPr>
          <a:xfrm>
            <a:off x="522168" y="5215955"/>
            <a:ext cx="2118233" cy="943867"/>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a:solidFill>
                  <a:srgbClr val="4A86E8"/>
                </a:solidFill>
                <a:latin typeface="Verdana"/>
                <a:ea typeface="Verdana"/>
                <a:cs typeface="Verdana"/>
                <a:sym typeface="Verdana"/>
              </a:rPr>
              <a:t>Transformation</a:t>
            </a:r>
            <a:endParaRPr>
              <a:solidFill>
                <a:srgbClr val="4A86E8"/>
              </a:solidFill>
              <a:latin typeface="Verdana"/>
              <a:ea typeface="Verdana"/>
              <a:cs typeface="Verdana"/>
              <a:sym typeface="Verdana"/>
            </a:endParaRPr>
          </a:p>
        </p:txBody>
      </p:sp>
      <p:sp>
        <p:nvSpPr>
          <p:cNvPr id="87" name="Google Shape;87;p17"/>
          <p:cNvSpPr/>
          <p:nvPr/>
        </p:nvSpPr>
        <p:spPr>
          <a:xfrm>
            <a:off x="6584452" y="5215955"/>
            <a:ext cx="2224800" cy="943867"/>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400">
                <a:solidFill>
                  <a:srgbClr val="4A86E8"/>
                </a:solidFill>
                <a:latin typeface="Verdana"/>
                <a:ea typeface="Verdana"/>
                <a:cs typeface="Verdana"/>
                <a:sym typeface="Verdana"/>
              </a:rPr>
              <a:t>One-Hot encoding</a:t>
            </a:r>
            <a:endParaRPr sz="2400">
              <a:solidFill>
                <a:srgbClr val="4A86E8"/>
              </a:solidFill>
              <a:latin typeface="Verdana"/>
              <a:ea typeface="Verdana"/>
              <a:cs typeface="Verdana"/>
              <a:sym typeface="Verdana"/>
            </a:endParaRPr>
          </a:p>
        </p:txBody>
      </p:sp>
      <p:sp>
        <p:nvSpPr>
          <p:cNvPr id="88" name="Google Shape;88;p17"/>
          <p:cNvSpPr/>
          <p:nvPr/>
        </p:nvSpPr>
        <p:spPr>
          <a:xfrm>
            <a:off x="9663101" y="5215955"/>
            <a:ext cx="2224800" cy="943867"/>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400">
                <a:solidFill>
                  <a:srgbClr val="4A86E8"/>
                </a:solidFill>
                <a:latin typeface="Verdana"/>
                <a:ea typeface="Verdana"/>
                <a:cs typeface="Verdana"/>
                <a:sym typeface="Verdana"/>
              </a:rPr>
              <a:t>Scaling</a:t>
            </a:r>
            <a:endParaRPr sz="2400">
              <a:solidFill>
                <a:srgbClr val="4A86E8"/>
              </a:solidFill>
              <a:latin typeface="Verdana"/>
              <a:ea typeface="Verdana"/>
              <a:cs typeface="Verdana"/>
              <a:sym typeface="Verdana"/>
            </a:endParaRPr>
          </a:p>
        </p:txBody>
      </p:sp>
      <p:sp>
        <p:nvSpPr>
          <p:cNvPr id="89" name="Google Shape;89;p17"/>
          <p:cNvSpPr/>
          <p:nvPr/>
        </p:nvSpPr>
        <p:spPr>
          <a:xfrm>
            <a:off x="3505785" y="5215955"/>
            <a:ext cx="2224800" cy="943867"/>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400">
                <a:solidFill>
                  <a:srgbClr val="4A86E8"/>
                </a:solidFill>
                <a:latin typeface="Verdana"/>
                <a:ea typeface="Verdana"/>
                <a:cs typeface="Verdana"/>
                <a:sym typeface="Verdana"/>
              </a:rPr>
              <a:t>Splitting</a:t>
            </a:r>
            <a:endParaRPr sz="2400">
              <a:solidFill>
                <a:srgbClr val="4A86E8"/>
              </a:solidFill>
              <a:latin typeface="Verdana"/>
              <a:ea typeface="Verdana"/>
              <a:cs typeface="Verdana"/>
              <a:sym typeface="Verdana"/>
            </a:endParaRPr>
          </a:p>
        </p:txBody>
      </p:sp>
      <p:sp>
        <p:nvSpPr>
          <p:cNvPr id="90" name="Google Shape;90;p17"/>
          <p:cNvSpPr/>
          <p:nvPr/>
        </p:nvSpPr>
        <p:spPr>
          <a:xfrm>
            <a:off x="1420767" y="2559588"/>
            <a:ext cx="261200" cy="566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7"/>
          <p:cNvSpPr/>
          <p:nvPr/>
        </p:nvSpPr>
        <p:spPr>
          <a:xfrm>
            <a:off x="1332767" y="4456455"/>
            <a:ext cx="261200" cy="566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92;p17"/>
          <p:cNvSpPr/>
          <p:nvPr/>
        </p:nvSpPr>
        <p:spPr>
          <a:xfrm>
            <a:off x="5850551" y="5587488"/>
            <a:ext cx="602400" cy="20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7"/>
          <p:cNvSpPr/>
          <p:nvPr/>
        </p:nvSpPr>
        <p:spPr>
          <a:xfrm>
            <a:off x="8934967" y="5587488"/>
            <a:ext cx="602400" cy="20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94;p17"/>
          <p:cNvSpPr/>
          <p:nvPr/>
        </p:nvSpPr>
        <p:spPr>
          <a:xfrm>
            <a:off x="10644900" y="4456455"/>
            <a:ext cx="261200" cy="5660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95;p17"/>
          <p:cNvSpPr/>
          <p:nvPr/>
        </p:nvSpPr>
        <p:spPr>
          <a:xfrm>
            <a:off x="9663101" y="3319088"/>
            <a:ext cx="2224800" cy="943867"/>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400">
                <a:solidFill>
                  <a:srgbClr val="4A86E8"/>
                </a:solidFill>
                <a:latin typeface="Verdana"/>
                <a:ea typeface="Verdana"/>
                <a:cs typeface="Verdana"/>
                <a:sym typeface="Verdana"/>
              </a:rPr>
              <a:t>Uniting</a:t>
            </a:r>
            <a:endParaRPr sz="2400">
              <a:solidFill>
                <a:srgbClr val="4A86E8"/>
              </a:solidFill>
              <a:latin typeface="Verdana"/>
              <a:ea typeface="Verdana"/>
              <a:cs typeface="Verdana"/>
              <a:sym typeface="Verdana"/>
            </a:endParaRPr>
          </a:p>
        </p:txBody>
      </p:sp>
      <p:pic>
        <p:nvPicPr>
          <p:cNvPr id="1026" name="Picture 2" descr="https://cdn.analyticsvidhya.com/wp-content/uploads/2021/08/584692017-PGHD.jpg"/>
          <p:cNvPicPr>
            <a:picLocks noChangeAspect="1" noChangeArrowheads="1"/>
          </p:cNvPicPr>
          <p:nvPr/>
        </p:nvPicPr>
        <p:blipFill rotWithShape="1">
          <a:blip r:embed="rId3">
            <a:extLst>
              <a:ext uri="{28A0092B-C50C-407E-A947-70E740481C1C}">
                <a14:useLocalDpi xmlns:a14="http://schemas.microsoft.com/office/drawing/2010/main" val="0"/>
              </a:ext>
            </a:extLst>
          </a:blip>
          <a:srcRect l="19459" r="21550"/>
          <a:stretch/>
        </p:blipFill>
        <p:spPr bwMode="auto">
          <a:xfrm>
            <a:off x="4213223" y="1146655"/>
            <a:ext cx="3877056"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473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body" idx="1"/>
          </p:nvPr>
        </p:nvSpPr>
        <p:spPr>
          <a:xfrm>
            <a:off x="415600" y="116100"/>
            <a:ext cx="11360800" cy="1038800"/>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chemeClr val="lt1"/>
                </a:highlight>
                <a:latin typeface="Verdana"/>
                <a:ea typeface="Verdana"/>
                <a:cs typeface="Verdana"/>
                <a:sym typeface="Verdana"/>
              </a:rPr>
              <a:t>Data Cleaning</a:t>
            </a:r>
            <a:endParaRPr sz="1867">
              <a:solidFill>
                <a:srgbClr val="4A86E8"/>
              </a:solidFill>
              <a:latin typeface="Verdana"/>
              <a:ea typeface="Verdana"/>
              <a:cs typeface="Verdana"/>
              <a:sym typeface="Verdana"/>
            </a:endParaRPr>
          </a:p>
          <a:p>
            <a:pPr marL="0" indent="0" algn="ctr">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pic>
        <p:nvPicPr>
          <p:cNvPr id="102" name="Google Shape;102;p18"/>
          <p:cNvPicPr preferRelativeResize="0"/>
          <p:nvPr/>
        </p:nvPicPr>
        <p:blipFill>
          <a:blip r:embed="rId3">
            <a:alphaModFix/>
          </a:blip>
          <a:stretch>
            <a:fillRect/>
          </a:stretch>
        </p:blipFill>
        <p:spPr>
          <a:xfrm>
            <a:off x="7701267" y="1966100"/>
            <a:ext cx="4075167" cy="3307333"/>
          </a:xfrm>
          <a:prstGeom prst="rect">
            <a:avLst/>
          </a:prstGeom>
          <a:noFill/>
          <a:ln>
            <a:noFill/>
          </a:ln>
        </p:spPr>
      </p:pic>
      <p:pic>
        <p:nvPicPr>
          <p:cNvPr id="103" name="Google Shape;103;p18"/>
          <p:cNvPicPr preferRelativeResize="0"/>
          <p:nvPr/>
        </p:nvPicPr>
        <p:blipFill>
          <a:blip r:embed="rId4">
            <a:alphaModFix/>
          </a:blip>
          <a:stretch>
            <a:fillRect/>
          </a:stretch>
        </p:blipFill>
        <p:spPr>
          <a:xfrm>
            <a:off x="474301" y="1056634"/>
            <a:ext cx="4267316" cy="5246700"/>
          </a:xfrm>
          <a:prstGeom prst="rect">
            <a:avLst/>
          </a:prstGeom>
          <a:noFill/>
          <a:ln>
            <a:noFill/>
          </a:ln>
        </p:spPr>
      </p:pic>
      <p:sp>
        <p:nvSpPr>
          <p:cNvPr id="104" name="Google Shape;104;p18"/>
          <p:cNvSpPr/>
          <p:nvPr/>
        </p:nvSpPr>
        <p:spPr>
          <a:xfrm>
            <a:off x="5383017" y="3373767"/>
            <a:ext cx="1676800" cy="49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282680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body" idx="1"/>
          </p:nvPr>
        </p:nvSpPr>
        <p:spPr>
          <a:xfrm>
            <a:off x="415600" y="361367"/>
            <a:ext cx="11360800" cy="1038800"/>
          </a:xfrm>
          <a:prstGeom prst="rect">
            <a:avLst/>
          </a:prstGeom>
        </p:spPr>
        <p:txBody>
          <a:bodyPr spcFirstLastPara="1" vert="horz" wrap="square" lIns="121900" tIns="121900" rIns="121900" bIns="121900" rtlCol="0" anchor="t" anchorCtr="0">
            <a:noAutofit/>
          </a:bodyPr>
          <a:lstStyle/>
          <a:p>
            <a:pPr marL="0" indent="0" algn="ctr">
              <a:spcBef>
                <a:spcPts val="1600"/>
              </a:spcBef>
              <a:buNone/>
            </a:pPr>
            <a:r>
              <a:rPr lang="ru" sz="2933">
                <a:solidFill>
                  <a:srgbClr val="4A86E8"/>
                </a:solidFill>
                <a:highlight>
                  <a:schemeClr val="lt1"/>
                </a:highlight>
                <a:latin typeface="Verdana"/>
                <a:ea typeface="Verdana"/>
                <a:cs typeface="Verdana"/>
                <a:sym typeface="Verdana"/>
              </a:rPr>
              <a:t>Filling missing values</a:t>
            </a:r>
            <a:endParaRPr sz="1867">
              <a:solidFill>
                <a:srgbClr val="4A86E8"/>
              </a:solidFill>
              <a:latin typeface="Verdana"/>
              <a:ea typeface="Verdana"/>
              <a:cs typeface="Verdana"/>
              <a:sym typeface="Verdana"/>
            </a:endParaRPr>
          </a:p>
          <a:p>
            <a:pPr marL="0" indent="0" algn="ctr">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buNone/>
            </a:pPr>
            <a:endParaRPr sz="1867">
              <a:solidFill>
                <a:srgbClr val="000000"/>
              </a:solidFill>
              <a:highlight>
                <a:srgbClr val="FFFFFF"/>
              </a:highlight>
              <a:latin typeface="Verdana"/>
              <a:ea typeface="Verdana"/>
              <a:cs typeface="Verdana"/>
              <a:sym typeface="Verdana"/>
            </a:endParaRPr>
          </a:p>
          <a:p>
            <a:pPr indent="0">
              <a:spcBef>
                <a:spcPts val="1600"/>
              </a:spcBef>
              <a:buNone/>
            </a:pPr>
            <a:endParaRPr sz="1867">
              <a:solidFill>
                <a:srgbClr val="000000"/>
              </a:solidFill>
              <a:highlight>
                <a:srgbClr val="FFFFFF"/>
              </a:highlight>
              <a:latin typeface="Verdana"/>
              <a:ea typeface="Verdana"/>
              <a:cs typeface="Verdana"/>
              <a:sym typeface="Verdana"/>
            </a:endParaRPr>
          </a:p>
          <a:p>
            <a:pPr marL="0" indent="0">
              <a:spcBef>
                <a:spcPts val="1600"/>
              </a:spcBef>
              <a:spcAft>
                <a:spcPts val="2133"/>
              </a:spcAft>
              <a:buNone/>
            </a:pPr>
            <a:endParaRPr/>
          </a:p>
        </p:txBody>
      </p:sp>
      <p:pic>
        <p:nvPicPr>
          <p:cNvPr id="110" name="Google Shape;110;p19"/>
          <p:cNvPicPr preferRelativeResize="0"/>
          <p:nvPr/>
        </p:nvPicPr>
        <p:blipFill>
          <a:blip r:embed="rId3">
            <a:alphaModFix/>
          </a:blip>
          <a:stretch>
            <a:fillRect/>
          </a:stretch>
        </p:blipFill>
        <p:spPr>
          <a:xfrm>
            <a:off x="546473" y="1966100"/>
            <a:ext cx="4241427" cy="3442267"/>
          </a:xfrm>
          <a:prstGeom prst="rect">
            <a:avLst/>
          </a:prstGeom>
          <a:noFill/>
          <a:ln>
            <a:noFill/>
          </a:ln>
        </p:spPr>
      </p:pic>
      <p:sp>
        <p:nvSpPr>
          <p:cNvPr id="111" name="Google Shape;111;p19"/>
          <p:cNvSpPr/>
          <p:nvPr/>
        </p:nvSpPr>
        <p:spPr>
          <a:xfrm>
            <a:off x="5369358" y="1761145"/>
            <a:ext cx="3015689" cy="95613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000">
                <a:solidFill>
                  <a:srgbClr val="4A86E8"/>
                </a:solidFill>
                <a:latin typeface="Verdana"/>
                <a:ea typeface="Verdana"/>
                <a:cs typeface="Verdana"/>
                <a:sym typeface="Verdana"/>
              </a:rPr>
              <a:t>Dropping columns</a:t>
            </a:r>
            <a:endParaRPr sz="2000">
              <a:solidFill>
                <a:srgbClr val="4A86E8"/>
              </a:solidFill>
              <a:latin typeface="Verdana"/>
              <a:ea typeface="Verdana"/>
              <a:cs typeface="Verdana"/>
              <a:sym typeface="Verdana"/>
            </a:endParaRPr>
          </a:p>
        </p:txBody>
      </p:sp>
      <p:sp>
        <p:nvSpPr>
          <p:cNvPr id="112" name="Google Shape;112;p19"/>
          <p:cNvSpPr/>
          <p:nvPr/>
        </p:nvSpPr>
        <p:spPr>
          <a:xfrm>
            <a:off x="5369358" y="3078254"/>
            <a:ext cx="3015689" cy="101408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400">
                <a:solidFill>
                  <a:srgbClr val="4A86E8"/>
                </a:solidFill>
                <a:latin typeface="Verdana"/>
                <a:ea typeface="Verdana"/>
                <a:cs typeface="Verdana"/>
                <a:sym typeface="Verdana"/>
              </a:rPr>
              <a:t>Dropping NaNs</a:t>
            </a:r>
            <a:endParaRPr sz="2400"/>
          </a:p>
        </p:txBody>
      </p:sp>
      <p:sp>
        <p:nvSpPr>
          <p:cNvPr id="113" name="Google Shape;113;p19"/>
          <p:cNvSpPr/>
          <p:nvPr/>
        </p:nvSpPr>
        <p:spPr>
          <a:xfrm>
            <a:off x="5369357" y="4781430"/>
            <a:ext cx="3015690" cy="87256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ru" sz="2400" smtClean="0">
                <a:solidFill>
                  <a:srgbClr val="4A86E8"/>
                </a:solidFill>
                <a:latin typeface="Verdana"/>
                <a:ea typeface="Verdana"/>
                <a:cs typeface="Verdana"/>
                <a:sym typeface="Verdana"/>
              </a:rPr>
              <a:t>I</a:t>
            </a:r>
            <a:r>
              <a:rPr lang="en-US" sz="2400" smtClean="0">
                <a:solidFill>
                  <a:srgbClr val="4A86E8"/>
                </a:solidFill>
                <a:latin typeface="Verdana"/>
                <a:ea typeface="Verdana"/>
                <a:cs typeface="Verdana"/>
                <a:sym typeface="Verdana"/>
              </a:rPr>
              <a:t>m</a:t>
            </a:r>
            <a:r>
              <a:rPr lang="ru" sz="2400" smtClean="0">
                <a:solidFill>
                  <a:srgbClr val="4A86E8"/>
                </a:solidFill>
                <a:latin typeface="Verdana"/>
                <a:ea typeface="Verdana"/>
                <a:cs typeface="Verdana"/>
                <a:sym typeface="Verdana"/>
              </a:rPr>
              <a:t>pu</a:t>
            </a:r>
            <a:r>
              <a:rPr lang="en-US" sz="2400" smtClean="0">
                <a:solidFill>
                  <a:srgbClr val="4A86E8"/>
                </a:solidFill>
                <a:latin typeface="Verdana"/>
                <a:ea typeface="Verdana"/>
                <a:cs typeface="Verdana"/>
                <a:sym typeface="Verdana"/>
              </a:rPr>
              <a:t>ting</a:t>
            </a:r>
            <a:endParaRPr sz="2400">
              <a:solidFill>
                <a:srgbClr val="4A86E8"/>
              </a:solidFill>
              <a:latin typeface="Verdana"/>
              <a:ea typeface="Verdana"/>
              <a:cs typeface="Verdana"/>
            </a:endParaRPr>
          </a:p>
        </p:txBody>
      </p:sp>
      <p:sp>
        <p:nvSpPr>
          <p:cNvPr id="114" name="Google Shape;114;p19"/>
          <p:cNvSpPr txBox="1"/>
          <p:nvPr/>
        </p:nvSpPr>
        <p:spPr>
          <a:xfrm>
            <a:off x="8755733" y="1937933"/>
            <a:ext cx="3251600" cy="535200"/>
          </a:xfrm>
          <a:prstGeom prst="rect">
            <a:avLst/>
          </a:prstGeom>
          <a:noFill/>
          <a:ln>
            <a:noFill/>
          </a:ln>
        </p:spPr>
        <p:txBody>
          <a:bodyPr spcFirstLastPara="1" wrap="square" lIns="121900" tIns="121900" rIns="121900" bIns="121900" anchor="t" anchorCtr="0">
            <a:noAutofit/>
          </a:bodyPr>
          <a:lstStyle/>
          <a:p>
            <a:r>
              <a:rPr lang="ru" sz="2400">
                <a:solidFill>
                  <a:srgbClr val="4A86E8"/>
                </a:solidFill>
                <a:latin typeface="Verdana"/>
                <a:ea typeface="Verdana"/>
                <a:cs typeface="Verdana"/>
                <a:sym typeface="Verdana"/>
              </a:rPr>
              <a:t>1758 rows</a:t>
            </a:r>
            <a:endParaRPr sz="2400">
              <a:solidFill>
                <a:srgbClr val="4A86E8"/>
              </a:solidFill>
              <a:latin typeface="Verdana"/>
              <a:ea typeface="Verdana"/>
              <a:cs typeface="Verdana"/>
              <a:sym typeface="Verdana"/>
            </a:endParaRPr>
          </a:p>
        </p:txBody>
      </p:sp>
      <p:sp>
        <p:nvSpPr>
          <p:cNvPr id="115" name="Google Shape;115;p19"/>
          <p:cNvSpPr txBox="1"/>
          <p:nvPr/>
        </p:nvSpPr>
        <p:spPr>
          <a:xfrm>
            <a:off x="8755733" y="3352167"/>
            <a:ext cx="3251600" cy="535200"/>
          </a:xfrm>
          <a:prstGeom prst="rect">
            <a:avLst/>
          </a:prstGeom>
          <a:noFill/>
          <a:ln>
            <a:noFill/>
          </a:ln>
        </p:spPr>
        <p:txBody>
          <a:bodyPr spcFirstLastPara="1" wrap="square" lIns="121900" tIns="121900" rIns="121900" bIns="121900" anchor="t" anchorCtr="0">
            <a:noAutofit/>
          </a:bodyPr>
          <a:lstStyle/>
          <a:p>
            <a:r>
              <a:rPr lang="ru" sz="2400">
                <a:solidFill>
                  <a:srgbClr val="4A86E8"/>
                </a:solidFill>
                <a:latin typeface="Verdana"/>
                <a:ea typeface="Verdana"/>
                <a:cs typeface="Verdana"/>
                <a:sym typeface="Verdana"/>
              </a:rPr>
              <a:t>1120 rows</a:t>
            </a:r>
            <a:endParaRPr sz="2400">
              <a:solidFill>
                <a:srgbClr val="4A86E8"/>
              </a:solidFill>
              <a:latin typeface="Verdana"/>
              <a:ea typeface="Verdana"/>
              <a:cs typeface="Verdana"/>
              <a:sym typeface="Verdana"/>
            </a:endParaRPr>
          </a:p>
        </p:txBody>
      </p:sp>
      <p:sp>
        <p:nvSpPr>
          <p:cNvPr id="116" name="Google Shape;116;p19"/>
          <p:cNvSpPr txBox="1"/>
          <p:nvPr/>
        </p:nvSpPr>
        <p:spPr>
          <a:xfrm>
            <a:off x="8755733" y="4873167"/>
            <a:ext cx="3251600" cy="535200"/>
          </a:xfrm>
          <a:prstGeom prst="rect">
            <a:avLst/>
          </a:prstGeom>
          <a:noFill/>
          <a:ln>
            <a:noFill/>
          </a:ln>
        </p:spPr>
        <p:txBody>
          <a:bodyPr spcFirstLastPara="1" wrap="square" lIns="121900" tIns="121900" rIns="121900" bIns="121900" anchor="t" anchorCtr="0">
            <a:noAutofit/>
          </a:bodyPr>
          <a:lstStyle/>
          <a:p>
            <a:r>
              <a:rPr lang="ru" sz="2400">
                <a:solidFill>
                  <a:srgbClr val="4A86E8"/>
                </a:solidFill>
                <a:latin typeface="Verdana"/>
                <a:ea typeface="Verdana"/>
                <a:cs typeface="Verdana"/>
                <a:sym typeface="Verdana"/>
              </a:rPr>
              <a:t>1825 rows</a:t>
            </a:r>
            <a:endParaRPr sz="2400">
              <a:solidFill>
                <a:srgbClr val="4A86E8"/>
              </a:solidFill>
              <a:latin typeface="Verdana"/>
              <a:ea typeface="Verdana"/>
              <a:cs typeface="Verdana"/>
              <a:sym typeface="Verdana"/>
            </a:endParaRPr>
          </a:p>
        </p:txBody>
      </p:sp>
      <p:pic>
        <p:nvPicPr>
          <p:cNvPr id="117" name="Google Shape;117;p19"/>
          <p:cNvPicPr preferRelativeResize="0"/>
          <p:nvPr/>
        </p:nvPicPr>
        <p:blipFill>
          <a:blip r:embed="rId4">
            <a:alphaModFix/>
          </a:blip>
          <a:stretch>
            <a:fillRect/>
          </a:stretch>
        </p:blipFill>
        <p:spPr>
          <a:xfrm>
            <a:off x="6018000" y="4092335"/>
            <a:ext cx="1292667" cy="863533"/>
          </a:xfrm>
          <a:prstGeom prst="rect">
            <a:avLst/>
          </a:prstGeom>
          <a:noFill/>
          <a:ln>
            <a:noFill/>
          </a:ln>
        </p:spPr>
      </p:pic>
    </p:spTree>
    <p:extLst>
      <p:ext uri="{BB962C8B-B14F-4D97-AF65-F5344CB8AC3E}">
        <p14:creationId xmlns:p14="http://schemas.microsoft.com/office/powerpoint/2010/main" val="4198837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infopath/2007/PartnerControl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f80a141d-92ca-4d3d-9308-f7e7b1d44ce8"/>
    <ds:schemaRef ds:uri="155be751-a274-42e8-93fb-f39d3b9bccc8"/>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585</TotalTime>
  <Words>798</Words>
  <Application>Microsoft Office PowerPoint</Application>
  <PresentationFormat>Widescreen</PresentationFormat>
  <Paragraphs>121</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Helv</vt:lpstr>
      <vt:lpstr>IBM Plex Mono SemiBold</vt:lpstr>
      <vt:lpstr>IBM Plex Mono Text</vt:lpstr>
      <vt:lpstr>IBM Plex Sans Text</vt:lpstr>
      <vt:lpstr>Verdana</vt:lpstr>
      <vt:lpstr>SLIDE_TEMPLATE_skill_network</vt:lpstr>
      <vt:lpstr>&lt;Predicting breast cancer patients living status after 5 years&gt;</vt:lpstr>
      <vt:lpstr>PowerPoint Presentation</vt:lpstr>
      <vt:lpstr>PowerPoint Presentation</vt:lpstr>
      <vt:lpstr>PowerPoint Presentation</vt:lpstr>
      <vt:lpstr>PowerPoint Presentation</vt:lpstr>
      <vt:lpstr>PowerPoint Presentation</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 selection</vt:lpstr>
      <vt:lpstr>Iterations</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Yudy Yunardy</dc:creator>
  <cp:lastModifiedBy>Yudy Yunardy</cp:lastModifiedBy>
  <cp:revision>35</cp:revision>
  <dcterms:created xsi:type="dcterms:W3CDTF">2020-10-28T18:29:43Z</dcterms:created>
  <dcterms:modified xsi:type="dcterms:W3CDTF">2021-12-13T14:32:30Z</dcterms:modified>
</cp:coreProperties>
</file>