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4"/>
  </p:notesMasterIdLst>
  <p:sldIdLst>
    <p:sldId id="256" r:id="rId5"/>
    <p:sldId id="257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276" r:id="rId52"/>
    <p:sldId id="277" r:id="rId5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015C6-C189-4022-A42E-49568D10B0B5}" v="16" dt="2021-11-04T11:43:44.909"/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7418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3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3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dy74/capstone_project/blob/main/Data%20wrangling%20.ipynb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dy74/capstone_project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dy74/capstone_project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dy74/capstone_project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dy74/capstone_project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dy74/capstone_project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yudy74/capstone_project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4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23" Type="http://schemas.openxmlformats.org/officeDocument/2006/relationships/hyperlink" Target="https://github.com/yudy74/capstone_project/blob/main/Data%20Collection%20Api%20.ipynb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jpg"/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hyperlink" Target="https://github.com/yudy74/capstone_project/blob/main/Data%20Collection%20with%20Web%20Scraping.ipynb" TargetMode="External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E659B"/>
                </a:solidFill>
                <a:latin typeface="IBM Plex Mono SemiBold"/>
              </a:rPr>
              <a:t>Capstone </a:t>
            </a:r>
            <a:r>
              <a:rPr lang="en-US" smtClean="0">
                <a:solidFill>
                  <a:srgbClr val="0E659B"/>
                </a:solidFill>
                <a:latin typeface="IBM Plex Mono SemiBold"/>
              </a:rPr>
              <a:t>Project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IBM Plex Mono Text"/>
              </a:rPr>
              <a:t>Yudy</a:t>
            </a:r>
            <a:r>
              <a:rPr lang="en-US" dirty="0">
                <a:latin typeface="IBM Plex Mono Text"/>
              </a:rPr>
              <a:t> </a:t>
            </a:r>
            <a:r>
              <a:rPr lang="en-US" dirty="0" err="1">
                <a:latin typeface="IBM Plex Mono Text"/>
              </a:rPr>
              <a:t>Yunardy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04 Nov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80093"/>
            <a:ext cx="516498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1" y="1453464"/>
            <a:ext cx="11734799" cy="426321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u="sng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</a:t>
            </a:r>
            <a:r>
              <a:rPr sz="2000" u="sng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 </a:t>
            </a:r>
            <a:r>
              <a:rPr sz="2000" u="sng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spc="-5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https://github.com/yudy74/capstone_project/blob/main/Data%20wrangling%20.ipynb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82177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607830"/>
            <a:ext cx="839126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mtClean="0"/>
              <a:t>EDA </a:t>
            </a:r>
            <a:r>
              <a:rPr dirty="0"/>
              <a:t>with Data 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sng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u="sng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sng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 </a:t>
            </a:r>
            <a:r>
              <a:rPr sz="2000" u="sng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spc="-1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https://github.com/yudy74/capstone_project/blob/main/EDA%20with%20Visualization.ipynb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639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07830"/>
            <a:ext cx="41988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EDA with 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sng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 </a:t>
            </a:r>
            <a:r>
              <a:rPr sz="2000" u="sng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spc="-5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https://github.com/yudy74/capstone_project/blob/main/EDA%20with%20SQL.ipynb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393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607830"/>
            <a:ext cx="100250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90" smtClean="0"/>
              <a:t>I</a:t>
            </a:r>
            <a:r>
              <a:rPr spc="-190" smtClean="0"/>
              <a:t>nteractive </a:t>
            </a:r>
            <a:r>
              <a:rPr lang="en-US" spc="-295" smtClean="0"/>
              <a:t>visual analytics</a:t>
            </a:r>
            <a:endParaRPr spc="-270"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4882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u="sng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spc="-1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https://github.com/yudy74/capstone_project/blob/main/Interactive%20Visual%20Analytics%20with%20Folium.ipynb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455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07830"/>
            <a:ext cx="930566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8308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u="sng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spc="-1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https://github.com/yudy74/capstone_project/blob/main/spacex_dash_app.py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262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07830"/>
            <a:ext cx="96593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>
                <a:latin typeface="Carlito"/>
                <a:cs typeface="Carlito"/>
                <a:hlinkClick r:id="rId2"/>
              </a:rPr>
              <a:t>https://github.com/yudy74/capstone_project/blob/main/Machine%20Learning%20Prediction.ipynb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758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081" y="97706"/>
            <a:ext cx="10515600" cy="132556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1042457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mtClean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with </a:t>
            </a:r>
            <a:r>
              <a:rPr sz="72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8" y="4411726"/>
            <a:ext cx="84456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EXPLORATORY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DATA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ANALYSIS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WITH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SEABORN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9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60047"/>
            <a:ext cx="83543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04" smtClean="0">
                <a:solidFill>
                  <a:srgbClr val="BB562C"/>
                </a:solidFill>
              </a:rPr>
              <a:t>01. </a:t>
            </a:r>
            <a:r>
              <a:rPr sz="3600" spc="-204" smtClean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120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9704"/>
            <a:ext cx="66282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35" smtClean="0">
                <a:solidFill>
                  <a:srgbClr val="BB562C"/>
                </a:solidFill>
              </a:rPr>
              <a:t>02. </a:t>
            </a:r>
            <a:r>
              <a:rPr sz="3600" spc="-335" smtClean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614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09" y="1955333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8650" y="1589373"/>
            <a:ext cx="6113585" cy="4821360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smtClean="0"/>
              <a:t>Appendix</a:t>
            </a:r>
          </a:p>
          <a:p>
            <a:r>
              <a:rPr lang="en-US" sz="2200" smtClean="0"/>
              <a:t>Github Job Postings</a:t>
            </a:r>
          </a:p>
          <a:p>
            <a:r>
              <a:rPr lang="en-US" sz="2200" smtClean="0"/>
              <a:t>Popular Languages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92305"/>
            <a:ext cx="76800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425" smtClean="0">
                <a:solidFill>
                  <a:srgbClr val="BB562C"/>
                </a:solidFill>
              </a:rPr>
              <a:t>03. </a:t>
            </a:r>
            <a:r>
              <a:rPr sz="3600" spc="-425" smtClean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9731" y="1347903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471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1872" y="646229"/>
            <a:ext cx="81088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04" smtClean="0">
                <a:solidFill>
                  <a:srgbClr val="BB562C"/>
                </a:solidFill>
              </a:rPr>
              <a:t>04. </a:t>
            </a:r>
            <a:r>
              <a:rPr sz="3600" spc="-204" smtClean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64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0884" y="749150"/>
            <a:ext cx="63231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35" smtClean="0">
                <a:solidFill>
                  <a:srgbClr val="BB562C"/>
                </a:solidFill>
              </a:rPr>
              <a:t>05. </a:t>
            </a:r>
            <a:r>
              <a:rPr sz="3600" spc="-335" smtClean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506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7751" y="727052"/>
            <a:ext cx="73238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10" smtClean="0">
                <a:solidFill>
                  <a:srgbClr val="BB562C"/>
                </a:solidFill>
              </a:rPr>
              <a:t>06. </a:t>
            </a:r>
            <a:r>
              <a:rPr sz="3600" spc="-310" smtClean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847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7191604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242424"/>
                </a:solidFill>
                <a:latin typeface="Arial"/>
                <a:cs typeface="Arial"/>
              </a:rPr>
              <a:t>EDA with 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8" y="4221854"/>
            <a:ext cx="9905963" cy="896399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EXPLORATORY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DATA ANALYSIS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WITH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SQL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INTEGRATED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IN</a:t>
            </a:r>
            <a:r>
              <a:rPr lang="en-US" sz="240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616E52"/>
                </a:solidFill>
                <a:latin typeface="Arial"/>
                <a:cs typeface="Arial"/>
              </a:rPr>
              <a:t>PYTHON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8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607830"/>
            <a:ext cx="78564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35" smtClean="0"/>
              <a:t>01. </a:t>
            </a:r>
            <a:r>
              <a:rPr spc="-235" smtClean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252" y="764037"/>
            <a:ext cx="100642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400" smtClean="0"/>
              <a:t>02. </a:t>
            </a:r>
            <a:r>
              <a:rPr sz="3600" spc="-400" smtClean="0"/>
              <a:t>Launch </a:t>
            </a:r>
            <a:r>
              <a:rPr sz="3600" dirty="0"/>
              <a:t>Site</a:t>
            </a:r>
            <a:r>
              <a:rPr sz="3600" spc="-345" dirty="0"/>
              <a:t> </a:t>
            </a:r>
            <a:r>
              <a:rPr sz="3600" spc="-455" dirty="0"/>
              <a:t>Names </a:t>
            </a:r>
            <a:r>
              <a:rPr sz="3600" spc="-340" dirty="0"/>
              <a:t>Beginning </a:t>
            </a:r>
            <a:r>
              <a:rPr sz="3600" spc="-80" dirty="0"/>
              <a:t>with</a:t>
            </a:r>
            <a:r>
              <a:rPr sz="3600" spc="-590" dirty="0"/>
              <a:t> </a:t>
            </a:r>
            <a:r>
              <a:rPr sz="3600"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4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07830"/>
            <a:ext cx="80462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65" smtClean="0"/>
              <a:t>03.</a:t>
            </a:r>
            <a:r>
              <a:rPr spc="-365" smtClean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41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607830"/>
            <a:ext cx="888297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25" smtClean="0"/>
              <a:t>04. </a:t>
            </a:r>
            <a:r>
              <a:rPr spc="-425" smtClean="0"/>
              <a:t>Average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45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38608"/>
            <a:ext cx="104184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90" smtClean="0"/>
              <a:t>05. </a:t>
            </a:r>
            <a:r>
              <a:rPr sz="3600" spc="-290" smtClean="0"/>
              <a:t>First </a:t>
            </a:r>
            <a:r>
              <a:rPr sz="3600" spc="-425" dirty="0"/>
              <a:t>Successful </a:t>
            </a:r>
            <a:r>
              <a:rPr sz="3600" spc="-320" dirty="0"/>
              <a:t>Ground </a:t>
            </a:r>
            <a:r>
              <a:rPr sz="3600" spc="-545" dirty="0"/>
              <a:t>Pad </a:t>
            </a:r>
            <a:r>
              <a:rPr sz="3600" spc="-370" dirty="0"/>
              <a:t>Landing</a:t>
            </a:r>
            <a:r>
              <a:rPr sz="3600" spc="-570" dirty="0"/>
              <a:t> </a:t>
            </a:r>
            <a:r>
              <a:rPr sz="3600"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2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153" y="166701"/>
            <a:ext cx="11025552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>
                <a:uFill>
                  <a:solidFill>
                    <a:srgbClr val="7D7D7D"/>
                  </a:solidFill>
                </a:uFill>
              </a:rPr>
              <a:t>Executive </a:t>
            </a:r>
            <a:r>
              <a:rPr u="heavy" smtClean="0">
                <a:uFill>
                  <a:solidFill>
                    <a:srgbClr val="7D7D7D"/>
                  </a:solidFill>
                </a:uFill>
              </a:rPr>
              <a:t>Summary</a:t>
            </a:r>
            <a:r>
              <a:rPr lang="en-US" u="heavy" smtClean="0">
                <a:uFill>
                  <a:solidFill>
                    <a:srgbClr val="7D7D7D"/>
                  </a:solidFill>
                </a:uFill>
              </a:rPr>
              <a:t>    </a:t>
            </a:r>
            <a:r>
              <a:rPr u="heavy" spc="-370">
                <a:uFill>
                  <a:solidFill>
                    <a:srgbClr val="7D7D7D"/>
                  </a:solidFill>
                </a:uFill>
              </a:rPr>
              <a:t>	</a:t>
            </a:r>
            <a:r>
              <a:rPr lang="en-US" u="heavy" spc="-370" smtClean="0">
                <a:uFill>
                  <a:solidFill>
                    <a:srgbClr val="7D7D7D"/>
                  </a:solidFill>
                </a:uFill>
              </a:rPr>
              <a:t>  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859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50462"/>
            <a:ext cx="10832542" cy="67646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lang="en-US" sz="2400" spc="-390" smtClean="0"/>
              <a:t>06. </a:t>
            </a:r>
            <a:r>
              <a:rPr sz="2400" spc="-390" smtClean="0"/>
              <a:t>Successful </a:t>
            </a:r>
            <a:r>
              <a:rPr sz="2400" spc="-300" dirty="0"/>
              <a:t>Drone </a:t>
            </a:r>
            <a:r>
              <a:rPr sz="2400" spc="-375" dirty="0"/>
              <a:t>Ship </a:t>
            </a:r>
            <a:r>
              <a:rPr sz="2400" spc="-340" dirty="0"/>
              <a:t>Landing </a:t>
            </a:r>
            <a:r>
              <a:rPr sz="2400" spc="-75" dirty="0"/>
              <a:t>with</a:t>
            </a:r>
            <a:r>
              <a:rPr sz="2400" spc="-600" dirty="0"/>
              <a:t> </a:t>
            </a:r>
            <a:r>
              <a:rPr sz="2400" spc="-385" dirty="0"/>
              <a:t>Payload  </a:t>
            </a:r>
            <a:r>
              <a:rPr sz="2400" spc="-290" dirty="0"/>
              <a:t>Between </a:t>
            </a:r>
            <a:r>
              <a:rPr sz="2400" spc="-285" dirty="0"/>
              <a:t>4000 and</a:t>
            </a:r>
            <a:r>
              <a:rPr sz="2400" spc="-705" dirty="0"/>
              <a:t> </a:t>
            </a:r>
            <a:r>
              <a:rPr sz="2400" spc="-285" dirty="0"/>
              <a:t>6000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4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7629" y="760244"/>
            <a:ext cx="10207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65" smtClean="0"/>
              <a:t>07. </a:t>
            </a:r>
            <a:r>
              <a:rPr sz="3600" spc="-365" smtClean="0"/>
              <a:t>Total </a:t>
            </a:r>
            <a:r>
              <a:rPr sz="3600" spc="-285" dirty="0"/>
              <a:t>Number </a:t>
            </a:r>
            <a:r>
              <a:rPr sz="3600" spc="-75" dirty="0"/>
              <a:t>of </a:t>
            </a:r>
            <a:r>
              <a:rPr sz="3600" spc="-540" dirty="0"/>
              <a:t>Each </a:t>
            </a:r>
            <a:r>
              <a:rPr sz="3600" spc="-275" dirty="0"/>
              <a:t>Mission</a:t>
            </a:r>
            <a:r>
              <a:rPr sz="3600" spc="-894" dirty="0"/>
              <a:t> </a:t>
            </a:r>
            <a:r>
              <a:rPr sz="3600"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7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737615"/>
            <a:ext cx="9935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60" smtClean="0"/>
              <a:t>08. </a:t>
            </a:r>
            <a:r>
              <a:rPr sz="3600" spc="-360" smtClean="0"/>
              <a:t>Boosters </a:t>
            </a:r>
            <a:r>
              <a:rPr sz="3600" spc="-105" dirty="0"/>
              <a:t>that </a:t>
            </a:r>
            <a:r>
              <a:rPr sz="3600" spc="-315" dirty="0"/>
              <a:t>Carried </a:t>
            </a:r>
            <a:r>
              <a:rPr sz="3600" spc="-285" dirty="0"/>
              <a:t>Maximum</a:t>
            </a:r>
            <a:r>
              <a:rPr sz="3600" spc="-919" dirty="0"/>
              <a:t> </a:t>
            </a:r>
            <a:r>
              <a:rPr sz="3600" spc="-434" dirty="0"/>
              <a:t>Payload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291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900" y="734618"/>
            <a:ext cx="98998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05" smtClean="0"/>
              <a:t>09. </a:t>
            </a:r>
            <a:r>
              <a:rPr sz="3600" spc="-305" smtClean="0"/>
              <a:t>2015 </a:t>
            </a:r>
            <a:r>
              <a:rPr sz="3600" spc="-370" dirty="0"/>
              <a:t>Failed </a:t>
            </a:r>
            <a:r>
              <a:rPr sz="3600" spc="-320" dirty="0"/>
              <a:t>Drone </a:t>
            </a:r>
            <a:r>
              <a:rPr sz="3600" spc="-409" dirty="0"/>
              <a:t>Ship </a:t>
            </a:r>
            <a:r>
              <a:rPr sz="3600" spc="-370" dirty="0"/>
              <a:t>Landing</a:t>
            </a:r>
            <a:r>
              <a:rPr sz="3600" spc="-695" dirty="0"/>
              <a:t> </a:t>
            </a:r>
            <a:r>
              <a:rPr sz="3600"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8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6377" y="622649"/>
            <a:ext cx="10714008" cy="67646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lang="en-US" sz="2400" spc="-380" smtClean="0"/>
              <a:t>10. </a:t>
            </a:r>
            <a:r>
              <a:rPr sz="2400" spc="-380" smtClean="0"/>
              <a:t>Ranking </a:t>
            </a:r>
            <a:r>
              <a:rPr sz="2400" spc="-335" dirty="0"/>
              <a:t>Counts </a:t>
            </a:r>
            <a:r>
              <a:rPr sz="2400" spc="-75" dirty="0"/>
              <a:t>of </a:t>
            </a:r>
            <a:r>
              <a:rPr sz="2400" spc="-390" dirty="0"/>
              <a:t>Successful</a:t>
            </a:r>
            <a:r>
              <a:rPr sz="2400" spc="-844" dirty="0"/>
              <a:t> </a:t>
            </a:r>
            <a:r>
              <a:rPr sz="2400" spc="-370" dirty="0"/>
              <a:t>Landings  </a:t>
            </a:r>
            <a:r>
              <a:rPr sz="2400" spc="-290" dirty="0"/>
              <a:t>Between </a:t>
            </a:r>
            <a:r>
              <a:rPr sz="2400" spc="-280" dirty="0"/>
              <a:t>2010-06-04 </a:t>
            </a:r>
            <a:r>
              <a:rPr sz="2400" spc="-285" dirty="0"/>
              <a:t>and</a:t>
            </a:r>
            <a:r>
              <a:rPr sz="2400" spc="-745" dirty="0"/>
              <a:t> </a:t>
            </a:r>
            <a:r>
              <a:rPr sz="2400" spc="-295" dirty="0"/>
              <a:t>2017-03-20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0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</p:spTree>
    <p:extLst>
      <p:ext uri="{BB962C8B-B14F-4D97-AF65-F5344CB8AC3E}">
        <p14:creationId xmlns:p14="http://schemas.microsoft.com/office/powerpoint/2010/main" val="31405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43" y="170848"/>
            <a:ext cx="10515600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370" smtClean="0">
                <a:uFill>
                  <a:solidFill>
                    <a:srgbClr val="7D7D7D"/>
                  </a:solidFill>
                </a:uFill>
              </a:rPr>
              <a:t>01. </a:t>
            </a:r>
            <a:r>
              <a:rPr u="heavy" spc="-370" smtClean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9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166" y="179474"/>
            <a:ext cx="10515600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320" smtClean="0">
                <a:uFill>
                  <a:solidFill>
                    <a:srgbClr val="7D7D7D"/>
                  </a:solidFill>
                </a:uFill>
              </a:rPr>
              <a:t>02. </a:t>
            </a:r>
            <a:r>
              <a:rPr u="heavy" spc="-320" smtClean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8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419" y="170848"/>
            <a:ext cx="10515600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505" smtClean="0">
                <a:uFill>
                  <a:solidFill>
                    <a:srgbClr val="7D7D7D"/>
                  </a:solidFill>
                </a:uFill>
              </a:rPr>
              <a:t>03. </a:t>
            </a:r>
            <a:r>
              <a:rPr u="heavy" spc="-505" smtClean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30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</p:spTree>
    <p:extLst>
      <p:ext uri="{BB962C8B-B14F-4D97-AF65-F5344CB8AC3E}">
        <p14:creationId xmlns:p14="http://schemas.microsoft.com/office/powerpoint/2010/main" val="34391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236242"/>
            <a:ext cx="39751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93064" y="1321181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sng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u="sng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sng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u="sng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381" y="5269181"/>
            <a:ext cx="26174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>
                <a:latin typeface="Carlito"/>
                <a:cs typeface="Carlito"/>
              </a:rPr>
              <a:t>– </a:t>
            </a:r>
            <a:r>
              <a:rPr lang="en-US" sz="1400" spc="-5" smtClean="0">
                <a:latin typeface="Carlito"/>
                <a:cs typeface="Carlito"/>
              </a:rPr>
              <a:t>Wikipedia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  <p:pic>
        <p:nvPicPr>
          <p:cNvPr id="1026" name="Picture 2" descr="Falcon 9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54" y="1420118"/>
            <a:ext cx="3217353" cy="384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419" y="201626"/>
            <a:ext cx="105156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sz="3600" u="heavy" spc="-385" smtClean="0">
                <a:uFill>
                  <a:solidFill>
                    <a:srgbClr val="7D7D7D"/>
                  </a:solidFill>
                </a:uFill>
              </a:rPr>
              <a:t>01. </a:t>
            </a:r>
            <a:r>
              <a:rPr sz="3600" u="heavy" spc="-385" smtClean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sz="3600"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sz="3600"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z="3600"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3600"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4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419" y="166746"/>
            <a:ext cx="10515600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285" smtClean="0">
                <a:uFill>
                  <a:solidFill>
                    <a:srgbClr val="7D7D7D"/>
                  </a:solidFill>
                </a:uFill>
              </a:rPr>
              <a:t>02. </a:t>
            </a:r>
            <a:r>
              <a:rPr u="heavy" spc="-285" smtClean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4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68" y="683262"/>
            <a:ext cx="11057626" cy="68929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lang="en-US" sz="2800" spc="-385" smtClean="0"/>
              <a:t>03. </a:t>
            </a:r>
            <a:r>
              <a:rPr sz="2800" spc="-385" smtClean="0"/>
              <a:t>Payload </a:t>
            </a:r>
            <a:r>
              <a:rPr sz="2800" spc="-390" dirty="0"/>
              <a:t>Mass </a:t>
            </a:r>
            <a:r>
              <a:rPr sz="2800" spc="-365" dirty="0"/>
              <a:t>vs. </a:t>
            </a:r>
            <a:r>
              <a:rPr sz="2800" spc="-520" dirty="0"/>
              <a:t>Success </a:t>
            </a:r>
            <a:r>
              <a:rPr sz="2800" spc="-365" dirty="0"/>
              <a:t>vs</a:t>
            </a:r>
            <a:r>
              <a:rPr sz="2800" spc="-365"/>
              <a:t>. </a:t>
            </a:r>
            <a:r>
              <a:rPr sz="2800" spc="-270" smtClean="0"/>
              <a:t>Booster</a:t>
            </a:r>
            <a:r>
              <a:rPr lang="en-US" sz="2800" spc="-270" smtClean="0"/>
              <a:t> </a:t>
            </a:r>
            <a:r>
              <a:rPr sz="2800" spc="-330" smtClean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sz="2800" spc="-409" smtClean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2800" spc="-330" smtClean="0">
                <a:uFill>
                  <a:solidFill>
                    <a:srgbClr val="7D7D7D"/>
                  </a:solidFill>
                </a:uFill>
              </a:rPr>
              <a:t>Category</a:t>
            </a:r>
            <a:endParaRPr sz="2800"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7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6019" y="2489562"/>
            <a:ext cx="10515600" cy="171733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ct val="100000"/>
              </a:lnSpc>
              <a:spcBef>
                <a:spcPts val="1540"/>
              </a:spcBef>
              <a:buNone/>
            </a:pPr>
            <a:r>
              <a:rPr sz="4000" b="1" dirty="0"/>
              <a:t>Predictive Analysis  (Classification)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6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321386"/>
            <a:ext cx="609604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7089" y="1367287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5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42068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385675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228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70366"/>
            <a:ext cx="32448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1161" y="1565560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0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70366"/>
            <a:ext cx="24542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APPENDIX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09022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u="sng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spc="-1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https://github.com/yudy74/capstone_project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u="sng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u="sng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672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619898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85" y="149264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GitHub API in a file named “</a:t>
            </a:r>
            <a:r>
              <a:rPr lang="en-IN" sz="2400" dirty="0" err="1"/>
              <a:t>github</a:t>
            </a:r>
            <a:r>
              <a:rPr lang="en-IN" sz="2400" dirty="0"/>
              <a:t>-job-</a:t>
            </a:r>
            <a:r>
              <a:rPr lang="en-IN" sz="2400" dirty="0" err="1"/>
              <a:t>postings.xlsx</a:t>
            </a:r>
            <a:r>
              <a:rPr lang="en-US" sz="2200" dirty="0"/>
              <a:t>”. Present that data using a bar chart here. Order the bar chart in the descending order of number of job postings.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52" y="2926361"/>
            <a:ext cx="7331274" cy="33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392" y="149264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96" y="2818208"/>
            <a:ext cx="8038470" cy="3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596" y="152178"/>
            <a:ext cx="10515600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788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dirty="0">
                <a:solidFill>
                  <a:srgbClr val="616E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 OF DATA COLLECTION, WRANGLING, VISUALIZATION,</a:t>
            </a:r>
            <a:endParaRPr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dirty="0">
                <a:solidFill>
                  <a:srgbClr val="616E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DASHBOARD,	AND	MODEL	METHODS</a:t>
            </a:r>
            <a:endParaRPr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464" y="703731"/>
            <a:ext cx="790358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b="1" u="sng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b="1" u="sng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b="1" u="sng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b="1" u="sng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b="1" u="sng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b="1" u="sng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00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>
            <a:hlinkClick r:id="rId23"/>
          </p:cNvPr>
          <p:cNvSpPr txBox="1"/>
          <p:nvPr/>
        </p:nvSpPr>
        <p:spPr>
          <a:xfrm>
            <a:off x="535635" y="5215508"/>
            <a:ext cx="2988945" cy="661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spc="-1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https://github.com/yudy74/capstone_project/blob/main/Data%20Collection%20Api%20.ipynb</a:t>
            </a:r>
            <a:endParaRPr sz="1500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18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>
            <a:hlinkClick r:id="rId17"/>
          </p:cNvPr>
          <p:cNvSpPr txBox="1"/>
          <p:nvPr/>
        </p:nvSpPr>
        <p:spPr>
          <a:xfrm>
            <a:off x="535635" y="4830826"/>
            <a:ext cx="2988945" cy="659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spc="-1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https://github.com/yudy74/capstone_project/blob/main/Data%20Collection%20with%20Web%20Scraping.ipynb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291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55be751-a274-42e8-93fb-f39d3b9bccc8"/>
    <ds:schemaRef ds:uri="http://schemas.microsoft.com/office/2006/metadata/properties"/>
    <ds:schemaRef ds:uri="http://schemas.microsoft.com/office/infopath/2007/PartnerControls"/>
    <ds:schemaRef ds:uri="f80a141d-92ca-4d3d-9308-f7e7b1d44ce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2690</Words>
  <Application>Microsoft Office PowerPoint</Application>
  <PresentationFormat>Widescreen</PresentationFormat>
  <Paragraphs>260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-apple-system</vt:lpstr>
      <vt:lpstr>Arial</vt:lpstr>
      <vt:lpstr>Calibri</vt:lpstr>
      <vt:lpstr>Carlito</vt:lpstr>
      <vt:lpstr>Helv</vt:lpstr>
      <vt:lpstr>IBM Plex Mono SemiBold</vt:lpstr>
      <vt:lpstr>IBM Plex Mono Text</vt:lpstr>
      <vt:lpstr>IBM Plex Sans Text</vt:lpstr>
      <vt:lpstr>Segoe UI</vt:lpstr>
      <vt:lpstr>SLIDE_TEMPLATE_skill_network</vt:lpstr>
      <vt:lpstr>Capstone Project</vt:lpstr>
      <vt:lpstr>OUTLINE</vt:lpstr>
      <vt:lpstr>Executive Summary      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Interactive visual analytics</vt:lpstr>
      <vt:lpstr>Build a Dashboard with Plotly Dash</vt:lpstr>
      <vt:lpstr>Predictive analysis (Classification)</vt:lpstr>
      <vt:lpstr>Results </vt:lpstr>
      <vt:lpstr>PowerPoint Presentation</vt:lpstr>
      <vt:lpstr>01. Flight Number vs. Launch Site</vt:lpstr>
      <vt:lpstr>02. Payload vs. Launch Site</vt:lpstr>
      <vt:lpstr>03. Success rate vs. Orbit type</vt:lpstr>
      <vt:lpstr>04. Flight Number vs. Orbit type</vt:lpstr>
      <vt:lpstr>05. Payload vs. Orbit type</vt:lpstr>
      <vt:lpstr>06. Launch Success Yearly Trend</vt:lpstr>
      <vt:lpstr>PowerPoint Presentation</vt:lpstr>
      <vt:lpstr>01. All Launch Site Names</vt:lpstr>
      <vt:lpstr>02. Launch Site Names Beginning with `CCA`</vt:lpstr>
      <vt:lpstr>03.Total Payload Mass from NASA</vt:lpstr>
      <vt:lpstr>04. Average Payload Mass by F9 v1.1</vt:lpstr>
      <vt:lpstr>05. First Successful Ground Pad Landing Date</vt:lpstr>
      <vt:lpstr>06. Successful Drone Ship Landing with Payload  Between 4000 and 6000</vt:lpstr>
      <vt:lpstr>07. Total Number of Each Mission Outcome</vt:lpstr>
      <vt:lpstr>08. Boosters that Carried Maximum Payload</vt:lpstr>
      <vt:lpstr>09. 2015 Failed Drone Ship Landing Records</vt:lpstr>
      <vt:lpstr>10. Ranking Counts of Successful Landings  Between 2010-06-04 and 2017-03-20</vt:lpstr>
      <vt:lpstr>Interactive Map with  Folium</vt:lpstr>
      <vt:lpstr>01. Launch Site Locations </vt:lpstr>
      <vt:lpstr>02. Color-Coded Launch Markers </vt:lpstr>
      <vt:lpstr>03. Key Location Proximities </vt:lpstr>
      <vt:lpstr>Build a Dashboard with  Plotly Dash</vt:lpstr>
      <vt:lpstr>01. Successful Launches Across Launch Sites </vt:lpstr>
      <vt:lpstr>02. Highest Success Rate Launch Site </vt:lpstr>
      <vt:lpstr>03. Payload Mass vs. Success vs. Booster Version Category</vt:lpstr>
      <vt:lpstr>PowerPoint Presentation</vt:lpstr>
      <vt:lpstr>Classification Accuracy</vt:lpstr>
      <vt:lpstr>Confusion Matrix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Yudy Yunardy</dc:creator>
  <cp:lastModifiedBy>Yudy Yunardy</cp:lastModifiedBy>
  <cp:revision>47</cp:revision>
  <dcterms:created xsi:type="dcterms:W3CDTF">2020-10-28T18:29:43Z</dcterms:created>
  <dcterms:modified xsi:type="dcterms:W3CDTF">2021-11-05T16:27:48Z</dcterms:modified>
</cp:coreProperties>
</file>