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791" r:id="rId2"/>
    <p:sldId id="875" r:id="rId3"/>
    <p:sldId id="876" r:id="rId4"/>
    <p:sldId id="804" r:id="rId5"/>
    <p:sldId id="863" r:id="rId6"/>
    <p:sldId id="864" r:id="rId7"/>
    <p:sldId id="877" r:id="rId8"/>
    <p:sldId id="805" r:id="rId9"/>
    <p:sldId id="812" r:id="rId10"/>
    <p:sldId id="806" r:id="rId11"/>
    <p:sldId id="878" r:id="rId12"/>
    <p:sldId id="865" r:id="rId13"/>
    <p:sldId id="815" r:id="rId14"/>
    <p:sldId id="816" r:id="rId15"/>
    <p:sldId id="819" r:id="rId16"/>
    <p:sldId id="818" r:id="rId17"/>
    <p:sldId id="821" r:id="rId18"/>
    <p:sldId id="820" r:id="rId19"/>
    <p:sldId id="823" r:id="rId20"/>
    <p:sldId id="824" r:id="rId21"/>
    <p:sldId id="825" r:id="rId22"/>
    <p:sldId id="826" r:id="rId23"/>
    <p:sldId id="827" r:id="rId24"/>
    <p:sldId id="828" r:id="rId25"/>
    <p:sldId id="822" r:id="rId26"/>
    <p:sldId id="829" r:id="rId27"/>
    <p:sldId id="830" r:id="rId28"/>
    <p:sldId id="831" r:id="rId29"/>
    <p:sldId id="832" r:id="rId30"/>
    <p:sldId id="879" r:id="rId31"/>
    <p:sldId id="833" r:id="rId32"/>
    <p:sldId id="807" r:id="rId33"/>
    <p:sldId id="834" r:id="rId34"/>
    <p:sldId id="835" r:id="rId35"/>
    <p:sldId id="836" r:id="rId36"/>
    <p:sldId id="837" r:id="rId37"/>
    <p:sldId id="838" r:id="rId38"/>
    <p:sldId id="839" r:id="rId39"/>
    <p:sldId id="840" r:id="rId40"/>
    <p:sldId id="841" r:id="rId41"/>
    <p:sldId id="842" r:id="rId42"/>
    <p:sldId id="880" r:id="rId43"/>
    <p:sldId id="808" r:id="rId44"/>
    <p:sldId id="843" r:id="rId45"/>
    <p:sldId id="847" r:id="rId46"/>
    <p:sldId id="848" r:id="rId47"/>
    <p:sldId id="849" r:id="rId48"/>
    <p:sldId id="844" r:id="rId49"/>
    <p:sldId id="850" r:id="rId50"/>
    <p:sldId id="851" r:id="rId51"/>
    <p:sldId id="852" r:id="rId52"/>
    <p:sldId id="845" r:id="rId53"/>
    <p:sldId id="853" r:id="rId54"/>
    <p:sldId id="881" r:id="rId55"/>
    <p:sldId id="854" r:id="rId56"/>
    <p:sldId id="855" r:id="rId57"/>
    <p:sldId id="856" r:id="rId58"/>
    <p:sldId id="862" r:id="rId59"/>
    <p:sldId id="866" r:id="rId60"/>
    <p:sldId id="882" r:id="rId61"/>
    <p:sldId id="861" r:id="rId62"/>
    <p:sldId id="867" r:id="rId63"/>
    <p:sldId id="792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E9988"/>
    <a:srgbClr val="F9AD70"/>
    <a:srgbClr val="FBCA92"/>
    <a:srgbClr val="5B3518"/>
    <a:srgbClr val="274672"/>
    <a:srgbClr val="3C7CA0"/>
    <a:srgbClr val="69A1C2"/>
    <a:srgbClr val="507498"/>
    <a:srgbClr val="E0D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990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5726285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6070455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5920051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5945813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5927670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5742159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5771370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5741068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6085238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5934834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5960596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5942453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575694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5786153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0" y="4965538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평행 사변형 38"/>
          <p:cNvSpPr/>
          <p:nvPr/>
        </p:nvSpPr>
        <p:spPr>
          <a:xfrm flipH="1">
            <a:off x="10101460" y="4969553"/>
            <a:ext cx="2130696" cy="1892461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71625" y="4965538"/>
            <a:ext cx="9105900" cy="420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80795" y="1190139"/>
            <a:ext cx="888756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effectLst/>
              </a:rPr>
              <a:t>유형별 임대주택 설계 시 </a:t>
            </a:r>
            <a:endParaRPr lang="en-US" altLang="ko-KR" sz="3600" dirty="0">
              <a:solidFill>
                <a:schemeClr val="bg1"/>
              </a:solidFill>
              <a:effectLst/>
            </a:endParaRPr>
          </a:p>
          <a:p>
            <a:pPr algn="ctr"/>
            <a:r>
              <a:rPr lang="ko-KR" altLang="en-US" sz="3600" b="1" dirty="0">
                <a:solidFill>
                  <a:schemeClr val="accent4"/>
                </a:solidFill>
                <a:effectLst/>
              </a:rPr>
              <a:t>단지 내 적정 주차 수요</a:t>
            </a:r>
            <a:r>
              <a:rPr lang="ko-KR" altLang="en-US" sz="3600" b="1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effectLst/>
              </a:rPr>
              <a:t>예측</a:t>
            </a:r>
          </a:p>
          <a:p>
            <a:pPr algn="ctr"/>
            <a:endParaRPr lang="en-US" altLang="ko-KR" sz="4400" dirty="0">
              <a:effectLst/>
            </a:endParaRPr>
          </a:p>
          <a:p>
            <a:pPr algn="ctr"/>
            <a:br>
              <a:rPr lang="ko-KR" altLang="en-US" sz="4400" dirty="0">
                <a:effectLst/>
              </a:rPr>
            </a:br>
            <a:r>
              <a:rPr lang="en-US" altLang="ko-KR" dirty="0" err="1">
                <a:solidFill>
                  <a:schemeClr val="bg1"/>
                </a:solidFill>
                <a:effectLst/>
              </a:rPr>
              <a:t>Pla</a:t>
            </a:r>
            <a:r>
              <a:rPr lang="en-US" altLang="ko-KR" dirty="0" err="1">
                <a:solidFill>
                  <a:schemeClr val="bg1"/>
                </a:solidFill>
              </a:rPr>
              <a:t>ydata</a:t>
            </a:r>
            <a:r>
              <a:rPr lang="en-US" altLang="ko-KR" dirty="0">
                <a:solidFill>
                  <a:schemeClr val="bg1"/>
                </a:solidFill>
              </a:rPr>
              <a:t> AI 22</a:t>
            </a:r>
            <a:r>
              <a:rPr lang="ko-KR" altLang="en-US" dirty="0">
                <a:solidFill>
                  <a:schemeClr val="bg1"/>
                </a:solidFill>
              </a:rPr>
              <a:t>기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altLang="ko-KR" baseline="30000" dirty="0">
                <a:solidFill>
                  <a:schemeClr val="bg1"/>
                </a:solidFill>
              </a:rPr>
              <a:t>nd</a:t>
            </a:r>
            <a:r>
              <a:rPr lang="en-US" altLang="ko-KR" dirty="0">
                <a:solidFill>
                  <a:schemeClr val="bg1"/>
                </a:solidFill>
              </a:rPr>
              <a:t> project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팀 </a:t>
            </a:r>
            <a:r>
              <a:rPr lang="ko-KR" altLang="en-US" dirty="0" err="1">
                <a:solidFill>
                  <a:schemeClr val="bg1"/>
                </a:solidFill>
              </a:rPr>
              <a:t>고영현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노민경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전유진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1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데이터 분석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35717AFF-5941-F957-EEDB-473570B890D7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훑어보기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FC4B81-F5B9-BA36-F34B-01A690672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3" y="2189539"/>
            <a:ext cx="5456862" cy="3586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1CE11E-E544-CA5A-8C62-83804EBA2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75" y="2193453"/>
            <a:ext cx="5743575" cy="3586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C102C-DFD7-0FE3-EA79-104A0CA28B51}"/>
              </a:ext>
            </a:extLst>
          </p:cNvPr>
          <p:cNvSpPr txBox="1"/>
          <p:nvPr/>
        </p:nvSpPr>
        <p:spPr>
          <a:xfrm>
            <a:off x="2011380" y="1573856"/>
            <a:ext cx="6096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info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51F54-D073-5A50-D0C7-A153AFBB9273}"/>
              </a:ext>
            </a:extLst>
          </p:cNvPr>
          <p:cNvSpPr txBox="1"/>
          <p:nvPr/>
        </p:nvSpPr>
        <p:spPr>
          <a:xfrm>
            <a:off x="8107380" y="1573856"/>
            <a:ext cx="135894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info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8180D0-B650-EB85-A3EE-A1CE0108F054}"/>
              </a:ext>
            </a:extLst>
          </p:cNvPr>
          <p:cNvSpPr/>
          <p:nvPr/>
        </p:nvSpPr>
        <p:spPr>
          <a:xfrm>
            <a:off x="496589" y="4447655"/>
            <a:ext cx="1054988" cy="381000"/>
          </a:xfrm>
          <a:prstGeom prst="rect">
            <a:avLst/>
          </a:prstGeom>
          <a:noFill/>
          <a:ln w="4762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AC788F-E492-243F-B788-C62A102150AB}"/>
              </a:ext>
            </a:extLst>
          </p:cNvPr>
          <p:cNvSpPr/>
          <p:nvPr/>
        </p:nvSpPr>
        <p:spPr>
          <a:xfrm>
            <a:off x="4047925" y="4418471"/>
            <a:ext cx="762403" cy="381000"/>
          </a:xfrm>
          <a:prstGeom prst="rect">
            <a:avLst/>
          </a:prstGeom>
          <a:noFill/>
          <a:ln w="4762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A16C01-AA22-7B44-6769-743E11ABB696}"/>
              </a:ext>
            </a:extLst>
          </p:cNvPr>
          <p:cNvSpPr/>
          <p:nvPr/>
        </p:nvSpPr>
        <p:spPr>
          <a:xfrm>
            <a:off x="6232232" y="4532771"/>
            <a:ext cx="1054988" cy="381000"/>
          </a:xfrm>
          <a:prstGeom prst="rect">
            <a:avLst/>
          </a:prstGeom>
          <a:noFill/>
          <a:ln w="4762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79C14B-C5BE-4C3B-F6BB-8344797DED88}"/>
              </a:ext>
            </a:extLst>
          </p:cNvPr>
          <p:cNvSpPr/>
          <p:nvPr/>
        </p:nvSpPr>
        <p:spPr>
          <a:xfrm>
            <a:off x="9964953" y="4535579"/>
            <a:ext cx="796832" cy="381000"/>
          </a:xfrm>
          <a:prstGeom prst="rect">
            <a:avLst/>
          </a:prstGeom>
          <a:noFill/>
          <a:ln w="4762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94504" y="4430939"/>
            <a:ext cx="423277" cy="2034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980600" y="4617654"/>
            <a:ext cx="423277" cy="2034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934670" y="4536417"/>
            <a:ext cx="423277" cy="2034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792723" y="4752455"/>
            <a:ext cx="423277" cy="2034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010883" y="4799471"/>
            <a:ext cx="423277" cy="2034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576726" y="4955931"/>
            <a:ext cx="423277" cy="2034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9911159" y="4901209"/>
            <a:ext cx="423277" cy="2034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862164" y="4729933"/>
            <a:ext cx="1004532" cy="6202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621553" y="4733000"/>
            <a:ext cx="1045791" cy="4264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3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EE2D17-997D-32B0-516C-4533B4E89C48}"/>
              </a:ext>
            </a:extLst>
          </p:cNvPr>
          <p:cNvGrpSpPr/>
          <p:nvPr/>
        </p:nvGrpSpPr>
        <p:grpSpPr>
          <a:xfrm>
            <a:off x="4613728" y="451906"/>
            <a:ext cx="2964543" cy="545556"/>
            <a:chOff x="2519316" y="5721748"/>
            <a:chExt cx="2964543" cy="545556"/>
          </a:xfrm>
        </p:grpSpPr>
        <p:sp>
          <p:nvSpPr>
            <p:cNvPr id="16" name="사다리꼴 15"/>
            <p:cNvSpPr/>
            <p:nvPr/>
          </p:nvSpPr>
          <p:spPr>
            <a:xfrm flipV="1">
              <a:off x="2524759" y="572628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다리꼴 16"/>
            <p:cNvSpPr/>
            <p:nvPr/>
          </p:nvSpPr>
          <p:spPr>
            <a:xfrm flipV="1">
              <a:off x="2519316" y="607045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09123" y="5920051"/>
              <a:ext cx="2786743" cy="339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 rot="16200000">
              <a:off x="2295251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 rot="5400000" flipH="1">
              <a:off x="5156744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3627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1313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39000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6687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943736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2060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9746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7433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5120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원통 2"/>
            <p:cNvSpPr/>
            <p:nvPr/>
          </p:nvSpPr>
          <p:spPr>
            <a:xfrm>
              <a:off x="2885989" y="5742159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원통 43"/>
            <p:cNvSpPr/>
            <p:nvPr/>
          </p:nvSpPr>
          <p:spPr>
            <a:xfrm>
              <a:off x="4866194" y="5771370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평행 사변형 37"/>
          <p:cNvSpPr/>
          <p:nvPr/>
        </p:nvSpPr>
        <p:spPr>
          <a:xfrm>
            <a:off x="0" y="5561667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평행 사변형 38"/>
          <p:cNvSpPr/>
          <p:nvPr/>
        </p:nvSpPr>
        <p:spPr>
          <a:xfrm flipH="1">
            <a:off x="10772632" y="5565682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99038" y="5561667"/>
            <a:ext cx="10051074" cy="42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C0D0A-B722-0F63-36E2-0BBE502AEFAC}"/>
              </a:ext>
            </a:extLst>
          </p:cNvPr>
          <p:cNvSpPr txBox="1"/>
          <p:nvPr/>
        </p:nvSpPr>
        <p:spPr>
          <a:xfrm>
            <a:off x="4930684" y="1257965"/>
            <a:ext cx="3782493" cy="418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정의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탐색적 데이터 분석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b="1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</a:t>
            </a:r>
            <a:r>
              <a:rPr lang="ko-KR" altLang="en-US" sz="2800" b="1" dirty="0" err="1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전처리</a:t>
            </a:r>
            <a:endParaRPr lang="ko-KR" altLang="en-US" sz="2800" b="1" dirty="0">
              <a:solidFill>
                <a:srgbClr val="FFC00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결론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15D23F-17F5-D6F2-C6CA-3D946172F81C}"/>
              </a:ext>
            </a:extLst>
          </p:cNvPr>
          <p:cNvSpPr/>
          <p:nvPr/>
        </p:nvSpPr>
        <p:spPr>
          <a:xfrm>
            <a:off x="4613728" y="2449152"/>
            <a:ext cx="3272972" cy="8792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2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33009" y="1283150"/>
            <a:ext cx="94028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NULL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 처리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임대료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평균값으로 처리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지하철역 수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버스정거장 수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으로 처리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Test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자격유형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동일한 단지코드 내 자격 유형으로 처리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필요 없는 데이터 삭제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임대건물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구분 숫자 데이터로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schemeClr val="accent4"/>
                </a:solidFill>
              </a:rPr>
              <a:t>데이터 가공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  <a:defRPr/>
            </a:pPr>
            <a:r>
              <a:rPr lang="en-US" altLang="ko-KR" b="1" dirty="0" err="1">
                <a:solidFill>
                  <a:schemeClr val="bg1"/>
                </a:solidFill>
              </a:rPr>
              <a:t>age_gender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데이터 內 </a:t>
            </a:r>
            <a:r>
              <a:rPr lang="en-US" altLang="ko-KR" b="1" dirty="0">
                <a:solidFill>
                  <a:schemeClr val="bg1"/>
                </a:solidFill>
              </a:rPr>
              <a:t>20</a:t>
            </a:r>
            <a:r>
              <a:rPr lang="ko-KR" altLang="en-US" b="1" dirty="0">
                <a:solidFill>
                  <a:schemeClr val="bg1"/>
                </a:solidFill>
              </a:rPr>
              <a:t>대 이상 총합 수 구한 뒤 </a:t>
            </a:r>
            <a:r>
              <a:rPr lang="en-US" altLang="ko-KR" b="1" dirty="0">
                <a:solidFill>
                  <a:schemeClr val="bg1"/>
                </a:solidFill>
              </a:rPr>
              <a:t>train &amp; test </a:t>
            </a:r>
            <a:r>
              <a:rPr lang="ko-KR" altLang="en-US" b="1" dirty="0">
                <a:solidFill>
                  <a:schemeClr val="bg1"/>
                </a:solidFill>
              </a:rPr>
              <a:t>데이터로 병합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793328" y="5665279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13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확인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816610" y="2189857"/>
            <a:ext cx="11375390" cy="2949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292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임대료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292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지하철역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환승노선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수 반영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155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(train['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isnull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()).sum()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4</a:t>
            </a: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78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8" y="1058560"/>
            <a:ext cx="3950975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임대보증금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평균값으로 대체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‘-’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8793328" y="5665279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3308E1-18C5-AF71-754E-895893CCA8FA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Mean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값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26,826,528.0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BF4C59-AA22-81C7-BCFB-210CC2B50B48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82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임대료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평균값으로 대체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78E78B-3D49-0A64-B1F9-42848FADD28E}"/>
              </a:ext>
            </a:extLst>
          </p:cNvPr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‘-’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train[train['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23FA3C-80A7-BF83-CC08-6FFD40D3826F}"/>
              </a:ext>
            </a:extLst>
          </p:cNvPr>
          <p:cNvSpPr/>
          <p:nvPr/>
        </p:nvSpPr>
        <p:spPr>
          <a:xfrm>
            <a:off x="8943039" y="4086397"/>
            <a:ext cx="2829831" cy="454292"/>
          </a:xfr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87B584-84BC-E245-7649-71B22B8FD191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Mean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값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1,995,598.0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B8BD7F-FA38-DB20-02B8-206F588FD5E8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33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8" y="1058560"/>
            <a:ext cx="3907013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역 개수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643162" cy="3461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 거리 내 지하철 역의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value_counts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단지코드가 서로 같을 경우 지하철 역수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Code=['C1616','C1875','C2258','C1874','C1004','C1350','C2583','C1983','C2100','C1068','C2644','C1649','C1312','C1704','C1005','C2156','C1175','C1424','C2216','C2520']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 code: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print(train[train['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== 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)'])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1564E-04D7-6FC7-4AB1-6034573AC966}"/>
              </a:ext>
            </a:extLst>
          </p:cNvPr>
          <p:cNvSpPr/>
          <p:nvPr/>
        </p:nvSpPr>
        <p:spPr>
          <a:xfrm>
            <a:off x="10446708" y="2625245"/>
            <a:ext cx="1502188" cy="454292"/>
          </a:xfrm>
          <a:custGeom>
            <a:avLst/>
            <a:gdLst>
              <a:gd name="connsiteX0" fmla="*/ 0 w 1502188"/>
              <a:gd name="connsiteY0" fmla="*/ 0 h 454292"/>
              <a:gd name="connsiteX1" fmla="*/ 485707 w 1502188"/>
              <a:gd name="connsiteY1" fmla="*/ 0 h 454292"/>
              <a:gd name="connsiteX2" fmla="*/ 971415 w 1502188"/>
              <a:gd name="connsiteY2" fmla="*/ 0 h 454292"/>
              <a:gd name="connsiteX3" fmla="*/ 1502188 w 1502188"/>
              <a:gd name="connsiteY3" fmla="*/ 0 h 454292"/>
              <a:gd name="connsiteX4" fmla="*/ 1502188 w 1502188"/>
              <a:gd name="connsiteY4" fmla="*/ 454292 h 454292"/>
              <a:gd name="connsiteX5" fmla="*/ 986437 w 1502188"/>
              <a:gd name="connsiteY5" fmla="*/ 454292 h 454292"/>
              <a:gd name="connsiteX6" fmla="*/ 470686 w 1502188"/>
              <a:gd name="connsiteY6" fmla="*/ 454292 h 454292"/>
              <a:gd name="connsiteX7" fmla="*/ 0 w 1502188"/>
              <a:gd name="connsiteY7" fmla="*/ 454292 h 454292"/>
              <a:gd name="connsiteX8" fmla="*/ 0 w 1502188"/>
              <a:gd name="connsiteY8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188" h="454292" fill="none" extrusionOk="0">
                <a:moveTo>
                  <a:pt x="0" y="0"/>
                </a:moveTo>
                <a:cubicBezTo>
                  <a:pt x="224283" y="-36583"/>
                  <a:pt x="254294" y="26412"/>
                  <a:pt x="485707" y="0"/>
                </a:cubicBezTo>
                <a:cubicBezTo>
                  <a:pt x="717120" y="-26412"/>
                  <a:pt x="737930" y="50535"/>
                  <a:pt x="971415" y="0"/>
                </a:cubicBezTo>
                <a:cubicBezTo>
                  <a:pt x="1204900" y="-50535"/>
                  <a:pt x="1341155" y="7478"/>
                  <a:pt x="1502188" y="0"/>
                </a:cubicBezTo>
                <a:cubicBezTo>
                  <a:pt x="1537579" y="141879"/>
                  <a:pt x="1499527" y="239904"/>
                  <a:pt x="1502188" y="454292"/>
                </a:cubicBezTo>
                <a:cubicBezTo>
                  <a:pt x="1311462" y="491369"/>
                  <a:pt x="1192047" y="424988"/>
                  <a:pt x="986437" y="454292"/>
                </a:cubicBezTo>
                <a:cubicBezTo>
                  <a:pt x="780827" y="483596"/>
                  <a:pt x="683348" y="433763"/>
                  <a:pt x="470686" y="454292"/>
                </a:cubicBezTo>
                <a:cubicBezTo>
                  <a:pt x="258024" y="474821"/>
                  <a:pt x="168290" y="420895"/>
                  <a:pt x="0" y="454292"/>
                </a:cubicBezTo>
                <a:cubicBezTo>
                  <a:pt x="-10092" y="330924"/>
                  <a:pt x="26869" y="177852"/>
                  <a:pt x="0" y="0"/>
                </a:cubicBezTo>
                <a:close/>
              </a:path>
              <a:path w="1502188" h="454292" stroke="0" extrusionOk="0">
                <a:moveTo>
                  <a:pt x="0" y="0"/>
                </a:moveTo>
                <a:cubicBezTo>
                  <a:pt x="165550" y="-22551"/>
                  <a:pt x="312921" y="2862"/>
                  <a:pt x="485707" y="0"/>
                </a:cubicBezTo>
                <a:cubicBezTo>
                  <a:pt x="658493" y="-2862"/>
                  <a:pt x="812415" y="37385"/>
                  <a:pt x="971415" y="0"/>
                </a:cubicBezTo>
                <a:cubicBezTo>
                  <a:pt x="1130415" y="-37385"/>
                  <a:pt x="1288550" y="59187"/>
                  <a:pt x="1502188" y="0"/>
                </a:cubicBezTo>
                <a:cubicBezTo>
                  <a:pt x="1506823" y="133098"/>
                  <a:pt x="1474792" y="307347"/>
                  <a:pt x="1502188" y="454292"/>
                </a:cubicBezTo>
                <a:cubicBezTo>
                  <a:pt x="1392308" y="472148"/>
                  <a:pt x="1090106" y="414064"/>
                  <a:pt x="986437" y="454292"/>
                </a:cubicBezTo>
                <a:cubicBezTo>
                  <a:pt x="882768" y="494520"/>
                  <a:pt x="679315" y="405166"/>
                  <a:pt x="515751" y="454292"/>
                </a:cubicBezTo>
                <a:cubicBezTo>
                  <a:pt x="352187" y="503418"/>
                  <a:pt x="240830" y="413772"/>
                  <a:pt x="0" y="454292"/>
                </a:cubicBezTo>
                <a:cubicBezTo>
                  <a:pt x="-7033" y="289903"/>
                  <a:pt x="7771" y="216511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158BA8-1B78-D5FC-6757-F79E4B05A7E1}"/>
              </a:ext>
            </a:extLst>
          </p:cNvPr>
          <p:cNvSpPr/>
          <p:nvPr/>
        </p:nvSpPr>
        <p:spPr>
          <a:xfrm>
            <a:off x="9181578" y="5620006"/>
            <a:ext cx="2767318" cy="454292"/>
          </a:xfr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AFABE4-F58E-EB89-A54E-2C8B84078C50}"/>
              </a:ext>
            </a:extLst>
          </p:cNvPr>
          <p:cNvSpPr/>
          <p:nvPr/>
        </p:nvSpPr>
        <p:spPr>
          <a:xfrm>
            <a:off x="9361714" y="5743258"/>
            <a:ext cx="2587182" cy="454292"/>
          </a:xfrm>
          <a:custGeom>
            <a:avLst/>
            <a:gdLst>
              <a:gd name="connsiteX0" fmla="*/ 0 w 2587182"/>
              <a:gd name="connsiteY0" fmla="*/ 0 h 454292"/>
              <a:gd name="connsiteX1" fmla="*/ 491565 w 2587182"/>
              <a:gd name="connsiteY1" fmla="*/ 0 h 454292"/>
              <a:gd name="connsiteX2" fmla="*/ 1060745 w 2587182"/>
              <a:gd name="connsiteY2" fmla="*/ 0 h 454292"/>
              <a:gd name="connsiteX3" fmla="*/ 1552309 w 2587182"/>
              <a:gd name="connsiteY3" fmla="*/ 0 h 454292"/>
              <a:gd name="connsiteX4" fmla="*/ 2095617 w 2587182"/>
              <a:gd name="connsiteY4" fmla="*/ 0 h 454292"/>
              <a:gd name="connsiteX5" fmla="*/ 2587182 w 2587182"/>
              <a:gd name="connsiteY5" fmla="*/ 0 h 454292"/>
              <a:gd name="connsiteX6" fmla="*/ 2587182 w 2587182"/>
              <a:gd name="connsiteY6" fmla="*/ 454292 h 454292"/>
              <a:gd name="connsiteX7" fmla="*/ 2018002 w 2587182"/>
              <a:gd name="connsiteY7" fmla="*/ 454292 h 454292"/>
              <a:gd name="connsiteX8" fmla="*/ 1474694 w 2587182"/>
              <a:gd name="connsiteY8" fmla="*/ 454292 h 454292"/>
              <a:gd name="connsiteX9" fmla="*/ 1009001 w 2587182"/>
              <a:gd name="connsiteY9" fmla="*/ 454292 h 454292"/>
              <a:gd name="connsiteX10" fmla="*/ 517436 w 2587182"/>
              <a:gd name="connsiteY10" fmla="*/ 454292 h 454292"/>
              <a:gd name="connsiteX11" fmla="*/ 0 w 2587182"/>
              <a:gd name="connsiteY11" fmla="*/ 454292 h 454292"/>
              <a:gd name="connsiteX12" fmla="*/ 0 w 2587182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182" h="454292" fill="none" extrusionOk="0">
                <a:moveTo>
                  <a:pt x="0" y="0"/>
                </a:moveTo>
                <a:cubicBezTo>
                  <a:pt x="193789" y="-55279"/>
                  <a:pt x="245931" y="13818"/>
                  <a:pt x="491565" y="0"/>
                </a:cubicBezTo>
                <a:cubicBezTo>
                  <a:pt x="737199" y="-13818"/>
                  <a:pt x="884890" y="22306"/>
                  <a:pt x="1060745" y="0"/>
                </a:cubicBezTo>
                <a:cubicBezTo>
                  <a:pt x="1236600" y="-22306"/>
                  <a:pt x="1356218" y="26668"/>
                  <a:pt x="1552309" y="0"/>
                </a:cubicBezTo>
                <a:cubicBezTo>
                  <a:pt x="1748400" y="-26668"/>
                  <a:pt x="1950041" y="14662"/>
                  <a:pt x="2095617" y="0"/>
                </a:cubicBezTo>
                <a:cubicBezTo>
                  <a:pt x="2241193" y="-14662"/>
                  <a:pt x="2365669" y="1377"/>
                  <a:pt x="2587182" y="0"/>
                </a:cubicBezTo>
                <a:cubicBezTo>
                  <a:pt x="2635036" y="176205"/>
                  <a:pt x="2584809" y="335303"/>
                  <a:pt x="2587182" y="454292"/>
                </a:cubicBezTo>
                <a:cubicBezTo>
                  <a:pt x="2330889" y="498892"/>
                  <a:pt x="2214946" y="398363"/>
                  <a:pt x="2018002" y="454292"/>
                </a:cubicBezTo>
                <a:cubicBezTo>
                  <a:pt x="1821058" y="510221"/>
                  <a:pt x="1743318" y="446771"/>
                  <a:pt x="1474694" y="454292"/>
                </a:cubicBezTo>
                <a:cubicBezTo>
                  <a:pt x="1206070" y="461813"/>
                  <a:pt x="1211626" y="401793"/>
                  <a:pt x="1009001" y="454292"/>
                </a:cubicBezTo>
                <a:cubicBezTo>
                  <a:pt x="806376" y="506791"/>
                  <a:pt x="740604" y="404584"/>
                  <a:pt x="517436" y="454292"/>
                </a:cubicBezTo>
                <a:cubicBezTo>
                  <a:pt x="294269" y="504000"/>
                  <a:pt x="127690" y="434834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587182" h="454292" stroke="0" extrusionOk="0">
                <a:moveTo>
                  <a:pt x="0" y="0"/>
                </a:moveTo>
                <a:cubicBezTo>
                  <a:pt x="101170" y="-33795"/>
                  <a:pt x="310680" y="45906"/>
                  <a:pt x="491565" y="0"/>
                </a:cubicBezTo>
                <a:cubicBezTo>
                  <a:pt x="672451" y="-45906"/>
                  <a:pt x="759686" y="56599"/>
                  <a:pt x="983129" y="0"/>
                </a:cubicBezTo>
                <a:cubicBezTo>
                  <a:pt x="1206572" y="-56599"/>
                  <a:pt x="1312224" y="33929"/>
                  <a:pt x="1474694" y="0"/>
                </a:cubicBezTo>
                <a:cubicBezTo>
                  <a:pt x="1637164" y="-33929"/>
                  <a:pt x="1909770" y="37142"/>
                  <a:pt x="2043874" y="0"/>
                </a:cubicBezTo>
                <a:cubicBezTo>
                  <a:pt x="2177978" y="-37142"/>
                  <a:pt x="2473602" y="23256"/>
                  <a:pt x="2587182" y="0"/>
                </a:cubicBezTo>
                <a:cubicBezTo>
                  <a:pt x="2591096" y="97193"/>
                  <a:pt x="2550965" y="265020"/>
                  <a:pt x="2587182" y="454292"/>
                </a:cubicBezTo>
                <a:cubicBezTo>
                  <a:pt x="2339328" y="505470"/>
                  <a:pt x="2178233" y="388628"/>
                  <a:pt x="2018002" y="454292"/>
                </a:cubicBezTo>
                <a:cubicBezTo>
                  <a:pt x="1857771" y="519956"/>
                  <a:pt x="1712186" y="434027"/>
                  <a:pt x="1500566" y="454292"/>
                </a:cubicBezTo>
                <a:cubicBezTo>
                  <a:pt x="1288946" y="474557"/>
                  <a:pt x="1087146" y="406436"/>
                  <a:pt x="931386" y="454292"/>
                </a:cubicBezTo>
                <a:cubicBezTo>
                  <a:pt x="775626" y="502148"/>
                  <a:pt x="425745" y="452420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모두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E85864-C3F1-E693-DDB5-F4646121675C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60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8" y="1058560"/>
            <a:ext cx="3660829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역 개수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24376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지하철역 수의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최빈값은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이므로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값을 모두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으로 처리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6C1DBC-476D-4FA7-5770-BC8B8C9C6823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81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8" y="1058560"/>
            <a:ext cx="3950975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버스정거장 개수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902379" y="1968527"/>
            <a:ext cx="10559179" cy="235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 거리 내 지하철 역의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버스정류장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value_counts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지하철과 동일하게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으로 변경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버스정류장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버스정류장 수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668888-BB7C-DC0D-4155-CA4D88AE2E0E}"/>
              </a:ext>
            </a:extLst>
          </p:cNvPr>
          <p:cNvSpPr/>
          <p:nvPr/>
        </p:nvSpPr>
        <p:spPr>
          <a:xfrm>
            <a:off x="6873225" y="2726455"/>
            <a:ext cx="1589871" cy="454292"/>
          </a:xfrm>
          <a:custGeom>
            <a:avLst/>
            <a:gdLst>
              <a:gd name="connsiteX0" fmla="*/ 0 w 1589871"/>
              <a:gd name="connsiteY0" fmla="*/ 0 h 454292"/>
              <a:gd name="connsiteX1" fmla="*/ 514058 w 1589871"/>
              <a:gd name="connsiteY1" fmla="*/ 0 h 454292"/>
              <a:gd name="connsiteX2" fmla="*/ 1028117 w 1589871"/>
              <a:gd name="connsiteY2" fmla="*/ 0 h 454292"/>
              <a:gd name="connsiteX3" fmla="*/ 1589871 w 1589871"/>
              <a:gd name="connsiteY3" fmla="*/ 0 h 454292"/>
              <a:gd name="connsiteX4" fmla="*/ 1589871 w 1589871"/>
              <a:gd name="connsiteY4" fmla="*/ 454292 h 454292"/>
              <a:gd name="connsiteX5" fmla="*/ 1044015 w 1589871"/>
              <a:gd name="connsiteY5" fmla="*/ 454292 h 454292"/>
              <a:gd name="connsiteX6" fmla="*/ 498160 w 1589871"/>
              <a:gd name="connsiteY6" fmla="*/ 454292 h 454292"/>
              <a:gd name="connsiteX7" fmla="*/ 0 w 1589871"/>
              <a:gd name="connsiteY7" fmla="*/ 454292 h 454292"/>
              <a:gd name="connsiteX8" fmla="*/ 0 w 1589871"/>
              <a:gd name="connsiteY8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871" h="454292" fill="none" extrusionOk="0">
                <a:moveTo>
                  <a:pt x="0" y="0"/>
                </a:moveTo>
                <a:cubicBezTo>
                  <a:pt x="161034" y="-19176"/>
                  <a:pt x="397856" y="60364"/>
                  <a:pt x="514058" y="0"/>
                </a:cubicBezTo>
                <a:cubicBezTo>
                  <a:pt x="630260" y="-60364"/>
                  <a:pt x="816991" y="22182"/>
                  <a:pt x="1028117" y="0"/>
                </a:cubicBezTo>
                <a:cubicBezTo>
                  <a:pt x="1239243" y="-22182"/>
                  <a:pt x="1439509" y="62040"/>
                  <a:pt x="1589871" y="0"/>
                </a:cubicBezTo>
                <a:cubicBezTo>
                  <a:pt x="1625262" y="141879"/>
                  <a:pt x="1587210" y="239904"/>
                  <a:pt x="1589871" y="454292"/>
                </a:cubicBezTo>
                <a:cubicBezTo>
                  <a:pt x="1392675" y="510946"/>
                  <a:pt x="1162980" y="424138"/>
                  <a:pt x="1044015" y="454292"/>
                </a:cubicBezTo>
                <a:cubicBezTo>
                  <a:pt x="925050" y="484446"/>
                  <a:pt x="637849" y="432906"/>
                  <a:pt x="498160" y="454292"/>
                </a:cubicBezTo>
                <a:cubicBezTo>
                  <a:pt x="358471" y="475678"/>
                  <a:pt x="160802" y="444658"/>
                  <a:pt x="0" y="454292"/>
                </a:cubicBezTo>
                <a:cubicBezTo>
                  <a:pt x="-10092" y="330924"/>
                  <a:pt x="26869" y="177852"/>
                  <a:pt x="0" y="0"/>
                </a:cubicBezTo>
                <a:close/>
              </a:path>
              <a:path w="1589871" h="454292" stroke="0" extrusionOk="0">
                <a:moveTo>
                  <a:pt x="0" y="0"/>
                </a:moveTo>
                <a:cubicBezTo>
                  <a:pt x="135807" y="-13565"/>
                  <a:pt x="409096" y="45981"/>
                  <a:pt x="514058" y="0"/>
                </a:cubicBezTo>
                <a:cubicBezTo>
                  <a:pt x="619020" y="-45981"/>
                  <a:pt x="778193" y="54425"/>
                  <a:pt x="1028117" y="0"/>
                </a:cubicBezTo>
                <a:cubicBezTo>
                  <a:pt x="1278041" y="-54425"/>
                  <a:pt x="1409980" y="41883"/>
                  <a:pt x="1589871" y="0"/>
                </a:cubicBezTo>
                <a:cubicBezTo>
                  <a:pt x="1594506" y="133098"/>
                  <a:pt x="1562475" y="307347"/>
                  <a:pt x="1589871" y="454292"/>
                </a:cubicBezTo>
                <a:cubicBezTo>
                  <a:pt x="1404007" y="510540"/>
                  <a:pt x="1288433" y="431067"/>
                  <a:pt x="1044015" y="454292"/>
                </a:cubicBezTo>
                <a:cubicBezTo>
                  <a:pt x="799597" y="477517"/>
                  <a:pt x="743139" y="400414"/>
                  <a:pt x="545856" y="454292"/>
                </a:cubicBezTo>
                <a:cubicBezTo>
                  <a:pt x="348573" y="508170"/>
                  <a:pt x="167576" y="389963"/>
                  <a:pt x="0" y="454292"/>
                </a:cubicBezTo>
                <a:cubicBezTo>
                  <a:pt x="-7033" y="289903"/>
                  <a:pt x="7771" y="216511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최빈값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2.0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537440-7EB8-BD0A-8FD9-174C3FDAE802}"/>
              </a:ext>
            </a:extLst>
          </p:cNvPr>
          <p:cNvSpPr/>
          <p:nvPr/>
        </p:nvSpPr>
        <p:spPr>
          <a:xfrm>
            <a:off x="2860110" y="5111614"/>
            <a:ext cx="6471780" cy="869790"/>
          </a:xfrm>
          <a:custGeom>
            <a:avLst/>
            <a:gdLst>
              <a:gd name="connsiteX0" fmla="*/ 0 w 6471780"/>
              <a:gd name="connsiteY0" fmla="*/ 0 h 869790"/>
              <a:gd name="connsiteX1" fmla="*/ 394190 w 6471780"/>
              <a:gd name="connsiteY1" fmla="*/ 0 h 869790"/>
              <a:gd name="connsiteX2" fmla="*/ 1047252 w 6471780"/>
              <a:gd name="connsiteY2" fmla="*/ 0 h 869790"/>
              <a:gd name="connsiteX3" fmla="*/ 1700313 w 6471780"/>
              <a:gd name="connsiteY3" fmla="*/ 0 h 869790"/>
              <a:gd name="connsiteX4" fmla="*/ 2288657 w 6471780"/>
              <a:gd name="connsiteY4" fmla="*/ 0 h 869790"/>
              <a:gd name="connsiteX5" fmla="*/ 2877000 w 6471780"/>
              <a:gd name="connsiteY5" fmla="*/ 0 h 869790"/>
              <a:gd name="connsiteX6" fmla="*/ 3594780 w 6471780"/>
              <a:gd name="connsiteY6" fmla="*/ 0 h 869790"/>
              <a:gd name="connsiteX7" fmla="*/ 4312559 w 6471780"/>
              <a:gd name="connsiteY7" fmla="*/ 0 h 869790"/>
              <a:gd name="connsiteX8" fmla="*/ 5030338 w 6471780"/>
              <a:gd name="connsiteY8" fmla="*/ 0 h 869790"/>
              <a:gd name="connsiteX9" fmla="*/ 5489246 w 6471780"/>
              <a:gd name="connsiteY9" fmla="*/ 0 h 869790"/>
              <a:gd name="connsiteX10" fmla="*/ 6471780 w 6471780"/>
              <a:gd name="connsiteY10" fmla="*/ 0 h 869790"/>
              <a:gd name="connsiteX11" fmla="*/ 6471780 w 6471780"/>
              <a:gd name="connsiteY11" fmla="*/ 408801 h 869790"/>
              <a:gd name="connsiteX12" fmla="*/ 6471780 w 6471780"/>
              <a:gd name="connsiteY12" fmla="*/ 869790 h 869790"/>
              <a:gd name="connsiteX13" fmla="*/ 6012872 w 6471780"/>
              <a:gd name="connsiteY13" fmla="*/ 869790 h 869790"/>
              <a:gd name="connsiteX14" fmla="*/ 5489246 w 6471780"/>
              <a:gd name="connsiteY14" fmla="*/ 869790 h 869790"/>
              <a:gd name="connsiteX15" fmla="*/ 4836185 w 6471780"/>
              <a:gd name="connsiteY15" fmla="*/ 869790 h 869790"/>
              <a:gd name="connsiteX16" fmla="*/ 4247841 w 6471780"/>
              <a:gd name="connsiteY16" fmla="*/ 869790 h 869790"/>
              <a:gd name="connsiteX17" fmla="*/ 3853651 w 6471780"/>
              <a:gd name="connsiteY17" fmla="*/ 869790 h 869790"/>
              <a:gd name="connsiteX18" fmla="*/ 3135872 w 6471780"/>
              <a:gd name="connsiteY18" fmla="*/ 869790 h 869790"/>
              <a:gd name="connsiteX19" fmla="*/ 2741681 w 6471780"/>
              <a:gd name="connsiteY19" fmla="*/ 869790 h 869790"/>
              <a:gd name="connsiteX20" fmla="*/ 2347491 w 6471780"/>
              <a:gd name="connsiteY20" fmla="*/ 869790 h 869790"/>
              <a:gd name="connsiteX21" fmla="*/ 1759147 w 6471780"/>
              <a:gd name="connsiteY21" fmla="*/ 869790 h 869790"/>
              <a:gd name="connsiteX22" fmla="*/ 1106086 w 6471780"/>
              <a:gd name="connsiteY22" fmla="*/ 869790 h 869790"/>
              <a:gd name="connsiteX23" fmla="*/ 517742 w 6471780"/>
              <a:gd name="connsiteY23" fmla="*/ 869790 h 869790"/>
              <a:gd name="connsiteX24" fmla="*/ 0 w 6471780"/>
              <a:gd name="connsiteY24" fmla="*/ 869790 h 869790"/>
              <a:gd name="connsiteX25" fmla="*/ 0 w 6471780"/>
              <a:gd name="connsiteY25" fmla="*/ 452291 h 869790"/>
              <a:gd name="connsiteX26" fmla="*/ 0 w 6471780"/>
              <a:gd name="connsiteY26" fmla="*/ 0 h 86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71780" h="869790" fill="none" extrusionOk="0">
                <a:moveTo>
                  <a:pt x="0" y="0"/>
                </a:moveTo>
                <a:cubicBezTo>
                  <a:pt x="169297" y="-6087"/>
                  <a:pt x="237018" y="41708"/>
                  <a:pt x="394190" y="0"/>
                </a:cubicBezTo>
                <a:cubicBezTo>
                  <a:pt x="551362" y="-41708"/>
                  <a:pt x="825849" y="70128"/>
                  <a:pt x="1047252" y="0"/>
                </a:cubicBezTo>
                <a:cubicBezTo>
                  <a:pt x="1268655" y="-70128"/>
                  <a:pt x="1467534" y="28463"/>
                  <a:pt x="1700313" y="0"/>
                </a:cubicBezTo>
                <a:cubicBezTo>
                  <a:pt x="1933092" y="-28463"/>
                  <a:pt x="2011652" y="24741"/>
                  <a:pt x="2288657" y="0"/>
                </a:cubicBezTo>
                <a:cubicBezTo>
                  <a:pt x="2565662" y="-24741"/>
                  <a:pt x="2712652" y="64186"/>
                  <a:pt x="2877000" y="0"/>
                </a:cubicBezTo>
                <a:cubicBezTo>
                  <a:pt x="3041348" y="-64186"/>
                  <a:pt x="3253133" y="54287"/>
                  <a:pt x="3594780" y="0"/>
                </a:cubicBezTo>
                <a:cubicBezTo>
                  <a:pt x="3936427" y="-54287"/>
                  <a:pt x="4117940" y="18101"/>
                  <a:pt x="4312559" y="0"/>
                </a:cubicBezTo>
                <a:cubicBezTo>
                  <a:pt x="4507178" y="-18101"/>
                  <a:pt x="4849177" y="2254"/>
                  <a:pt x="5030338" y="0"/>
                </a:cubicBezTo>
                <a:cubicBezTo>
                  <a:pt x="5211499" y="-2254"/>
                  <a:pt x="5357327" y="30572"/>
                  <a:pt x="5489246" y="0"/>
                </a:cubicBezTo>
                <a:cubicBezTo>
                  <a:pt x="5621165" y="-30572"/>
                  <a:pt x="6184800" y="12084"/>
                  <a:pt x="6471780" y="0"/>
                </a:cubicBezTo>
                <a:cubicBezTo>
                  <a:pt x="6476566" y="87597"/>
                  <a:pt x="6465688" y="250133"/>
                  <a:pt x="6471780" y="408801"/>
                </a:cubicBezTo>
                <a:cubicBezTo>
                  <a:pt x="6477872" y="567469"/>
                  <a:pt x="6446128" y="646310"/>
                  <a:pt x="6471780" y="869790"/>
                </a:cubicBezTo>
                <a:cubicBezTo>
                  <a:pt x="6290767" y="903844"/>
                  <a:pt x="6230145" y="838837"/>
                  <a:pt x="6012872" y="869790"/>
                </a:cubicBezTo>
                <a:cubicBezTo>
                  <a:pt x="5795599" y="900743"/>
                  <a:pt x="5698164" y="815709"/>
                  <a:pt x="5489246" y="869790"/>
                </a:cubicBezTo>
                <a:cubicBezTo>
                  <a:pt x="5280328" y="923871"/>
                  <a:pt x="4986479" y="801661"/>
                  <a:pt x="4836185" y="869790"/>
                </a:cubicBezTo>
                <a:cubicBezTo>
                  <a:pt x="4685891" y="937919"/>
                  <a:pt x="4460107" y="841058"/>
                  <a:pt x="4247841" y="869790"/>
                </a:cubicBezTo>
                <a:cubicBezTo>
                  <a:pt x="4035575" y="898522"/>
                  <a:pt x="3949182" y="833129"/>
                  <a:pt x="3853651" y="869790"/>
                </a:cubicBezTo>
                <a:cubicBezTo>
                  <a:pt x="3758120" y="906451"/>
                  <a:pt x="3475855" y="796193"/>
                  <a:pt x="3135872" y="869790"/>
                </a:cubicBezTo>
                <a:cubicBezTo>
                  <a:pt x="2795889" y="943387"/>
                  <a:pt x="2901557" y="843112"/>
                  <a:pt x="2741681" y="869790"/>
                </a:cubicBezTo>
                <a:cubicBezTo>
                  <a:pt x="2581805" y="896468"/>
                  <a:pt x="2542438" y="830591"/>
                  <a:pt x="2347491" y="869790"/>
                </a:cubicBezTo>
                <a:cubicBezTo>
                  <a:pt x="2152544" y="908989"/>
                  <a:pt x="2013631" y="799543"/>
                  <a:pt x="1759147" y="869790"/>
                </a:cubicBezTo>
                <a:cubicBezTo>
                  <a:pt x="1504663" y="940037"/>
                  <a:pt x="1424557" y="837334"/>
                  <a:pt x="1106086" y="869790"/>
                </a:cubicBezTo>
                <a:cubicBezTo>
                  <a:pt x="787615" y="902246"/>
                  <a:pt x="652599" y="807286"/>
                  <a:pt x="517742" y="869790"/>
                </a:cubicBezTo>
                <a:cubicBezTo>
                  <a:pt x="382885" y="932294"/>
                  <a:pt x="118753" y="856598"/>
                  <a:pt x="0" y="869790"/>
                </a:cubicBezTo>
                <a:cubicBezTo>
                  <a:pt x="-16944" y="662454"/>
                  <a:pt x="46497" y="630854"/>
                  <a:pt x="0" y="452291"/>
                </a:cubicBezTo>
                <a:cubicBezTo>
                  <a:pt x="-46497" y="273728"/>
                  <a:pt x="21584" y="194514"/>
                  <a:pt x="0" y="0"/>
                </a:cubicBezTo>
                <a:close/>
              </a:path>
              <a:path w="6471780" h="869790" stroke="0" extrusionOk="0">
                <a:moveTo>
                  <a:pt x="0" y="0"/>
                </a:moveTo>
                <a:cubicBezTo>
                  <a:pt x="253959" y="-10133"/>
                  <a:pt x="302141" y="26992"/>
                  <a:pt x="523626" y="0"/>
                </a:cubicBezTo>
                <a:cubicBezTo>
                  <a:pt x="745111" y="-26992"/>
                  <a:pt x="875179" y="27725"/>
                  <a:pt x="1047252" y="0"/>
                </a:cubicBezTo>
                <a:cubicBezTo>
                  <a:pt x="1219325" y="-27725"/>
                  <a:pt x="1327152" y="36834"/>
                  <a:pt x="1570878" y="0"/>
                </a:cubicBezTo>
                <a:cubicBezTo>
                  <a:pt x="1814604" y="-36834"/>
                  <a:pt x="1947015" y="34478"/>
                  <a:pt x="2288657" y="0"/>
                </a:cubicBezTo>
                <a:cubicBezTo>
                  <a:pt x="2630299" y="-34478"/>
                  <a:pt x="2585946" y="15965"/>
                  <a:pt x="2747565" y="0"/>
                </a:cubicBezTo>
                <a:cubicBezTo>
                  <a:pt x="2909184" y="-15965"/>
                  <a:pt x="3244387" y="4285"/>
                  <a:pt x="3465344" y="0"/>
                </a:cubicBezTo>
                <a:cubicBezTo>
                  <a:pt x="3686301" y="-4285"/>
                  <a:pt x="3868142" y="31615"/>
                  <a:pt x="4183123" y="0"/>
                </a:cubicBezTo>
                <a:cubicBezTo>
                  <a:pt x="4498104" y="-31615"/>
                  <a:pt x="4590835" y="28237"/>
                  <a:pt x="4836185" y="0"/>
                </a:cubicBezTo>
                <a:cubicBezTo>
                  <a:pt x="5081535" y="-28237"/>
                  <a:pt x="5159479" y="9716"/>
                  <a:pt x="5359811" y="0"/>
                </a:cubicBezTo>
                <a:cubicBezTo>
                  <a:pt x="5560143" y="-9716"/>
                  <a:pt x="5952975" y="113673"/>
                  <a:pt x="6471780" y="0"/>
                </a:cubicBezTo>
                <a:cubicBezTo>
                  <a:pt x="6502549" y="200973"/>
                  <a:pt x="6449988" y="223554"/>
                  <a:pt x="6471780" y="426197"/>
                </a:cubicBezTo>
                <a:cubicBezTo>
                  <a:pt x="6493572" y="628840"/>
                  <a:pt x="6429278" y="700256"/>
                  <a:pt x="6471780" y="869790"/>
                </a:cubicBezTo>
                <a:cubicBezTo>
                  <a:pt x="6366622" y="921220"/>
                  <a:pt x="6171718" y="844513"/>
                  <a:pt x="5948154" y="869790"/>
                </a:cubicBezTo>
                <a:cubicBezTo>
                  <a:pt x="5724590" y="895067"/>
                  <a:pt x="5698194" y="830676"/>
                  <a:pt x="5553964" y="869790"/>
                </a:cubicBezTo>
                <a:cubicBezTo>
                  <a:pt x="5409734" y="908904"/>
                  <a:pt x="5189829" y="819672"/>
                  <a:pt x="4900902" y="869790"/>
                </a:cubicBezTo>
                <a:cubicBezTo>
                  <a:pt x="4611975" y="919908"/>
                  <a:pt x="4372984" y="821368"/>
                  <a:pt x="4183123" y="869790"/>
                </a:cubicBezTo>
                <a:cubicBezTo>
                  <a:pt x="3993262" y="918212"/>
                  <a:pt x="3753713" y="819166"/>
                  <a:pt x="3465344" y="869790"/>
                </a:cubicBezTo>
                <a:cubicBezTo>
                  <a:pt x="3176975" y="920414"/>
                  <a:pt x="2981149" y="810164"/>
                  <a:pt x="2747565" y="869790"/>
                </a:cubicBezTo>
                <a:cubicBezTo>
                  <a:pt x="2513981" y="929416"/>
                  <a:pt x="2362183" y="859633"/>
                  <a:pt x="2159221" y="869790"/>
                </a:cubicBezTo>
                <a:cubicBezTo>
                  <a:pt x="1956259" y="879947"/>
                  <a:pt x="1713972" y="785287"/>
                  <a:pt x="1441442" y="869790"/>
                </a:cubicBezTo>
                <a:cubicBezTo>
                  <a:pt x="1168912" y="954293"/>
                  <a:pt x="930626" y="808494"/>
                  <a:pt x="788380" y="869790"/>
                </a:cubicBezTo>
                <a:cubicBezTo>
                  <a:pt x="646134" y="931086"/>
                  <a:pt x="307940" y="848831"/>
                  <a:pt x="0" y="869790"/>
                </a:cubicBezTo>
                <a:cubicBezTo>
                  <a:pt x="-43666" y="757004"/>
                  <a:pt x="4367" y="645900"/>
                  <a:pt x="0" y="452291"/>
                </a:cubicBezTo>
                <a:cubicBezTo>
                  <a:pt x="-4367" y="258682"/>
                  <a:pt x="32101" y="205037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최빈값이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 나왔지만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처리해야할 데이터는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건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따라서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값을 지하철과 동일하게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변경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8137CE-6990-4B75-264E-81B7CBC559B7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872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확인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816610" y="2189857"/>
            <a:ext cx="11375390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180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180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()).sum()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42</a:t>
            </a: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31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EE2D17-997D-32B0-516C-4533B4E89C48}"/>
              </a:ext>
            </a:extLst>
          </p:cNvPr>
          <p:cNvGrpSpPr/>
          <p:nvPr/>
        </p:nvGrpSpPr>
        <p:grpSpPr>
          <a:xfrm>
            <a:off x="4613728" y="451906"/>
            <a:ext cx="2964543" cy="545556"/>
            <a:chOff x="2519316" y="5721748"/>
            <a:chExt cx="2964543" cy="545556"/>
          </a:xfrm>
        </p:grpSpPr>
        <p:sp>
          <p:nvSpPr>
            <p:cNvPr id="16" name="사다리꼴 15"/>
            <p:cNvSpPr/>
            <p:nvPr/>
          </p:nvSpPr>
          <p:spPr>
            <a:xfrm flipV="1">
              <a:off x="2524759" y="572628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다리꼴 16"/>
            <p:cNvSpPr/>
            <p:nvPr/>
          </p:nvSpPr>
          <p:spPr>
            <a:xfrm flipV="1">
              <a:off x="2519316" y="607045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09123" y="5920051"/>
              <a:ext cx="2786743" cy="339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 rot="16200000">
              <a:off x="2295251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 rot="5400000" flipH="1">
              <a:off x="5156744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3627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1313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39000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6687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943736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2060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9746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7433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5120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원통 2"/>
            <p:cNvSpPr/>
            <p:nvPr/>
          </p:nvSpPr>
          <p:spPr>
            <a:xfrm>
              <a:off x="2885989" y="5742159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원통 43"/>
            <p:cNvSpPr/>
            <p:nvPr/>
          </p:nvSpPr>
          <p:spPr>
            <a:xfrm>
              <a:off x="4866194" y="5771370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평행 사변형 37"/>
          <p:cNvSpPr/>
          <p:nvPr/>
        </p:nvSpPr>
        <p:spPr>
          <a:xfrm>
            <a:off x="0" y="5561667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평행 사변형 38"/>
          <p:cNvSpPr/>
          <p:nvPr/>
        </p:nvSpPr>
        <p:spPr>
          <a:xfrm flipH="1">
            <a:off x="10772632" y="5565682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99038" y="5561667"/>
            <a:ext cx="10051074" cy="42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C0D0A-B722-0F63-36E2-0BBE502AEFAC}"/>
              </a:ext>
            </a:extLst>
          </p:cNvPr>
          <p:cNvSpPr txBox="1"/>
          <p:nvPr/>
        </p:nvSpPr>
        <p:spPr>
          <a:xfrm>
            <a:off x="4930684" y="1257965"/>
            <a:ext cx="2803827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문제 정의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탐색적 데이터 분석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데이터 </a:t>
            </a:r>
            <a:r>
              <a:rPr lang="ko-KR" altLang="en-US" b="1" dirty="0" err="1">
                <a:solidFill>
                  <a:schemeClr val="bg1"/>
                </a:solidFill>
              </a:rPr>
              <a:t>전처리</a:t>
            </a:r>
            <a:endParaRPr lang="ko-KR" altLang="en-US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베이스라인 모델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성능 평가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성능 올리기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최종 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BC196-AA2D-BE97-BF8A-E61ADCCED884}"/>
              </a:ext>
            </a:extLst>
          </p:cNvPr>
          <p:cNvSpPr txBox="1"/>
          <p:nvPr/>
        </p:nvSpPr>
        <p:spPr>
          <a:xfrm>
            <a:off x="3323492" y="2321108"/>
            <a:ext cx="1019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4"/>
                </a:solidFill>
              </a:rPr>
              <a:t>목</a:t>
            </a:r>
            <a:endParaRPr lang="en-US" altLang="ko-KR" sz="4800" dirty="0">
              <a:solidFill>
                <a:schemeClr val="accent4"/>
              </a:solidFill>
            </a:endParaRPr>
          </a:p>
          <a:p>
            <a:r>
              <a:rPr lang="ko-KR" altLang="en-US" sz="4800" dirty="0">
                <a:solidFill>
                  <a:schemeClr val="accent4"/>
                </a:solidFill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130639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8" y="1058560"/>
            <a:ext cx="3959767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임대보증금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평균값으로 대체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‘-’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8898836" y="4566241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1CC834-8A7B-005D-BBA0-D31260BDD378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25,050,940.0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ED7075-887B-6B2A-F899-D7A0E4139D50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203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8" y="1058560"/>
            <a:ext cx="3370683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임대료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평균값으로 대체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78E78B-3D49-0A64-B1F9-42848FADD28E}"/>
              </a:ext>
            </a:extLst>
          </p:cNvPr>
          <p:cNvSpPr/>
          <p:nvPr/>
        </p:nvSpPr>
        <p:spPr>
          <a:xfrm>
            <a:off x="1118778" y="1652829"/>
            <a:ext cx="9402897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‘-’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 = test[test['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']=='-'].replace('-',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np.NAN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특성 파악을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float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형태로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astype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(float)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평균값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'].mean()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np.round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4.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NaN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값을 평균값으로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임대료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23FA3C-80A7-BF83-CC08-6FFD40D3826F}"/>
              </a:ext>
            </a:extLst>
          </p:cNvPr>
          <p:cNvSpPr/>
          <p:nvPr/>
        </p:nvSpPr>
        <p:spPr>
          <a:xfrm>
            <a:off x="8705647" y="5677805"/>
            <a:ext cx="2829831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06E869-1759-8640-E292-077DA47180E6}"/>
              </a:ext>
            </a:extLst>
          </p:cNvPr>
          <p:cNvSpPr/>
          <p:nvPr/>
        </p:nvSpPr>
        <p:spPr>
          <a:xfrm>
            <a:off x="9119065" y="5665279"/>
            <a:ext cx="2829831" cy="454292"/>
          </a:xfrm>
          <a:custGeom>
            <a:avLst/>
            <a:gdLst>
              <a:gd name="connsiteX0" fmla="*/ 0 w 2829831"/>
              <a:gd name="connsiteY0" fmla="*/ 0 h 454292"/>
              <a:gd name="connsiteX1" fmla="*/ 537668 w 2829831"/>
              <a:gd name="connsiteY1" fmla="*/ 0 h 454292"/>
              <a:gd name="connsiteX2" fmla="*/ 1160231 w 2829831"/>
              <a:gd name="connsiteY2" fmla="*/ 0 h 454292"/>
              <a:gd name="connsiteX3" fmla="*/ 1697899 w 2829831"/>
              <a:gd name="connsiteY3" fmla="*/ 0 h 454292"/>
              <a:gd name="connsiteX4" fmla="*/ 2292163 w 2829831"/>
              <a:gd name="connsiteY4" fmla="*/ 0 h 454292"/>
              <a:gd name="connsiteX5" fmla="*/ 2829831 w 2829831"/>
              <a:gd name="connsiteY5" fmla="*/ 0 h 454292"/>
              <a:gd name="connsiteX6" fmla="*/ 2829831 w 2829831"/>
              <a:gd name="connsiteY6" fmla="*/ 454292 h 454292"/>
              <a:gd name="connsiteX7" fmla="*/ 2207268 w 2829831"/>
              <a:gd name="connsiteY7" fmla="*/ 454292 h 454292"/>
              <a:gd name="connsiteX8" fmla="*/ 1613004 w 2829831"/>
              <a:gd name="connsiteY8" fmla="*/ 454292 h 454292"/>
              <a:gd name="connsiteX9" fmla="*/ 1103634 w 2829831"/>
              <a:gd name="connsiteY9" fmla="*/ 454292 h 454292"/>
              <a:gd name="connsiteX10" fmla="*/ 565966 w 2829831"/>
              <a:gd name="connsiteY10" fmla="*/ 454292 h 454292"/>
              <a:gd name="connsiteX11" fmla="*/ 0 w 2829831"/>
              <a:gd name="connsiteY11" fmla="*/ 454292 h 454292"/>
              <a:gd name="connsiteX12" fmla="*/ 0 w 2829831"/>
              <a:gd name="connsiteY12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9831" h="454292" fill="none" extrusionOk="0">
                <a:moveTo>
                  <a:pt x="0" y="0"/>
                </a:moveTo>
                <a:cubicBezTo>
                  <a:pt x="226369" y="-30597"/>
                  <a:pt x="299310" y="7412"/>
                  <a:pt x="537668" y="0"/>
                </a:cubicBezTo>
                <a:cubicBezTo>
                  <a:pt x="776026" y="-7412"/>
                  <a:pt x="907488" y="61921"/>
                  <a:pt x="1160231" y="0"/>
                </a:cubicBezTo>
                <a:cubicBezTo>
                  <a:pt x="1412974" y="-61921"/>
                  <a:pt x="1482866" y="33457"/>
                  <a:pt x="1697899" y="0"/>
                </a:cubicBezTo>
                <a:cubicBezTo>
                  <a:pt x="1912932" y="-33457"/>
                  <a:pt x="2172287" y="24226"/>
                  <a:pt x="2292163" y="0"/>
                </a:cubicBezTo>
                <a:cubicBezTo>
                  <a:pt x="2412039" y="-24226"/>
                  <a:pt x="2619727" y="12015"/>
                  <a:pt x="2829831" y="0"/>
                </a:cubicBezTo>
                <a:cubicBezTo>
                  <a:pt x="2877685" y="176205"/>
                  <a:pt x="2827458" y="335303"/>
                  <a:pt x="2829831" y="454292"/>
                </a:cubicBezTo>
                <a:cubicBezTo>
                  <a:pt x="2625636" y="504244"/>
                  <a:pt x="2369291" y="424167"/>
                  <a:pt x="2207268" y="454292"/>
                </a:cubicBezTo>
                <a:cubicBezTo>
                  <a:pt x="2045245" y="484417"/>
                  <a:pt x="1838673" y="407893"/>
                  <a:pt x="1613004" y="454292"/>
                </a:cubicBezTo>
                <a:cubicBezTo>
                  <a:pt x="1387335" y="500691"/>
                  <a:pt x="1256664" y="447678"/>
                  <a:pt x="1103634" y="454292"/>
                </a:cubicBezTo>
                <a:cubicBezTo>
                  <a:pt x="950604" y="460906"/>
                  <a:pt x="829376" y="423846"/>
                  <a:pt x="565966" y="454292"/>
                </a:cubicBezTo>
                <a:cubicBezTo>
                  <a:pt x="302556" y="484738"/>
                  <a:pt x="162862" y="437319"/>
                  <a:pt x="0" y="454292"/>
                </a:cubicBezTo>
                <a:cubicBezTo>
                  <a:pt x="-44291" y="251965"/>
                  <a:pt x="36003" y="154159"/>
                  <a:pt x="0" y="0"/>
                </a:cubicBezTo>
                <a:close/>
              </a:path>
              <a:path w="2829831" h="454292" stroke="0" extrusionOk="0">
                <a:moveTo>
                  <a:pt x="0" y="0"/>
                </a:moveTo>
                <a:cubicBezTo>
                  <a:pt x="130026" y="-23367"/>
                  <a:pt x="391424" y="13646"/>
                  <a:pt x="537668" y="0"/>
                </a:cubicBezTo>
                <a:cubicBezTo>
                  <a:pt x="683912" y="-13646"/>
                  <a:pt x="919983" y="50413"/>
                  <a:pt x="1075336" y="0"/>
                </a:cubicBezTo>
                <a:cubicBezTo>
                  <a:pt x="1230689" y="-50413"/>
                  <a:pt x="1465441" y="25271"/>
                  <a:pt x="1613004" y="0"/>
                </a:cubicBezTo>
                <a:cubicBezTo>
                  <a:pt x="1760567" y="-25271"/>
                  <a:pt x="2076769" y="62769"/>
                  <a:pt x="2235566" y="0"/>
                </a:cubicBezTo>
                <a:cubicBezTo>
                  <a:pt x="2394363" y="-62769"/>
                  <a:pt x="2647810" y="60661"/>
                  <a:pt x="2829831" y="0"/>
                </a:cubicBezTo>
                <a:cubicBezTo>
                  <a:pt x="2833745" y="97193"/>
                  <a:pt x="2793614" y="265020"/>
                  <a:pt x="2829831" y="454292"/>
                </a:cubicBezTo>
                <a:cubicBezTo>
                  <a:pt x="2528161" y="523321"/>
                  <a:pt x="2440429" y="412828"/>
                  <a:pt x="2207268" y="454292"/>
                </a:cubicBezTo>
                <a:cubicBezTo>
                  <a:pt x="1974107" y="495756"/>
                  <a:pt x="1866083" y="398978"/>
                  <a:pt x="1641302" y="454292"/>
                </a:cubicBezTo>
                <a:cubicBezTo>
                  <a:pt x="1416521" y="509606"/>
                  <a:pt x="1157809" y="396753"/>
                  <a:pt x="1018739" y="454292"/>
                </a:cubicBezTo>
                <a:cubicBezTo>
                  <a:pt x="879669" y="511831"/>
                  <a:pt x="473044" y="421754"/>
                  <a:pt x="0" y="454292"/>
                </a:cubicBezTo>
                <a:cubicBezTo>
                  <a:pt x="-47206" y="299211"/>
                  <a:pt x="39898" y="11962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177,574.0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1A3426-D1FB-BB5F-7D3E-A5EDA0CE811C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472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 유형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643162" cy="387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자격유형에서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Null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test[test['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단지코드가 서로 같을 경우 해당하는 자격유형으로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test.loc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[(test.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=='C2411')&amp;test.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'A'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test.loc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[(test.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=='C2253')&amp;test.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(), '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'C'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2F919A-B2F7-3C5B-92B3-37A719A1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3" y="2733578"/>
            <a:ext cx="10440857" cy="13908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432D8F6-7400-E786-8995-CA6C4FB9E48B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8180D0-B650-EB85-A3EE-A1CE0108F054}"/>
              </a:ext>
            </a:extLst>
          </p:cNvPr>
          <p:cNvSpPr/>
          <p:nvPr/>
        </p:nvSpPr>
        <p:spPr>
          <a:xfrm>
            <a:off x="1735014" y="3238500"/>
            <a:ext cx="604335" cy="885922"/>
          </a:xfrm>
          <a:prstGeom prst="rect">
            <a:avLst/>
          </a:prstGeom>
          <a:noFill/>
          <a:ln w="4762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8180D0-B650-EB85-A3EE-A1CE0108F054}"/>
              </a:ext>
            </a:extLst>
          </p:cNvPr>
          <p:cNvSpPr/>
          <p:nvPr/>
        </p:nvSpPr>
        <p:spPr>
          <a:xfrm>
            <a:off x="6144143" y="3238500"/>
            <a:ext cx="480394" cy="885922"/>
          </a:xfrm>
          <a:prstGeom prst="rect">
            <a:avLst/>
          </a:prstGeom>
          <a:noFill/>
          <a:ln w="4762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0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757544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역 개수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처리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1118778" y="1848631"/>
            <a:ext cx="1064316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Train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데이터와 마찬가지로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값으로 처리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분거리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내 지하철역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환승노선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수 반영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fillna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(0)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814D5C-E965-E93B-2DBD-0F296E42FE87}"/>
              </a:ext>
            </a:extLst>
          </p:cNvPr>
          <p:cNvSpPr/>
          <p:nvPr/>
        </p:nvSpPr>
        <p:spPr>
          <a:xfrm>
            <a:off x="10426553" y="122537"/>
            <a:ext cx="163641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673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이상 합 구하기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612573" y="1943114"/>
            <a:ext cx="10939851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1. 20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대 미만 수 삭제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age_gender_20=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age_gender.drop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대미만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)','10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대미만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)','10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)','10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남자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)'],axis=1)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컬럼 추가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['20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대이상총합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age_gender_20.sum(axis=1)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Train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&amp;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데이터에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Join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=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pd.merge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train,age_gender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[['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','20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대이상총합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']],how='left',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= 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pd.merge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test,age_gender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[['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','20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대이상총합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']],how='left',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</a:t>
            </a:r>
            <a:r>
              <a:rPr kumimoji="0" lang="en-US" altLang="ko-KR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right_on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61BEBD-2690-C783-7138-1178CC8E03AB}"/>
              </a:ext>
            </a:extLst>
          </p:cNvPr>
          <p:cNvSpPr/>
          <p:nvPr/>
        </p:nvSpPr>
        <p:spPr>
          <a:xfrm>
            <a:off x="9331891" y="122537"/>
            <a:ext cx="273107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Age_gender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Data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924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상관관계 확인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902380" y="1845695"/>
            <a:ext cx="436911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train.corr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()['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등록차량수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sort_values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6769290" y="1845695"/>
            <a:ext cx="462902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train.corr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()['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단지내주차면수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sort_values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11AD00-1979-AD0F-FC2F-3700FA706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08"/>
          <a:stretch/>
        </p:blipFill>
        <p:spPr>
          <a:xfrm>
            <a:off x="291213" y="2660011"/>
            <a:ext cx="5742434" cy="27308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8524C6-B22C-197D-652E-F60D0DD6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318" y="2660011"/>
            <a:ext cx="5650040" cy="273085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E9CB47B-A26E-718A-38AB-C24CA27AC6C1}"/>
              </a:ext>
            </a:extLst>
          </p:cNvPr>
          <p:cNvSpPr/>
          <p:nvPr/>
        </p:nvSpPr>
        <p:spPr>
          <a:xfrm>
            <a:off x="6393318" y="4580538"/>
            <a:ext cx="4497594" cy="32754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597B4C-A725-DC16-B7A8-17CC2D97D2DC}"/>
              </a:ext>
            </a:extLst>
          </p:cNvPr>
          <p:cNvSpPr/>
          <p:nvPr/>
        </p:nvSpPr>
        <p:spPr>
          <a:xfrm>
            <a:off x="333715" y="4635129"/>
            <a:ext cx="4743254" cy="2729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BF4B8-6AD9-63AC-C05C-23D363B5373A}"/>
              </a:ext>
            </a:extLst>
          </p:cNvPr>
          <p:cNvSpPr/>
          <p:nvPr/>
        </p:nvSpPr>
        <p:spPr>
          <a:xfrm>
            <a:off x="2200773" y="5944429"/>
            <a:ext cx="8362606" cy="454292"/>
          </a:xfrm>
          <a:custGeom>
            <a:avLst/>
            <a:gdLst>
              <a:gd name="connsiteX0" fmla="*/ 0 w 8362606"/>
              <a:gd name="connsiteY0" fmla="*/ 0 h 454292"/>
              <a:gd name="connsiteX1" fmla="*/ 764581 w 8362606"/>
              <a:gd name="connsiteY1" fmla="*/ 0 h 454292"/>
              <a:gd name="connsiteX2" fmla="*/ 1361910 w 8362606"/>
              <a:gd name="connsiteY2" fmla="*/ 0 h 454292"/>
              <a:gd name="connsiteX3" fmla="*/ 1875613 w 8362606"/>
              <a:gd name="connsiteY3" fmla="*/ 0 h 454292"/>
              <a:gd name="connsiteX4" fmla="*/ 2389316 w 8362606"/>
              <a:gd name="connsiteY4" fmla="*/ 0 h 454292"/>
              <a:gd name="connsiteX5" fmla="*/ 2735767 w 8362606"/>
              <a:gd name="connsiteY5" fmla="*/ 0 h 454292"/>
              <a:gd name="connsiteX6" fmla="*/ 3082218 w 8362606"/>
              <a:gd name="connsiteY6" fmla="*/ 0 h 454292"/>
              <a:gd name="connsiteX7" fmla="*/ 3512295 w 8362606"/>
              <a:gd name="connsiteY7" fmla="*/ 0 h 454292"/>
              <a:gd name="connsiteX8" fmla="*/ 4193250 w 8362606"/>
              <a:gd name="connsiteY8" fmla="*/ 0 h 454292"/>
              <a:gd name="connsiteX9" fmla="*/ 4957831 w 8362606"/>
              <a:gd name="connsiteY9" fmla="*/ 0 h 454292"/>
              <a:gd name="connsiteX10" fmla="*/ 5638786 w 8362606"/>
              <a:gd name="connsiteY10" fmla="*/ 0 h 454292"/>
              <a:gd name="connsiteX11" fmla="*/ 6319741 w 8362606"/>
              <a:gd name="connsiteY11" fmla="*/ 0 h 454292"/>
              <a:gd name="connsiteX12" fmla="*/ 6666192 w 8362606"/>
              <a:gd name="connsiteY12" fmla="*/ 0 h 454292"/>
              <a:gd name="connsiteX13" fmla="*/ 7012642 w 8362606"/>
              <a:gd name="connsiteY13" fmla="*/ 0 h 454292"/>
              <a:gd name="connsiteX14" fmla="*/ 7442719 w 8362606"/>
              <a:gd name="connsiteY14" fmla="*/ 0 h 454292"/>
              <a:gd name="connsiteX15" fmla="*/ 8362606 w 8362606"/>
              <a:gd name="connsiteY15" fmla="*/ 0 h 454292"/>
              <a:gd name="connsiteX16" fmla="*/ 8362606 w 8362606"/>
              <a:gd name="connsiteY16" fmla="*/ 454292 h 454292"/>
              <a:gd name="connsiteX17" fmla="*/ 8016155 w 8362606"/>
              <a:gd name="connsiteY17" fmla="*/ 454292 h 454292"/>
              <a:gd name="connsiteX18" fmla="*/ 7586078 w 8362606"/>
              <a:gd name="connsiteY18" fmla="*/ 454292 h 454292"/>
              <a:gd name="connsiteX19" fmla="*/ 7156001 w 8362606"/>
              <a:gd name="connsiteY19" fmla="*/ 454292 h 454292"/>
              <a:gd name="connsiteX20" fmla="*/ 6809551 w 8362606"/>
              <a:gd name="connsiteY20" fmla="*/ 454292 h 454292"/>
              <a:gd name="connsiteX21" fmla="*/ 6463100 w 8362606"/>
              <a:gd name="connsiteY21" fmla="*/ 454292 h 454292"/>
              <a:gd name="connsiteX22" fmla="*/ 6116649 w 8362606"/>
              <a:gd name="connsiteY22" fmla="*/ 454292 h 454292"/>
              <a:gd name="connsiteX23" fmla="*/ 5770198 w 8362606"/>
              <a:gd name="connsiteY23" fmla="*/ 454292 h 454292"/>
              <a:gd name="connsiteX24" fmla="*/ 5256495 w 8362606"/>
              <a:gd name="connsiteY24" fmla="*/ 454292 h 454292"/>
              <a:gd name="connsiteX25" fmla="*/ 4742792 w 8362606"/>
              <a:gd name="connsiteY25" fmla="*/ 454292 h 454292"/>
              <a:gd name="connsiteX26" fmla="*/ 4061837 w 8362606"/>
              <a:gd name="connsiteY26" fmla="*/ 454292 h 454292"/>
              <a:gd name="connsiteX27" fmla="*/ 3548134 w 8362606"/>
              <a:gd name="connsiteY27" fmla="*/ 454292 h 454292"/>
              <a:gd name="connsiteX28" fmla="*/ 3118057 w 8362606"/>
              <a:gd name="connsiteY28" fmla="*/ 454292 h 454292"/>
              <a:gd name="connsiteX29" fmla="*/ 2604354 w 8362606"/>
              <a:gd name="connsiteY29" fmla="*/ 454292 h 454292"/>
              <a:gd name="connsiteX30" fmla="*/ 2007025 w 8362606"/>
              <a:gd name="connsiteY30" fmla="*/ 454292 h 454292"/>
              <a:gd name="connsiteX31" fmla="*/ 1576949 w 8362606"/>
              <a:gd name="connsiteY31" fmla="*/ 454292 h 454292"/>
              <a:gd name="connsiteX32" fmla="*/ 979620 w 8362606"/>
              <a:gd name="connsiteY32" fmla="*/ 454292 h 454292"/>
              <a:gd name="connsiteX33" fmla="*/ 0 w 8362606"/>
              <a:gd name="connsiteY33" fmla="*/ 454292 h 454292"/>
              <a:gd name="connsiteX34" fmla="*/ 0 w 8362606"/>
              <a:gd name="connsiteY34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62606" h="454292" fill="none" extrusionOk="0">
                <a:moveTo>
                  <a:pt x="0" y="0"/>
                </a:moveTo>
                <a:cubicBezTo>
                  <a:pt x="282408" y="-70386"/>
                  <a:pt x="516883" y="26321"/>
                  <a:pt x="764581" y="0"/>
                </a:cubicBezTo>
                <a:cubicBezTo>
                  <a:pt x="1012279" y="-26321"/>
                  <a:pt x="1168099" y="606"/>
                  <a:pt x="1361910" y="0"/>
                </a:cubicBezTo>
                <a:cubicBezTo>
                  <a:pt x="1555721" y="-606"/>
                  <a:pt x="1743601" y="3246"/>
                  <a:pt x="1875613" y="0"/>
                </a:cubicBezTo>
                <a:cubicBezTo>
                  <a:pt x="2007625" y="-3246"/>
                  <a:pt x="2234178" y="6116"/>
                  <a:pt x="2389316" y="0"/>
                </a:cubicBezTo>
                <a:cubicBezTo>
                  <a:pt x="2544454" y="-6116"/>
                  <a:pt x="2648178" y="13957"/>
                  <a:pt x="2735767" y="0"/>
                </a:cubicBezTo>
                <a:cubicBezTo>
                  <a:pt x="2823356" y="-13957"/>
                  <a:pt x="3008671" y="27334"/>
                  <a:pt x="3082218" y="0"/>
                </a:cubicBezTo>
                <a:cubicBezTo>
                  <a:pt x="3155765" y="-27334"/>
                  <a:pt x="3361918" y="37293"/>
                  <a:pt x="3512295" y="0"/>
                </a:cubicBezTo>
                <a:cubicBezTo>
                  <a:pt x="3662672" y="-37293"/>
                  <a:pt x="3964507" y="77152"/>
                  <a:pt x="4193250" y="0"/>
                </a:cubicBezTo>
                <a:cubicBezTo>
                  <a:pt x="4421993" y="-77152"/>
                  <a:pt x="4744153" y="30591"/>
                  <a:pt x="4957831" y="0"/>
                </a:cubicBezTo>
                <a:cubicBezTo>
                  <a:pt x="5171509" y="-30591"/>
                  <a:pt x="5405895" y="28072"/>
                  <a:pt x="5638786" y="0"/>
                </a:cubicBezTo>
                <a:cubicBezTo>
                  <a:pt x="5871677" y="-28072"/>
                  <a:pt x="6007941" y="61846"/>
                  <a:pt x="6319741" y="0"/>
                </a:cubicBezTo>
                <a:cubicBezTo>
                  <a:pt x="6631542" y="-61846"/>
                  <a:pt x="6512205" y="15553"/>
                  <a:pt x="6666192" y="0"/>
                </a:cubicBezTo>
                <a:cubicBezTo>
                  <a:pt x="6820179" y="-15553"/>
                  <a:pt x="6861531" y="23894"/>
                  <a:pt x="7012642" y="0"/>
                </a:cubicBezTo>
                <a:cubicBezTo>
                  <a:pt x="7163753" y="-23894"/>
                  <a:pt x="7277150" y="15426"/>
                  <a:pt x="7442719" y="0"/>
                </a:cubicBezTo>
                <a:cubicBezTo>
                  <a:pt x="7608288" y="-15426"/>
                  <a:pt x="8085192" y="61133"/>
                  <a:pt x="8362606" y="0"/>
                </a:cubicBezTo>
                <a:cubicBezTo>
                  <a:pt x="8363737" y="137362"/>
                  <a:pt x="8342011" y="360698"/>
                  <a:pt x="8362606" y="454292"/>
                </a:cubicBezTo>
                <a:cubicBezTo>
                  <a:pt x="8204958" y="484987"/>
                  <a:pt x="8158252" y="443284"/>
                  <a:pt x="8016155" y="454292"/>
                </a:cubicBezTo>
                <a:cubicBezTo>
                  <a:pt x="7874058" y="465300"/>
                  <a:pt x="7788712" y="411428"/>
                  <a:pt x="7586078" y="454292"/>
                </a:cubicBezTo>
                <a:cubicBezTo>
                  <a:pt x="7383444" y="497156"/>
                  <a:pt x="7248613" y="415139"/>
                  <a:pt x="7156001" y="454292"/>
                </a:cubicBezTo>
                <a:cubicBezTo>
                  <a:pt x="7063389" y="493445"/>
                  <a:pt x="6944652" y="424538"/>
                  <a:pt x="6809551" y="454292"/>
                </a:cubicBezTo>
                <a:cubicBezTo>
                  <a:pt x="6674450" y="484046"/>
                  <a:pt x="6623647" y="431750"/>
                  <a:pt x="6463100" y="454292"/>
                </a:cubicBezTo>
                <a:cubicBezTo>
                  <a:pt x="6302553" y="476834"/>
                  <a:pt x="6243883" y="413572"/>
                  <a:pt x="6116649" y="454292"/>
                </a:cubicBezTo>
                <a:cubicBezTo>
                  <a:pt x="5989415" y="495012"/>
                  <a:pt x="5846574" y="434937"/>
                  <a:pt x="5770198" y="454292"/>
                </a:cubicBezTo>
                <a:cubicBezTo>
                  <a:pt x="5693822" y="473647"/>
                  <a:pt x="5466057" y="451135"/>
                  <a:pt x="5256495" y="454292"/>
                </a:cubicBezTo>
                <a:cubicBezTo>
                  <a:pt x="5046933" y="457449"/>
                  <a:pt x="4972169" y="420006"/>
                  <a:pt x="4742792" y="454292"/>
                </a:cubicBezTo>
                <a:cubicBezTo>
                  <a:pt x="4513415" y="488578"/>
                  <a:pt x="4363033" y="442748"/>
                  <a:pt x="4061837" y="454292"/>
                </a:cubicBezTo>
                <a:cubicBezTo>
                  <a:pt x="3760641" y="465836"/>
                  <a:pt x="3730260" y="392784"/>
                  <a:pt x="3548134" y="454292"/>
                </a:cubicBezTo>
                <a:cubicBezTo>
                  <a:pt x="3366008" y="515800"/>
                  <a:pt x="3317107" y="416693"/>
                  <a:pt x="3118057" y="454292"/>
                </a:cubicBezTo>
                <a:cubicBezTo>
                  <a:pt x="2919007" y="491891"/>
                  <a:pt x="2714972" y="414934"/>
                  <a:pt x="2604354" y="454292"/>
                </a:cubicBezTo>
                <a:cubicBezTo>
                  <a:pt x="2493736" y="493650"/>
                  <a:pt x="2143641" y="452827"/>
                  <a:pt x="2007025" y="454292"/>
                </a:cubicBezTo>
                <a:cubicBezTo>
                  <a:pt x="1870409" y="455757"/>
                  <a:pt x="1772576" y="405319"/>
                  <a:pt x="1576949" y="454292"/>
                </a:cubicBezTo>
                <a:cubicBezTo>
                  <a:pt x="1381322" y="503265"/>
                  <a:pt x="1262264" y="428894"/>
                  <a:pt x="979620" y="454292"/>
                </a:cubicBezTo>
                <a:cubicBezTo>
                  <a:pt x="696976" y="479690"/>
                  <a:pt x="391868" y="346653"/>
                  <a:pt x="0" y="454292"/>
                </a:cubicBezTo>
                <a:cubicBezTo>
                  <a:pt x="-22643" y="234985"/>
                  <a:pt x="45179" y="155574"/>
                  <a:pt x="0" y="0"/>
                </a:cubicBezTo>
                <a:close/>
              </a:path>
              <a:path w="8362606" h="454292" stroke="0" extrusionOk="0">
                <a:moveTo>
                  <a:pt x="0" y="0"/>
                </a:moveTo>
                <a:cubicBezTo>
                  <a:pt x="374115" y="-48504"/>
                  <a:pt x="450468" y="7322"/>
                  <a:pt x="764581" y="0"/>
                </a:cubicBezTo>
                <a:cubicBezTo>
                  <a:pt x="1078694" y="-7322"/>
                  <a:pt x="1112009" y="56100"/>
                  <a:pt x="1445536" y="0"/>
                </a:cubicBezTo>
                <a:cubicBezTo>
                  <a:pt x="1779064" y="-56100"/>
                  <a:pt x="1965800" y="25629"/>
                  <a:pt x="2210117" y="0"/>
                </a:cubicBezTo>
                <a:cubicBezTo>
                  <a:pt x="2454434" y="-25629"/>
                  <a:pt x="2550449" y="57908"/>
                  <a:pt x="2807446" y="0"/>
                </a:cubicBezTo>
                <a:cubicBezTo>
                  <a:pt x="3064443" y="-57908"/>
                  <a:pt x="3140180" y="34900"/>
                  <a:pt x="3237523" y="0"/>
                </a:cubicBezTo>
                <a:cubicBezTo>
                  <a:pt x="3334866" y="-34900"/>
                  <a:pt x="3499953" y="35651"/>
                  <a:pt x="3583974" y="0"/>
                </a:cubicBezTo>
                <a:cubicBezTo>
                  <a:pt x="3667995" y="-35651"/>
                  <a:pt x="3832833" y="41440"/>
                  <a:pt x="3930425" y="0"/>
                </a:cubicBezTo>
                <a:cubicBezTo>
                  <a:pt x="4028017" y="-41440"/>
                  <a:pt x="4242533" y="28279"/>
                  <a:pt x="4360502" y="0"/>
                </a:cubicBezTo>
                <a:cubicBezTo>
                  <a:pt x="4478471" y="-28279"/>
                  <a:pt x="4835239" y="50052"/>
                  <a:pt x="5041457" y="0"/>
                </a:cubicBezTo>
                <a:cubicBezTo>
                  <a:pt x="5247675" y="-50052"/>
                  <a:pt x="5517966" y="77308"/>
                  <a:pt x="5806038" y="0"/>
                </a:cubicBezTo>
                <a:cubicBezTo>
                  <a:pt x="6094110" y="-77308"/>
                  <a:pt x="6040985" y="23300"/>
                  <a:pt x="6236115" y="0"/>
                </a:cubicBezTo>
                <a:cubicBezTo>
                  <a:pt x="6431245" y="-23300"/>
                  <a:pt x="6544207" y="20698"/>
                  <a:pt x="6749818" y="0"/>
                </a:cubicBezTo>
                <a:cubicBezTo>
                  <a:pt x="6955429" y="-20698"/>
                  <a:pt x="7101936" y="4271"/>
                  <a:pt x="7263521" y="0"/>
                </a:cubicBezTo>
                <a:cubicBezTo>
                  <a:pt x="7425106" y="-4271"/>
                  <a:pt x="7832802" y="110580"/>
                  <a:pt x="8362606" y="0"/>
                </a:cubicBezTo>
                <a:cubicBezTo>
                  <a:pt x="8382123" y="146810"/>
                  <a:pt x="8332589" y="299278"/>
                  <a:pt x="8362606" y="454292"/>
                </a:cubicBezTo>
                <a:cubicBezTo>
                  <a:pt x="8047853" y="463587"/>
                  <a:pt x="7904351" y="401214"/>
                  <a:pt x="7681651" y="454292"/>
                </a:cubicBezTo>
                <a:cubicBezTo>
                  <a:pt x="7458952" y="507370"/>
                  <a:pt x="7383294" y="428241"/>
                  <a:pt x="7251574" y="454292"/>
                </a:cubicBezTo>
                <a:cubicBezTo>
                  <a:pt x="7119854" y="480343"/>
                  <a:pt x="6889705" y="410606"/>
                  <a:pt x="6654245" y="454292"/>
                </a:cubicBezTo>
                <a:cubicBezTo>
                  <a:pt x="6418785" y="497978"/>
                  <a:pt x="6175078" y="415208"/>
                  <a:pt x="5973290" y="454292"/>
                </a:cubicBezTo>
                <a:cubicBezTo>
                  <a:pt x="5771502" y="493376"/>
                  <a:pt x="5530792" y="424137"/>
                  <a:pt x="5208709" y="454292"/>
                </a:cubicBezTo>
                <a:cubicBezTo>
                  <a:pt x="4886626" y="484447"/>
                  <a:pt x="5030176" y="434484"/>
                  <a:pt x="4862258" y="454292"/>
                </a:cubicBezTo>
                <a:cubicBezTo>
                  <a:pt x="4694340" y="474100"/>
                  <a:pt x="4516483" y="435805"/>
                  <a:pt x="4348555" y="454292"/>
                </a:cubicBezTo>
                <a:cubicBezTo>
                  <a:pt x="4180627" y="472779"/>
                  <a:pt x="3928876" y="443669"/>
                  <a:pt x="3667600" y="454292"/>
                </a:cubicBezTo>
                <a:cubicBezTo>
                  <a:pt x="3406325" y="464915"/>
                  <a:pt x="3097285" y="416695"/>
                  <a:pt x="2903019" y="454292"/>
                </a:cubicBezTo>
                <a:cubicBezTo>
                  <a:pt x="2708753" y="491889"/>
                  <a:pt x="2640447" y="436924"/>
                  <a:pt x="2472942" y="454292"/>
                </a:cubicBezTo>
                <a:cubicBezTo>
                  <a:pt x="2305437" y="471660"/>
                  <a:pt x="1890437" y="399232"/>
                  <a:pt x="1708361" y="454292"/>
                </a:cubicBezTo>
                <a:cubicBezTo>
                  <a:pt x="1526285" y="509352"/>
                  <a:pt x="1275643" y="401975"/>
                  <a:pt x="1027406" y="454292"/>
                </a:cubicBezTo>
                <a:cubicBezTo>
                  <a:pt x="779169" y="506609"/>
                  <a:pt x="803357" y="416851"/>
                  <a:pt x="680955" y="454292"/>
                </a:cubicBezTo>
                <a:cubicBezTo>
                  <a:pt x="558553" y="491733"/>
                  <a:pt x="145191" y="430508"/>
                  <a:pt x="0" y="454292"/>
                </a:cubicBezTo>
                <a:cubicBezTo>
                  <a:pt x="-48267" y="270668"/>
                  <a:pt x="14213" y="180655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단지내주차면수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‘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가 높은 상관관계를 갖고 있다는 점 확인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136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2417172" y="1750409"/>
            <a:ext cx="6843388" cy="2162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삭제 데이터 목록</a:t>
            </a:r>
            <a:endParaRPr lang="en-US" altLang="ko-KR" sz="2000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지역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20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대 이상의 비율과 동일함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공급유형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 구분의 하위데이터 개념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공가수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상관관계가 매우 작음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자격유형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차량에 대한 규제는 보유 여부가 아닌 액수 관련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2C71D-4DD0-A689-C830-28B8DD3D0577}"/>
              </a:ext>
            </a:extLst>
          </p:cNvPr>
          <p:cNvSpPr txBox="1"/>
          <p:nvPr/>
        </p:nvSpPr>
        <p:spPr>
          <a:xfrm>
            <a:off x="2417172" y="5164435"/>
            <a:ext cx="783427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train.drop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공급유형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공가수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'],axis=1)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test.drop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공급유형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공가수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자격유형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'],axis=1)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0197265-CE56-C033-D091-3771B752C8B3}"/>
              </a:ext>
            </a:extLst>
          </p:cNvPr>
          <p:cNvSpPr/>
          <p:nvPr/>
        </p:nvSpPr>
        <p:spPr>
          <a:xfrm>
            <a:off x="5281684" y="4106286"/>
            <a:ext cx="814316" cy="74269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39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4320252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임대건물 구분 숫자데이터 변환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1033009" y="1943114"/>
            <a:ext cx="962589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아파트는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0,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상가는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1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로 변환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train['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'].map({'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아파트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':0, 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':1})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 = test['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임대건물구분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'].map({'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아파트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':0, 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':1})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567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시각화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히스토그램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BD888-F01A-7F5A-8995-5526F221886C}"/>
              </a:ext>
            </a:extLst>
          </p:cNvPr>
          <p:cNvSpPr/>
          <p:nvPr/>
        </p:nvSpPr>
        <p:spPr>
          <a:xfrm>
            <a:off x="1033009" y="1670154"/>
            <a:ext cx="460351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train.hist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(bins=30,figsize=(20,15))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999F0F-560C-31A7-731D-836681D27126}"/>
              </a:ext>
            </a:extLst>
          </p:cNvPr>
          <p:cNvSpPr/>
          <p:nvPr/>
        </p:nvSpPr>
        <p:spPr>
          <a:xfrm>
            <a:off x="6846955" y="1670154"/>
            <a:ext cx="460351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test.hist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(bins=30,figsize=(20,15))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CB93CC-FED0-0B15-C1F1-DE4D89D2E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19" y="2231085"/>
            <a:ext cx="3658111" cy="21053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2CE3EC-B265-3881-679F-B40C09823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46" y="4425905"/>
            <a:ext cx="3648584" cy="21624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73C17C-BF10-406D-D118-64ADEB5DD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739" y="2124446"/>
            <a:ext cx="3705742" cy="21720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DE5A0A-8EE9-CA39-EB33-702B77694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739" y="4416379"/>
            <a:ext cx="373886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53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시각화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641118" y="1058560"/>
            <a:ext cx="3658340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산점도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연속형 데이터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35CE67-837B-817E-081E-961B95D30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9"/>
          <a:stretch/>
        </p:blipFill>
        <p:spPr>
          <a:xfrm>
            <a:off x="1163640" y="1728711"/>
            <a:ext cx="3135818" cy="39271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F1437F-AF68-B0F0-EE49-440F761E2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62" y="1728711"/>
            <a:ext cx="5887272" cy="4344006"/>
          </a:xfrm>
          <a:prstGeom prst="rect">
            <a:avLst/>
          </a:prstGeom>
        </p:spPr>
      </p:pic>
      <p:sp>
        <p:nvSpPr>
          <p:cNvPr id="10" name="자유형 177">
            <a:extLst>
              <a:ext uri="{FF2B5EF4-FFF2-40B4-BE49-F238E27FC236}">
                <a16:creationId xmlns:a16="http://schemas.microsoft.com/office/drawing/2014/main" id="{8A0F1F05-F70D-FAC8-FF56-83E3B57945F2}"/>
              </a:ext>
            </a:extLst>
          </p:cNvPr>
          <p:cNvSpPr/>
          <p:nvPr/>
        </p:nvSpPr>
        <p:spPr>
          <a:xfrm>
            <a:off x="6801450" y="1058560"/>
            <a:ext cx="3775696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Bar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그래프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범주형 데이터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4D50AD-4403-0D1A-EC68-BC5409B4E921}"/>
              </a:ext>
            </a:extLst>
          </p:cNvPr>
          <p:cNvSpPr/>
          <p:nvPr/>
        </p:nvSpPr>
        <p:spPr>
          <a:xfrm>
            <a:off x="1181733" y="1728711"/>
            <a:ext cx="1551610" cy="13046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48C899-8939-6680-2F3A-F1CDEB7B3BD3}"/>
              </a:ext>
            </a:extLst>
          </p:cNvPr>
          <p:cNvSpPr/>
          <p:nvPr/>
        </p:nvSpPr>
        <p:spPr>
          <a:xfrm>
            <a:off x="2750927" y="4275093"/>
            <a:ext cx="1548531" cy="1380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D4F26-6DB1-00BA-4B7D-4CCF607D12D4}"/>
              </a:ext>
            </a:extLst>
          </p:cNvPr>
          <p:cNvSpPr txBox="1"/>
          <p:nvPr/>
        </p:nvSpPr>
        <p:spPr>
          <a:xfrm>
            <a:off x="1186075" y="5910761"/>
            <a:ext cx="3135818" cy="73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bg1"/>
                </a:solidFill>
              </a:rPr>
              <a:t>등록차량수와</a:t>
            </a:r>
            <a:r>
              <a:rPr lang="ko-KR" altLang="en-US" sz="1400" b="1" dirty="0">
                <a:solidFill>
                  <a:schemeClr val="bg1"/>
                </a:solidFill>
              </a:rPr>
              <a:t> 상관관계 高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총 </a:t>
            </a:r>
            <a:r>
              <a:rPr lang="ko-KR" altLang="en-US" sz="1600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세대수</a:t>
            </a:r>
            <a:r>
              <a:rPr lang="en-US" altLang="ko-KR" sz="1600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단지내 </a:t>
            </a:r>
            <a:r>
              <a:rPr lang="ko-KR" altLang="en-US" sz="1600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주차면수</a:t>
            </a:r>
            <a:endParaRPr lang="ko-KR" altLang="en-US" sz="1600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64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EE2D17-997D-32B0-516C-4533B4E89C48}"/>
              </a:ext>
            </a:extLst>
          </p:cNvPr>
          <p:cNvGrpSpPr/>
          <p:nvPr/>
        </p:nvGrpSpPr>
        <p:grpSpPr>
          <a:xfrm>
            <a:off x="4613728" y="451906"/>
            <a:ext cx="2964543" cy="545556"/>
            <a:chOff x="2519316" y="5721748"/>
            <a:chExt cx="2964543" cy="545556"/>
          </a:xfrm>
        </p:grpSpPr>
        <p:sp>
          <p:nvSpPr>
            <p:cNvPr id="16" name="사다리꼴 15"/>
            <p:cNvSpPr/>
            <p:nvPr/>
          </p:nvSpPr>
          <p:spPr>
            <a:xfrm flipV="1">
              <a:off x="2524759" y="572628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다리꼴 16"/>
            <p:cNvSpPr/>
            <p:nvPr/>
          </p:nvSpPr>
          <p:spPr>
            <a:xfrm flipV="1">
              <a:off x="2519316" y="607045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09123" y="5920051"/>
              <a:ext cx="2786743" cy="339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 rot="16200000">
              <a:off x="2295251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 rot="5400000" flipH="1">
              <a:off x="5156744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3627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1313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39000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6687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943736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2060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9746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7433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5120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원통 2"/>
            <p:cNvSpPr/>
            <p:nvPr/>
          </p:nvSpPr>
          <p:spPr>
            <a:xfrm>
              <a:off x="2885989" y="5742159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원통 43"/>
            <p:cNvSpPr/>
            <p:nvPr/>
          </p:nvSpPr>
          <p:spPr>
            <a:xfrm>
              <a:off x="4866194" y="5771370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평행 사변형 37"/>
          <p:cNvSpPr/>
          <p:nvPr/>
        </p:nvSpPr>
        <p:spPr>
          <a:xfrm>
            <a:off x="0" y="5561667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평행 사변형 38"/>
          <p:cNvSpPr/>
          <p:nvPr/>
        </p:nvSpPr>
        <p:spPr>
          <a:xfrm flipH="1">
            <a:off x="10772632" y="5565682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99038" y="5561667"/>
            <a:ext cx="10051074" cy="42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C0D0A-B722-0F63-36E2-0BBE502AEFAC}"/>
              </a:ext>
            </a:extLst>
          </p:cNvPr>
          <p:cNvSpPr txBox="1"/>
          <p:nvPr/>
        </p:nvSpPr>
        <p:spPr>
          <a:xfrm>
            <a:off x="4930684" y="1257965"/>
            <a:ext cx="2803827" cy="418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정의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데이터 분석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결론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8FD924-2582-81F2-76B8-B72A25A6FE24}"/>
              </a:ext>
            </a:extLst>
          </p:cNvPr>
          <p:cNvSpPr/>
          <p:nvPr/>
        </p:nvSpPr>
        <p:spPr>
          <a:xfrm>
            <a:off x="4613728" y="1346169"/>
            <a:ext cx="2959100" cy="8792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6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EE2D17-997D-32B0-516C-4533B4E89C48}"/>
              </a:ext>
            </a:extLst>
          </p:cNvPr>
          <p:cNvGrpSpPr/>
          <p:nvPr/>
        </p:nvGrpSpPr>
        <p:grpSpPr>
          <a:xfrm>
            <a:off x="4613728" y="451906"/>
            <a:ext cx="2964543" cy="545556"/>
            <a:chOff x="2519316" y="5721748"/>
            <a:chExt cx="2964543" cy="545556"/>
          </a:xfrm>
        </p:grpSpPr>
        <p:sp>
          <p:nvSpPr>
            <p:cNvPr id="16" name="사다리꼴 15"/>
            <p:cNvSpPr/>
            <p:nvPr/>
          </p:nvSpPr>
          <p:spPr>
            <a:xfrm flipV="1">
              <a:off x="2524759" y="572628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다리꼴 16"/>
            <p:cNvSpPr/>
            <p:nvPr/>
          </p:nvSpPr>
          <p:spPr>
            <a:xfrm flipV="1">
              <a:off x="2519316" y="607045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09123" y="5920051"/>
              <a:ext cx="2786743" cy="339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 rot="16200000">
              <a:off x="2295251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 rot="5400000" flipH="1">
              <a:off x="5156744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3627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1313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39000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6687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943736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2060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9746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7433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5120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원통 2"/>
            <p:cNvSpPr/>
            <p:nvPr/>
          </p:nvSpPr>
          <p:spPr>
            <a:xfrm>
              <a:off x="2885989" y="5742159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원통 43"/>
            <p:cNvSpPr/>
            <p:nvPr/>
          </p:nvSpPr>
          <p:spPr>
            <a:xfrm>
              <a:off x="4866194" y="5771370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평행 사변형 37"/>
          <p:cNvSpPr/>
          <p:nvPr/>
        </p:nvSpPr>
        <p:spPr>
          <a:xfrm>
            <a:off x="0" y="5561667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평행 사변형 38"/>
          <p:cNvSpPr/>
          <p:nvPr/>
        </p:nvSpPr>
        <p:spPr>
          <a:xfrm flipH="1">
            <a:off x="10772632" y="5565682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99038" y="5561667"/>
            <a:ext cx="10051074" cy="42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C0D0A-B722-0F63-36E2-0BBE502AEFAC}"/>
              </a:ext>
            </a:extLst>
          </p:cNvPr>
          <p:cNvSpPr txBox="1"/>
          <p:nvPr/>
        </p:nvSpPr>
        <p:spPr>
          <a:xfrm>
            <a:off x="4930684" y="1257965"/>
            <a:ext cx="3782493" cy="418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정의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데이터 분석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전처리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800" b="1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베이스라인 모델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결론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2F9C4F-A6E6-BB72-0219-061E42F26279}"/>
              </a:ext>
            </a:extLst>
          </p:cNvPr>
          <p:cNvSpPr/>
          <p:nvPr/>
        </p:nvSpPr>
        <p:spPr>
          <a:xfrm>
            <a:off x="4613728" y="2989384"/>
            <a:ext cx="3624664" cy="8792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43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EB077E-D281-7D2A-49C1-BEC97D1C2AD9}"/>
              </a:ext>
            </a:extLst>
          </p:cNvPr>
          <p:cNvSpPr/>
          <p:nvPr/>
        </p:nvSpPr>
        <p:spPr>
          <a:xfrm>
            <a:off x="1033009" y="1540321"/>
            <a:ext cx="92545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값이 문자열데이터이기 때문에 이를 제외하고 실시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accent4"/>
                </a:solidFill>
              </a:rPr>
              <a:t># MAE (Mean Absolute Error) </a:t>
            </a:r>
            <a:r>
              <a:rPr lang="ko-KR" altLang="en-US" b="1" dirty="0">
                <a:solidFill>
                  <a:schemeClr val="accent4"/>
                </a:solidFill>
              </a:rPr>
              <a:t>평가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8CC785BF-C402-E1E5-80DA-AAEDBCA41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010050"/>
              </p:ext>
            </p:extLst>
          </p:nvPr>
        </p:nvGraphicFramePr>
        <p:xfrm>
          <a:off x="5660271" y="2957055"/>
          <a:ext cx="4467455" cy="37161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467455">
                  <a:extLst>
                    <a:ext uri="{9D8B030D-6E8A-4147-A177-3AD203B41FA5}">
                      <a16:colId xmlns:a16="http://schemas.microsoft.com/office/drawing/2014/main" val="3926522451"/>
                    </a:ext>
                  </a:extLst>
                </a:gridCol>
              </a:tblGrid>
              <a:tr h="46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개 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56702"/>
                  </a:ext>
                </a:extLst>
              </a:tr>
              <a:tr h="464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선형회귀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83450"/>
                  </a:ext>
                </a:extLst>
              </a:tr>
              <a:tr h="464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SGD Regressor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75570"/>
                  </a:ext>
                </a:extLst>
              </a:tr>
              <a:tr h="464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다항회귀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LinearRegression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20296"/>
                  </a:ext>
                </a:extLst>
              </a:tr>
              <a:tr h="464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다항회귀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(SGD)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141218"/>
                  </a:ext>
                </a:extLst>
              </a:tr>
              <a:tr h="464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릿지모델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14344"/>
                  </a:ext>
                </a:extLst>
              </a:tr>
              <a:tr h="464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베깅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10410"/>
                  </a:ext>
                </a:extLst>
              </a:tr>
              <a:tr h="464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랜덤포레스트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9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680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63640" y="2622508"/>
            <a:ext cx="9824150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sklearn.linear_model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LinearRegression</a:t>
            </a: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lin_reg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LinearRegression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score = 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cross_val_score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(lin_reg,x_train2,y_train,cv=5,scoring='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neg_mean_absolute_error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np.mean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(-score)</a:t>
            </a:r>
            <a:endParaRPr lang="ko-KR" altLang="en-US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972955"/>
            <a:ext cx="3748752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선형회귀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LinearRegression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166.69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518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33009" y="1534817"/>
            <a:ext cx="9824150" cy="489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sklearn.model_selection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mae_lis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[]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n_splits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kfold.split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#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훈련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x_train_2, y_train_2 = x_train2.iloc[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y_train.iloc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# 4/5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x_train2.iloc[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y_train.iloc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valid_index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# 1/5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lin_reg.fit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(x_train_2, y_train_2)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#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예측과 평가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정확도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pred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lin_reg.predict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mean_absolute_error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y_valid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pred)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mae_lis.append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print("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", 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mae_lis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))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99860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선형회귀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Kford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26607A-901F-2F5F-0937-4A9A688A3607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166.69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850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63640" y="1843021"/>
            <a:ext cx="9824150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(penalty='None',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random_state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=42)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정규화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scores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scoring="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", cv=5)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(-scores)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93468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SGD Regressor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168.05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506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63640" y="2022903"/>
            <a:ext cx="9824150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(degree = 2 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include_bias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False)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lin_reg,x_train_poly,y_train,cv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373350"/>
            <a:ext cx="392459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다항회귀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LinearRegression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67780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316.14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199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036328" cy="484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PolynomialFeatures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(degree = 2,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include_bias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False)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poly_feature.fit_transform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(penalty='None',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random_state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=42)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STD Scale (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표준화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sklearn.preprocessing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StandardScaler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std_scaler.fit_transform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scores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sgd_reg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x_train_poly_scaled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y_train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scoring="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", cv=5)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(-scores)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다항회귀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(SGD)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474841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201.68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578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036328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sklearn.linear_model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Ridge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rid_params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{'alpha':[1,5,7,10,13]}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ridge = Ridge()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gridsearch_ridge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ridge,rid_params,scoring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,cv= 5,n_jobs=-1)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gridsearch_ridge.fit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(x_train2,y_train)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gridsearch_ridge.cv_results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 in zip(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mean_test_score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['params']):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params) #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rmsle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그 때의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파라미터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릿지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474841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166.14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897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036328" cy="44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sklearn.ensemble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BaggingRegressor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BaggingRegressor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bag_params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{'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n_estimators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':[300,500,700,1000],'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max_samples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':[100,200,300]}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gridsearch_bag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bag,bag_params,scoring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,cv= 5,n_jobs=-1)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gridsearch_bag.fit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(x_train2,y_train)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gridsearch_bag.cv_results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 in zip(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mean_test_score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['params']):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params) #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rmsle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그 때의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파라미터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베깅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474841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169.57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861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685980" y="1783063"/>
            <a:ext cx="11231200" cy="484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여러번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시도 후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뽑아낸것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(100~1,000)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 5,200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최고성능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sklearn.ensemble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RandomForestRegressor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f_params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{'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n_estimators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':[200,500,800],'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max_depth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':[3,5,7,10,30,50]},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forest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RandomForestRegressor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random_state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=42)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gridsearch_forest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GridSearchCV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forest,f_params,scoring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 ,cv= 5,n_jobs=-1)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gridsearch_forest.fit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(x_train2,y_train)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gridsearch_forest.cv_results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_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 in zip(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mean_test_score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'],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cvres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['params']):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print(-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mean_score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params) #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rmsle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그 때의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하이퍼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파라미터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랜덤포레스트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6B5DDA-9FA6-9260-802D-3F898C5701A9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167.78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0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문제 정의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118778" y="4279674"/>
            <a:ext cx="4574886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인당 차량 보유수가 늘어남으로써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주차장 수요와 공급의 불균형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심화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세대 내 무료 주차 불가능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한 상황 발생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5BE2FB-6D2E-8C8D-288A-02BA8925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81" y="1387536"/>
            <a:ext cx="4572638" cy="1190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ADF27D-2BB2-7F33-4D97-4EE7A6421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99" y="875982"/>
            <a:ext cx="4572639" cy="2579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32A039-48E5-9F19-37FF-887489F61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399" y="3573517"/>
            <a:ext cx="4572638" cy="25747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AEF132-F465-83E8-A271-F49DCDEB4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807" y="2778272"/>
            <a:ext cx="4450533" cy="10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63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CC785BF-C402-E1E5-80DA-AAEDBCA41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39843"/>
              </p:ext>
            </p:extLst>
          </p:nvPr>
        </p:nvGraphicFramePr>
        <p:xfrm>
          <a:off x="1839514" y="1989270"/>
          <a:ext cx="8128000" cy="29667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265224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9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MAE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5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선형회귀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166.69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8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SGD Regressor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7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다항회귀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LinearRegression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316.14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2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다항회귀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(SGD)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201.68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14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릿지모델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166.14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1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베깅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169.57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1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랜덤포레스트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167.78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90151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05FB68-5BA7-66AB-5E11-3FB9D6FFE4E0}"/>
              </a:ext>
            </a:extLst>
          </p:cNvPr>
          <p:cNvSpPr/>
          <p:nvPr/>
        </p:nvSpPr>
        <p:spPr>
          <a:xfrm>
            <a:off x="2029236" y="2338466"/>
            <a:ext cx="7339616" cy="398093"/>
          </a:xfrm>
          <a:prstGeom prst="round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E0B9831-F476-2584-3C7D-A2C128667BF6}"/>
              </a:ext>
            </a:extLst>
          </p:cNvPr>
          <p:cNvSpPr/>
          <p:nvPr/>
        </p:nvSpPr>
        <p:spPr>
          <a:xfrm>
            <a:off x="1984374" y="3834216"/>
            <a:ext cx="7339616" cy="398094"/>
          </a:xfrm>
          <a:prstGeom prst="round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212972E-AE9D-4E6A-442D-CA6AF24D3316}"/>
              </a:ext>
            </a:extLst>
          </p:cNvPr>
          <p:cNvSpPr/>
          <p:nvPr/>
        </p:nvSpPr>
        <p:spPr>
          <a:xfrm>
            <a:off x="2029236" y="4581505"/>
            <a:ext cx="7339616" cy="374485"/>
          </a:xfrm>
          <a:prstGeom prst="round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E9962B-0DC0-8E13-035B-EF54DD6760BC}"/>
              </a:ext>
            </a:extLst>
          </p:cNvPr>
          <p:cNvSpPr/>
          <p:nvPr/>
        </p:nvSpPr>
        <p:spPr>
          <a:xfrm>
            <a:off x="1465807" y="5789773"/>
            <a:ext cx="9021514" cy="574966"/>
          </a:xfrm>
          <a:custGeom>
            <a:avLst/>
            <a:gdLst>
              <a:gd name="connsiteX0" fmla="*/ 0 w 9021514"/>
              <a:gd name="connsiteY0" fmla="*/ 0 h 574966"/>
              <a:gd name="connsiteX1" fmla="*/ 293199 w 9021514"/>
              <a:gd name="connsiteY1" fmla="*/ 0 h 574966"/>
              <a:gd name="connsiteX2" fmla="*/ 1037474 w 9021514"/>
              <a:gd name="connsiteY2" fmla="*/ 0 h 574966"/>
              <a:gd name="connsiteX3" fmla="*/ 1691534 w 9021514"/>
              <a:gd name="connsiteY3" fmla="*/ 0 h 574966"/>
              <a:gd name="connsiteX4" fmla="*/ 2345594 w 9021514"/>
              <a:gd name="connsiteY4" fmla="*/ 0 h 574966"/>
              <a:gd name="connsiteX5" fmla="*/ 2638793 w 9021514"/>
              <a:gd name="connsiteY5" fmla="*/ 0 h 574966"/>
              <a:gd name="connsiteX6" fmla="*/ 2931992 w 9021514"/>
              <a:gd name="connsiteY6" fmla="*/ 0 h 574966"/>
              <a:gd name="connsiteX7" fmla="*/ 3315406 w 9021514"/>
              <a:gd name="connsiteY7" fmla="*/ 0 h 574966"/>
              <a:gd name="connsiteX8" fmla="*/ 3879251 w 9021514"/>
              <a:gd name="connsiteY8" fmla="*/ 0 h 574966"/>
              <a:gd name="connsiteX9" fmla="*/ 4533311 w 9021514"/>
              <a:gd name="connsiteY9" fmla="*/ 0 h 574966"/>
              <a:gd name="connsiteX10" fmla="*/ 5097155 w 9021514"/>
              <a:gd name="connsiteY10" fmla="*/ 0 h 574966"/>
              <a:gd name="connsiteX11" fmla="*/ 5661000 w 9021514"/>
              <a:gd name="connsiteY11" fmla="*/ 0 h 574966"/>
              <a:gd name="connsiteX12" fmla="*/ 6044414 w 9021514"/>
              <a:gd name="connsiteY12" fmla="*/ 0 h 574966"/>
              <a:gd name="connsiteX13" fmla="*/ 6608259 w 9021514"/>
              <a:gd name="connsiteY13" fmla="*/ 0 h 574966"/>
              <a:gd name="connsiteX14" fmla="*/ 7262319 w 9021514"/>
              <a:gd name="connsiteY14" fmla="*/ 0 h 574966"/>
              <a:gd name="connsiteX15" fmla="*/ 7555518 w 9021514"/>
              <a:gd name="connsiteY15" fmla="*/ 0 h 574966"/>
              <a:gd name="connsiteX16" fmla="*/ 8119363 w 9021514"/>
              <a:gd name="connsiteY16" fmla="*/ 0 h 574966"/>
              <a:gd name="connsiteX17" fmla="*/ 9021514 w 9021514"/>
              <a:gd name="connsiteY17" fmla="*/ 0 h 574966"/>
              <a:gd name="connsiteX18" fmla="*/ 9021514 w 9021514"/>
              <a:gd name="connsiteY18" fmla="*/ 574966 h 574966"/>
              <a:gd name="connsiteX19" fmla="*/ 8547885 w 9021514"/>
              <a:gd name="connsiteY19" fmla="*/ 574966 h 574966"/>
              <a:gd name="connsiteX20" fmla="*/ 8074255 w 9021514"/>
              <a:gd name="connsiteY20" fmla="*/ 574966 h 574966"/>
              <a:gd name="connsiteX21" fmla="*/ 7690841 w 9021514"/>
              <a:gd name="connsiteY21" fmla="*/ 574966 h 574966"/>
              <a:gd name="connsiteX22" fmla="*/ 7217211 w 9021514"/>
              <a:gd name="connsiteY22" fmla="*/ 574966 h 574966"/>
              <a:gd name="connsiteX23" fmla="*/ 6653367 w 9021514"/>
              <a:gd name="connsiteY23" fmla="*/ 574966 h 574966"/>
              <a:gd name="connsiteX24" fmla="*/ 6269952 w 9021514"/>
              <a:gd name="connsiteY24" fmla="*/ 574966 h 574966"/>
              <a:gd name="connsiteX25" fmla="*/ 5706108 w 9021514"/>
              <a:gd name="connsiteY25" fmla="*/ 574966 h 574966"/>
              <a:gd name="connsiteX26" fmla="*/ 5232478 w 9021514"/>
              <a:gd name="connsiteY26" fmla="*/ 574966 h 574966"/>
              <a:gd name="connsiteX27" fmla="*/ 4849064 w 9021514"/>
              <a:gd name="connsiteY27" fmla="*/ 574966 h 574966"/>
              <a:gd name="connsiteX28" fmla="*/ 4285219 w 9021514"/>
              <a:gd name="connsiteY28" fmla="*/ 574966 h 574966"/>
              <a:gd name="connsiteX29" fmla="*/ 3540944 w 9021514"/>
              <a:gd name="connsiteY29" fmla="*/ 574966 h 574966"/>
              <a:gd name="connsiteX30" fmla="*/ 2886884 w 9021514"/>
              <a:gd name="connsiteY30" fmla="*/ 574966 h 574966"/>
              <a:gd name="connsiteX31" fmla="*/ 2142610 w 9021514"/>
              <a:gd name="connsiteY31" fmla="*/ 574966 h 574966"/>
              <a:gd name="connsiteX32" fmla="*/ 1488550 w 9021514"/>
              <a:gd name="connsiteY32" fmla="*/ 574966 h 574966"/>
              <a:gd name="connsiteX33" fmla="*/ 1014920 w 9021514"/>
              <a:gd name="connsiteY33" fmla="*/ 574966 h 574966"/>
              <a:gd name="connsiteX34" fmla="*/ 631506 w 9021514"/>
              <a:gd name="connsiteY34" fmla="*/ 574966 h 574966"/>
              <a:gd name="connsiteX35" fmla="*/ 0 w 9021514"/>
              <a:gd name="connsiteY35" fmla="*/ 574966 h 574966"/>
              <a:gd name="connsiteX36" fmla="*/ 0 w 9021514"/>
              <a:gd name="connsiteY36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021514" h="574966" fill="none" extrusionOk="0">
                <a:moveTo>
                  <a:pt x="0" y="0"/>
                </a:moveTo>
                <a:cubicBezTo>
                  <a:pt x="89669" y="-25812"/>
                  <a:pt x="225555" y="23552"/>
                  <a:pt x="293199" y="0"/>
                </a:cubicBezTo>
                <a:cubicBezTo>
                  <a:pt x="360843" y="-23552"/>
                  <a:pt x="800237" y="17089"/>
                  <a:pt x="1037474" y="0"/>
                </a:cubicBezTo>
                <a:cubicBezTo>
                  <a:pt x="1274711" y="-17089"/>
                  <a:pt x="1376848" y="7658"/>
                  <a:pt x="1691534" y="0"/>
                </a:cubicBezTo>
                <a:cubicBezTo>
                  <a:pt x="2006220" y="-7658"/>
                  <a:pt x="2207257" y="24226"/>
                  <a:pt x="2345594" y="0"/>
                </a:cubicBezTo>
                <a:cubicBezTo>
                  <a:pt x="2483931" y="-24226"/>
                  <a:pt x="2568409" y="26608"/>
                  <a:pt x="2638793" y="0"/>
                </a:cubicBezTo>
                <a:cubicBezTo>
                  <a:pt x="2709177" y="-26608"/>
                  <a:pt x="2815550" y="10627"/>
                  <a:pt x="2931992" y="0"/>
                </a:cubicBezTo>
                <a:cubicBezTo>
                  <a:pt x="3048434" y="-10627"/>
                  <a:pt x="3159660" y="27666"/>
                  <a:pt x="3315406" y="0"/>
                </a:cubicBezTo>
                <a:cubicBezTo>
                  <a:pt x="3471152" y="-27666"/>
                  <a:pt x="3698968" y="34870"/>
                  <a:pt x="3879251" y="0"/>
                </a:cubicBezTo>
                <a:cubicBezTo>
                  <a:pt x="4059534" y="-34870"/>
                  <a:pt x="4384968" y="63817"/>
                  <a:pt x="4533311" y="0"/>
                </a:cubicBezTo>
                <a:cubicBezTo>
                  <a:pt x="4681654" y="-63817"/>
                  <a:pt x="4948073" y="6787"/>
                  <a:pt x="5097155" y="0"/>
                </a:cubicBezTo>
                <a:cubicBezTo>
                  <a:pt x="5246237" y="-6787"/>
                  <a:pt x="5410869" y="65241"/>
                  <a:pt x="5661000" y="0"/>
                </a:cubicBezTo>
                <a:cubicBezTo>
                  <a:pt x="5911131" y="-65241"/>
                  <a:pt x="5924710" y="31990"/>
                  <a:pt x="6044414" y="0"/>
                </a:cubicBezTo>
                <a:cubicBezTo>
                  <a:pt x="6164118" y="-31990"/>
                  <a:pt x="6351893" y="63598"/>
                  <a:pt x="6608259" y="0"/>
                </a:cubicBezTo>
                <a:cubicBezTo>
                  <a:pt x="6864626" y="-63598"/>
                  <a:pt x="7031057" y="75559"/>
                  <a:pt x="7262319" y="0"/>
                </a:cubicBezTo>
                <a:cubicBezTo>
                  <a:pt x="7493581" y="-75559"/>
                  <a:pt x="7474870" y="17954"/>
                  <a:pt x="7555518" y="0"/>
                </a:cubicBezTo>
                <a:cubicBezTo>
                  <a:pt x="7636166" y="-17954"/>
                  <a:pt x="7939247" y="65058"/>
                  <a:pt x="8119363" y="0"/>
                </a:cubicBezTo>
                <a:cubicBezTo>
                  <a:pt x="8299479" y="-65058"/>
                  <a:pt x="8806928" y="8005"/>
                  <a:pt x="9021514" y="0"/>
                </a:cubicBezTo>
                <a:cubicBezTo>
                  <a:pt x="9025725" y="228770"/>
                  <a:pt x="9006436" y="368996"/>
                  <a:pt x="9021514" y="574966"/>
                </a:cubicBezTo>
                <a:cubicBezTo>
                  <a:pt x="8870972" y="593277"/>
                  <a:pt x="8667485" y="532848"/>
                  <a:pt x="8547885" y="574966"/>
                </a:cubicBezTo>
                <a:cubicBezTo>
                  <a:pt x="8428285" y="617084"/>
                  <a:pt x="8245455" y="523588"/>
                  <a:pt x="8074255" y="574966"/>
                </a:cubicBezTo>
                <a:cubicBezTo>
                  <a:pt x="7903055" y="626344"/>
                  <a:pt x="7773393" y="543873"/>
                  <a:pt x="7690841" y="574966"/>
                </a:cubicBezTo>
                <a:cubicBezTo>
                  <a:pt x="7608289" y="606059"/>
                  <a:pt x="7443340" y="574884"/>
                  <a:pt x="7217211" y="574966"/>
                </a:cubicBezTo>
                <a:cubicBezTo>
                  <a:pt x="6991082" y="575048"/>
                  <a:pt x="6878245" y="550038"/>
                  <a:pt x="6653367" y="574966"/>
                </a:cubicBezTo>
                <a:cubicBezTo>
                  <a:pt x="6428489" y="599894"/>
                  <a:pt x="6410090" y="533054"/>
                  <a:pt x="6269952" y="574966"/>
                </a:cubicBezTo>
                <a:cubicBezTo>
                  <a:pt x="6129814" y="616878"/>
                  <a:pt x="5843572" y="530480"/>
                  <a:pt x="5706108" y="574966"/>
                </a:cubicBezTo>
                <a:cubicBezTo>
                  <a:pt x="5568644" y="619452"/>
                  <a:pt x="5386113" y="549670"/>
                  <a:pt x="5232478" y="574966"/>
                </a:cubicBezTo>
                <a:cubicBezTo>
                  <a:pt x="5078843" y="600262"/>
                  <a:pt x="5007829" y="572470"/>
                  <a:pt x="4849064" y="574966"/>
                </a:cubicBezTo>
                <a:cubicBezTo>
                  <a:pt x="4690299" y="577462"/>
                  <a:pt x="4501535" y="543920"/>
                  <a:pt x="4285219" y="574966"/>
                </a:cubicBezTo>
                <a:cubicBezTo>
                  <a:pt x="4068904" y="606012"/>
                  <a:pt x="3739310" y="541762"/>
                  <a:pt x="3540944" y="574966"/>
                </a:cubicBezTo>
                <a:cubicBezTo>
                  <a:pt x="3342579" y="608170"/>
                  <a:pt x="3202422" y="526934"/>
                  <a:pt x="2886884" y="574966"/>
                </a:cubicBezTo>
                <a:cubicBezTo>
                  <a:pt x="2571346" y="622998"/>
                  <a:pt x="2440094" y="552160"/>
                  <a:pt x="2142610" y="574966"/>
                </a:cubicBezTo>
                <a:cubicBezTo>
                  <a:pt x="1845126" y="597772"/>
                  <a:pt x="1781552" y="509129"/>
                  <a:pt x="1488550" y="574966"/>
                </a:cubicBezTo>
                <a:cubicBezTo>
                  <a:pt x="1195548" y="640803"/>
                  <a:pt x="1109916" y="570308"/>
                  <a:pt x="1014920" y="574966"/>
                </a:cubicBezTo>
                <a:cubicBezTo>
                  <a:pt x="919924" y="579624"/>
                  <a:pt x="795765" y="557162"/>
                  <a:pt x="631506" y="574966"/>
                </a:cubicBezTo>
                <a:cubicBezTo>
                  <a:pt x="467247" y="592770"/>
                  <a:pt x="264802" y="571855"/>
                  <a:pt x="0" y="574966"/>
                </a:cubicBezTo>
                <a:cubicBezTo>
                  <a:pt x="-57687" y="404839"/>
                  <a:pt x="52386" y="179491"/>
                  <a:pt x="0" y="0"/>
                </a:cubicBezTo>
                <a:close/>
              </a:path>
              <a:path w="9021514" h="574966" stroke="0" extrusionOk="0">
                <a:moveTo>
                  <a:pt x="0" y="0"/>
                </a:moveTo>
                <a:cubicBezTo>
                  <a:pt x="357816" y="-6742"/>
                  <a:pt x="396589" y="62639"/>
                  <a:pt x="744275" y="0"/>
                </a:cubicBezTo>
                <a:cubicBezTo>
                  <a:pt x="1091962" y="-62639"/>
                  <a:pt x="1164476" y="6996"/>
                  <a:pt x="1398335" y="0"/>
                </a:cubicBezTo>
                <a:cubicBezTo>
                  <a:pt x="1632194" y="-6996"/>
                  <a:pt x="1993199" y="17367"/>
                  <a:pt x="2142610" y="0"/>
                </a:cubicBezTo>
                <a:cubicBezTo>
                  <a:pt x="2292022" y="-17367"/>
                  <a:pt x="2531648" y="22444"/>
                  <a:pt x="2706454" y="0"/>
                </a:cubicBezTo>
                <a:cubicBezTo>
                  <a:pt x="2881260" y="-22444"/>
                  <a:pt x="3007387" y="20009"/>
                  <a:pt x="3089869" y="0"/>
                </a:cubicBezTo>
                <a:cubicBezTo>
                  <a:pt x="3172351" y="-20009"/>
                  <a:pt x="3296259" y="14507"/>
                  <a:pt x="3383068" y="0"/>
                </a:cubicBezTo>
                <a:cubicBezTo>
                  <a:pt x="3469877" y="-14507"/>
                  <a:pt x="3578497" y="14755"/>
                  <a:pt x="3676267" y="0"/>
                </a:cubicBezTo>
                <a:cubicBezTo>
                  <a:pt x="3774037" y="-14755"/>
                  <a:pt x="3879497" y="8484"/>
                  <a:pt x="4059681" y="0"/>
                </a:cubicBezTo>
                <a:cubicBezTo>
                  <a:pt x="4239865" y="-8484"/>
                  <a:pt x="4480134" y="51795"/>
                  <a:pt x="4713741" y="0"/>
                </a:cubicBezTo>
                <a:cubicBezTo>
                  <a:pt x="4947348" y="-51795"/>
                  <a:pt x="5086189" y="67731"/>
                  <a:pt x="5458016" y="0"/>
                </a:cubicBezTo>
                <a:cubicBezTo>
                  <a:pt x="5829844" y="-67731"/>
                  <a:pt x="5693264" y="39042"/>
                  <a:pt x="5841430" y="0"/>
                </a:cubicBezTo>
                <a:cubicBezTo>
                  <a:pt x="5989596" y="-39042"/>
                  <a:pt x="6099644" y="45658"/>
                  <a:pt x="6315060" y="0"/>
                </a:cubicBezTo>
                <a:cubicBezTo>
                  <a:pt x="6530476" y="-45658"/>
                  <a:pt x="6558555" y="1179"/>
                  <a:pt x="6788689" y="0"/>
                </a:cubicBezTo>
                <a:cubicBezTo>
                  <a:pt x="7018823" y="-1179"/>
                  <a:pt x="7161287" y="43645"/>
                  <a:pt x="7352534" y="0"/>
                </a:cubicBezTo>
                <a:cubicBezTo>
                  <a:pt x="7543782" y="-43645"/>
                  <a:pt x="7889183" y="873"/>
                  <a:pt x="8096809" y="0"/>
                </a:cubicBezTo>
                <a:cubicBezTo>
                  <a:pt x="8304436" y="-873"/>
                  <a:pt x="8272894" y="11794"/>
                  <a:pt x="8390008" y="0"/>
                </a:cubicBezTo>
                <a:cubicBezTo>
                  <a:pt x="8507122" y="-11794"/>
                  <a:pt x="8836873" y="42431"/>
                  <a:pt x="9021514" y="0"/>
                </a:cubicBezTo>
                <a:cubicBezTo>
                  <a:pt x="9049803" y="205327"/>
                  <a:pt x="8985298" y="302716"/>
                  <a:pt x="9021514" y="574966"/>
                </a:cubicBezTo>
                <a:cubicBezTo>
                  <a:pt x="8828902" y="623544"/>
                  <a:pt x="8756057" y="524905"/>
                  <a:pt x="8547885" y="574966"/>
                </a:cubicBezTo>
                <a:cubicBezTo>
                  <a:pt x="8339713" y="625027"/>
                  <a:pt x="8144055" y="510892"/>
                  <a:pt x="7803610" y="574966"/>
                </a:cubicBezTo>
                <a:cubicBezTo>
                  <a:pt x="7463166" y="639040"/>
                  <a:pt x="7623897" y="569286"/>
                  <a:pt x="7510410" y="574966"/>
                </a:cubicBezTo>
                <a:cubicBezTo>
                  <a:pt x="7396923" y="580646"/>
                  <a:pt x="7254287" y="543754"/>
                  <a:pt x="7036781" y="574966"/>
                </a:cubicBezTo>
                <a:cubicBezTo>
                  <a:pt x="6819275" y="606178"/>
                  <a:pt x="6661449" y="513991"/>
                  <a:pt x="6382721" y="574966"/>
                </a:cubicBezTo>
                <a:cubicBezTo>
                  <a:pt x="6103993" y="635941"/>
                  <a:pt x="5810126" y="537814"/>
                  <a:pt x="5638446" y="574966"/>
                </a:cubicBezTo>
                <a:cubicBezTo>
                  <a:pt x="5466767" y="612118"/>
                  <a:pt x="5376567" y="562073"/>
                  <a:pt x="5255032" y="574966"/>
                </a:cubicBezTo>
                <a:cubicBezTo>
                  <a:pt x="5133497" y="587859"/>
                  <a:pt x="4767926" y="498085"/>
                  <a:pt x="4510757" y="574966"/>
                </a:cubicBezTo>
                <a:cubicBezTo>
                  <a:pt x="4253588" y="651847"/>
                  <a:pt x="4084950" y="529935"/>
                  <a:pt x="3856697" y="574966"/>
                </a:cubicBezTo>
                <a:cubicBezTo>
                  <a:pt x="3628444" y="619997"/>
                  <a:pt x="3682073" y="551091"/>
                  <a:pt x="3563498" y="574966"/>
                </a:cubicBezTo>
                <a:cubicBezTo>
                  <a:pt x="3444923" y="598841"/>
                  <a:pt x="3299567" y="535362"/>
                  <a:pt x="3180084" y="574966"/>
                </a:cubicBezTo>
                <a:cubicBezTo>
                  <a:pt x="3060601" y="614570"/>
                  <a:pt x="2741178" y="545829"/>
                  <a:pt x="2526024" y="574966"/>
                </a:cubicBezTo>
                <a:cubicBezTo>
                  <a:pt x="2310870" y="604103"/>
                  <a:pt x="2276637" y="569574"/>
                  <a:pt x="2142610" y="574966"/>
                </a:cubicBezTo>
                <a:cubicBezTo>
                  <a:pt x="2008583" y="580358"/>
                  <a:pt x="1963892" y="555412"/>
                  <a:pt x="1849410" y="574966"/>
                </a:cubicBezTo>
                <a:cubicBezTo>
                  <a:pt x="1734928" y="594520"/>
                  <a:pt x="1477327" y="567714"/>
                  <a:pt x="1375781" y="574966"/>
                </a:cubicBezTo>
                <a:cubicBezTo>
                  <a:pt x="1274235" y="582218"/>
                  <a:pt x="1050088" y="555084"/>
                  <a:pt x="902151" y="574966"/>
                </a:cubicBezTo>
                <a:cubicBezTo>
                  <a:pt x="754214" y="594848"/>
                  <a:pt x="596187" y="572615"/>
                  <a:pt x="518737" y="574966"/>
                </a:cubicBezTo>
                <a:cubicBezTo>
                  <a:pt x="441287" y="577317"/>
                  <a:pt x="135086" y="548389"/>
                  <a:pt x="0" y="574966"/>
                </a:cubicBezTo>
                <a:cubicBezTo>
                  <a:pt x="-44783" y="332805"/>
                  <a:pt x="39614" y="166741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①</a:t>
            </a:r>
            <a:r>
              <a:rPr lang="ko-KR" altLang="en-US" sz="2400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선형회귀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 </a:t>
            </a:r>
            <a:r>
              <a:rPr lang="ko-KR" altLang="en-US" sz="2400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랜덤포레스트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③ </a:t>
            </a:r>
            <a:r>
              <a:rPr lang="ko-KR" altLang="en-US" sz="2400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릿지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모델을 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기본 모델로 선정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826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80CD5344-BDA7-C1D3-1D02-272EAF298C97}"/>
              </a:ext>
            </a:extLst>
          </p:cNvPr>
          <p:cNvSpPr/>
          <p:nvPr/>
        </p:nvSpPr>
        <p:spPr>
          <a:xfrm>
            <a:off x="902379" y="113351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E9962B-0DC0-8E13-035B-EF54DD6760BC}"/>
              </a:ext>
            </a:extLst>
          </p:cNvPr>
          <p:cNvSpPr/>
          <p:nvPr/>
        </p:nvSpPr>
        <p:spPr>
          <a:xfrm>
            <a:off x="514443" y="5632773"/>
            <a:ext cx="6031192" cy="574966"/>
          </a:xfrm>
          <a:custGeom>
            <a:avLst/>
            <a:gdLst>
              <a:gd name="connsiteX0" fmla="*/ 0 w 6031192"/>
              <a:gd name="connsiteY0" fmla="*/ 0 h 574966"/>
              <a:gd name="connsiteX1" fmla="*/ 367354 w 6031192"/>
              <a:gd name="connsiteY1" fmla="*/ 0 h 574966"/>
              <a:gd name="connsiteX2" fmla="*/ 1036268 w 6031192"/>
              <a:gd name="connsiteY2" fmla="*/ 0 h 574966"/>
              <a:gd name="connsiteX3" fmla="*/ 1584559 w 6031192"/>
              <a:gd name="connsiteY3" fmla="*/ 0 h 574966"/>
              <a:gd name="connsiteX4" fmla="*/ 2253473 w 6031192"/>
              <a:gd name="connsiteY4" fmla="*/ 0 h 574966"/>
              <a:gd name="connsiteX5" fmla="*/ 2620827 w 6031192"/>
              <a:gd name="connsiteY5" fmla="*/ 0 h 574966"/>
              <a:gd name="connsiteX6" fmla="*/ 3048493 w 6031192"/>
              <a:gd name="connsiteY6" fmla="*/ 0 h 574966"/>
              <a:gd name="connsiteX7" fmla="*/ 3596784 w 6031192"/>
              <a:gd name="connsiteY7" fmla="*/ 0 h 574966"/>
              <a:gd name="connsiteX8" fmla="*/ 4084762 w 6031192"/>
              <a:gd name="connsiteY8" fmla="*/ 0 h 574966"/>
              <a:gd name="connsiteX9" fmla="*/ 4572740 w 6031192"/>
              <a:gd name="connsiteY9" fmla="*/ 0 h 574966"/>
              <a:gd name="connsiteX10" fmla="*/ 4940095 w 6031192"/>
              <a:gd name="connsiteY10" fmla="*/ 0 h 574966"/>
              <a:gd name="connsiteX11" fmla="*/ 5307449 w 6031192"/>
              <a:gd name="connsiteY11" fmla="*/ 0 h 574966"/>
              <a:gd name="connsiteX12" fmla="*/ 6031192 w 6031192"/>
              <a:gd name="connsiteY12" fmla="*/ 0 h 574966"/>
              <a:gd name="connsiteX13" fmla="*/ 6031192 w 6031192"/>
              <a:gd name="connsiteY13" fmla="*/ 574966 h 574966"/>
              <a:gd name="connsiteX14" fmla="*/ 5603526 w 6031192"/>
              <a:gd name="connsiteY14" fmla="*/ 574966 h 574966"/>
              <a:gd name="connsiteX15" fmla="*/ 5175859 w 6031192"/>
              <a:gd name="connsiteY15" fmla="*/ 574966 h 574966"/>
              <a:gd name="connsiteX16" fmla="*/ 4748193 w 6031192"/>
              <a:gd name="connsiteY16" fmla="*/ 574966 h 574966"/>
              <a:gd name="connsiteX17" fmla="*/ 4260215 w 6031192"/>
              <a:gd name="connsiteY17" fmla="*/ 574966 h 574966"/>
              <a:gd name="connsiteX18" fmla="*/ 3591301 w 6031192"/>
              <a:gd name="connsiteY18" fmla="*/ 574966 h 574966"/>
              <a:gd name="connsiteX19" fmla="*/ 3103322 w 6031192"/>
              <a:gd name="connsiteY19" fmla="*/ 574966 h 574966"/>
              <a:gd name="connsiteX20" fmla="*/ 2675656 w 6031192"/>
              <a:gd name="connsiteY20" fmla="*/ 574966 h 574966"/>
              <a:gd name="connsiteX21" fmla="*/ 2006742 w 6031192"/>
              <a:gd name="connsiteY21" fmla="*/ 574966 h 574966"/>
              <a:gd name="connsiteX22" fmla="*/ 1458452 w 6031192"/>
              <a:gd name="connsiteY22" fmla="*/ 574966 h 574966"/>
              <a:gd name="connsiteX23" fmla="*/ 1030786 w 6031192"/>
              <a:gd name="connsiteY23" fmla="*/ 574966 h 574966"/>
              <a:gd name="connsiteX24" fmla="*/ 603119 w 6031192"/>
              <a:gd name="connsiteY24" fmla="*/ 574966 h 574966"/>
              <a:gd name="connsiteX25" fmla="*/ 0 w 6031192"/>
              <a:gd name="connsiteY25" fmla="*/ 574966 h 574966"/>
              <a:gd name="connsiteX26" fmla="*/ 0 w 6031192"/>
              <a:gd name="connsiteY26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1192" h="574966" fill="none" extrusionOk="0">
                <a:moveTo>
                  <a:pt x="0" y="0"/>
                </a:moveTo>
                <a:cubicBezTo>
                  <a:pt x="183376" y="-28480"/>
                  <a:pt x="222905" y="40612"/>
                  <a:pt x="367354" y="0"/>
                </a:cubicBezTo>
                <a:cubicBezTo>
                  <a:pt x="511803" y="-40612"/>
                  <a:pt x="714373" y="77706"/>
                  <a:pt x="1036268" y="0"/>
                </a:cubicBezTo>
                <a:cubicBezTo>
                  <a:pt x="1358163" y="-77706"/>
                  <a:pt x="1325006" y="26765"/>
                  <a:pt x="1584559" y="0"/>
                </a:cubicBezTo>
                <a:cubicBezTo>
                  <a:pt x="1844112" y="-26765"/>
                  <a:pt x="2082864" y="14858"/>
                  <a:pt x="2253473" y="0"/>
                </a:cubicBezTo>
                <a:cubicBezTo>
                  <a:pt x="2424082" y="-14858"/>
                  <a:pt x="2528019" y="16181"/>
                  <a:pt x="2620827" y="0"/>
                </a:cubicBezTo>
                <a:cubicBezTo>
                  <a:pt x="2713635" y="-16181"/>
                  <a:pt x="2928259" y="14758"/>
                  <a:pt x="3048493" y="0"/>
                </a:cubicBezTo>
                <a:cubicBezTo>
                  <a:pt x="3168727" y="-14758"/>
                  <a:pt x="3385792" y="49682"/>
                  <a:pt x="3596784" y="0"/>
                </a:cubicBezTo>
                <a:cubicBezTo>
                  <a:pt x="3807776" y="-49682"/>
                  <a:pt x="3850983" y="55952"/>
                  <a:pt x="4084762" y="0"/>
                </a:cubicBezTo>
                <a:cubicBezTo>
                  <a:pt x="4318541" y="-55952"/>
                  <a:pt x="4465503" y="6317"/>
                  <a:pt x="4572740" y="0"/>
                </a:cubicBezTo>
                <a:cubicBezTo>
                  <a:pt x="4679977" y="-6317"/>
                  <a:pt x="4835164" y="32823"/>
                  <a:pt x="4940095" y="0"/>
                </a:cubicBezTo>
                <a:cubicBezTo>
                  <a:pt x="5045026" y="-32823"/>
                  <a:pt x="5149539" y="18631"/>
                  <a:pt x="5307449" y="0"/>
                </a:cubicBezTo>
                <a:cubicBezTo>
                  <a:pt x="5465359" y="-18631"/>
                  <a:pt x="5768865" y="36931"/>
                  <a:pt x="6031192" y="0"/>
                </a:cubicBezTo>
                <a:cubicBezTo>
                  <a:pt x="6070031" y="129160"/>
                  <a:pt x="6022807" y="373263"/>
                  <a:pt x="6031192" y="574966"/>
                </a:cubicBezTo>
                <a:cubicBezTo>
                  <a:pt x="5859866" y="592622"/>
                  <a:pt x="5770092" y="549327"/>
                  <a:pt x="5603526" y="574966"/>
                </a:cubicBezTo>
                <a:cubicBezTo>
                  <a:pt x="5436960" y="600605"/>
                  <a:pt x="5334807" y="538675"/>
                  <a:pt x="5175859" y="574966"/>
                </a:cubicBezTo>
                <a:cubicBezTo>
                  <a:pt x="5016911" y="611257"/>
                  <a:pt x="4910771" y="555974"/>
                  <a:pt x="4748193" y="574966"/>
                </a:cubicBezTo>
                <a:cubicBezTo>
                  <a:pt x="4585615" y="593958"/>
                  <a:pt x="4361365" y="571132"/>
                  <a:pt x="4260215" y="574966"/>
                </a:cubicBezTo>
                <a:cubicBezTo>
                  <a:pt x="4159065" y="578800"/>
                  <a:pt x="3756851" y="505932"/>
                  <a:pt x="3591301" y="574966"/>
                </a:cubicBezTo>
                <a:cubicBezTo>
                  <a:pt x="3425751" y="644000"/>
                  <a:pt x="3204942" y="538929"/>
                  <a:pt x="3103322" y="574966"/>
                </a:cubicBezTo>
                <a:cubicBezTo>
                  <a:pt x="3001702" y="611003"/>
                  <a:pt x="2862151" y="560907"/>
                  <a:pt x="2675656" y="574966"/>
                </a:cubicBezTo>
                <a:cubicBezTo>
                  <a:pt x="2489161" y="589025"/>
                  <a:pt x="2143171" y="552781"/>
                  <a:pt x="2006742" y="574966"/>
                </a:cubicBezTo>
                <a:cubicBezTo>
                  <a:pt x="1870313" y="597151"/>
                  <a:pt x="1619005" y="550151"/>
                  <a:pt x="1458452" y="574966"/>
                </a:cubicBezTo>
                <a:cubicBezTo>
                  <a:pt x="1297899" y="599781"/>
                  <a:pt x="1126836" y="524099"/>
                  <a:pt x="1030786" y="574966"/>
                </a:cubicBezTo>
                <a:cubicBezTo>
                  <a:pt x="934736" y="625833"/>
                  <a:pt x="698174" y="539692"/>
                  <a:pt x="603119" y="574966"/>
                </a:cubicBezTo>
                <a:cubicBezTo>
                  <a:pt x="508064" y="610240"/>
                  <a:pt x="253205" y="532939"/>
                  <a:pt x="0" y="574966"/>
                </a:cubicBezTo>
                <a:cubicBezTo>
                  <a:pt x="-42864" y="414151"/>
                  <a:pt x="26591" y="181686"/>
                  <a:pt x="0" y="0"/>
                </a:cubicBezTo>
                <a:close/>
              </a:path>
              <a:path w="6031192" h="574966" stroke="0" extrusionOk="0">
                <a:moveTo>
                  <a:pt x="0" y="0"/>
                </a:moveTo>
                <a:cubicBezTo>
                  <a:pt x="304303" y="-18391"/>
                  <a:pt x="476843" y="68654"/>
                  <a:pt x="668914" y="0"/>
                </a:cubicBezTo>
                <a:cubicBezTo>
                  <a:pt x="860985" y="-68654"/>
                  <a:pt x="1013392" y="44982"/>
                  <a:pt x="1277516" y="0"/>
                </a:cubicBezTo>
                <a:cubicBezTo>
                  <a:pt x="1541640" y="-44982"/>
                  <a:pt x="1801688" y="14352"/>
                  <a:pt x="1946430" y="0"/>
                </a:cubicBezTo>
                <a:cubicBezTo>
                  <a:pt x="2091172" y="-14352"/>
                  <a:pt x="2230459" y="27439"/>
                  <a:pt x="2494720" y="0"/>
                </a:cubicBezTo>
                <a:cubicBezTo>
                  <a:pt x="2758981" y="-27439"/>
                  <a:pt x="2782050" y="30886"/>
                  <a:pt x="2922387" y="0"/>
                </a:cubicBezTo>
                <a:cubicBezTo>
                  <a:pt x="3062724" y="-30886"/>
                  <a:pt x="3127095" y="33445"/>
                  <a:pt x="3289741" y="0"/>
                </a:cubicBezTo>
                <a:cubicBezTo>
                  <a:pt x="3452387" y="-33445"/>
                  <a:pt x="3528162" y="43291"/>
                  <a:pt x="3657096" y="0"/>
                </a:cubicBezTo>
                <a:cubicBezTo>
                  <a:pt x="3786030" y="-43291"/>
                  <a:pt x="3976421" y="51287"/>
                  <a:pt x="4084762" y="0"/>
                </a:cubicBezTo>
                <a:cubicBezTo>
                  <a:pt x="4193103" y="-51287"/>
                  <a:pt x="4413481" y="64038"/>
                  <a:pt x="4693364" y="0"/>
                </a:cubicBezTo>
                <a:cubicBezTo>
                  <a:pt x="4973247" y="-64038"/>
                  <a:pt x="5145019" y="35745"/>
                  <a:pt x="5362278" y="0"/>
                </a:cubicBezTo>
                <a:cubicBezTo>
                  <a:pt x="5579537" y="-35745"/>
                  <a:pt x="5777076" y="13032"/>
                  <a:pt x="6031192" y="0"/>
                </a:cubicBezTo>
                <a:cubicBezTo>
                  <a:pt x="6047681" y="263904"/>
                  <a:pt x="5977828" y="320653"/>
                  <a:pt x="6031192" y="574966"/>
                </a:cubicBezTo>
                <a:cubicBezTo>
                  <a:pt x="5932133" y="594984"/>
                  <a:pt x="5747081" y="542510"/>
                  <a:pt x="5663838" y="574966"/>
                </a:cubicBezTo>
                <a:cubicBezTo>
                  <a:pt x="5580595" y="607422"/>
                  <a:pt x="5418164" y="564178"/>
                  <a:pt x="5296483" y="574966"/>
                </a:cubicBezTo>
                <a:cubicBezTo>
                  <a:pt x="5174803" y="585754"/>
                  <a:pt x="4912677" y="534402"/>
                  <a:pt x="4808505" y="574966"/>
                </a:cubicBezTo>
                <a:cubicBezTo>
                  <a:pt x="4704333" y="615530"/>
                  <a:pt x="4368800" y="541028"/>
                  <a:pt x="4199903" y="574966"/>
                </a:cubicBezTo>
                <a:cubicBezTo>
                  <a:pt x="4031006" y="608904"/>
                  <a:pt x="3980417" y="569206"/>
                  <a:pt x="3772236" y="574966"/>
                </a:cubicBezTo>
                <a:cubicBezTo>
                  <a:pt x="3564055" y="580726"/>
                  <a:pt x="3449297" y="513609"/>
                  <a:pt x="3223946" y="574966"/>
                </a:cubicBezTo>
                <a:cubicBezTo>
                  <a:pt x="2998595" y="636323"/>
                  <a:pt x="2807980" y="535423"/>
                  <a:pt x="2615344" y="574966"/>
                </a:cubicBezTo>
                <a:cubicBezTo>
                  <a:pt x="2422708" y="614509"/>
                  <a:pt x="2157623" y="567969"/>
                  <a:pt x="1946430" y="574966"/>
                </a:cubicBezTo>
                <a:cubicBezTo>
                  <a:pt x="1735237" y="581963"/>
                  <a:pt x="1681702" y="548919"/>
                  <a:pt x="1579076" y="574966"/>
                </a:cubicBezTo>
                <a:cubicBezTo>
                  <a:pt x="1476450" y="601013"/>
                  <a:pt x="1200553" y="538250"/>
                  <a:pt x="1091097" y="574966"/>
                </a:cubicBezTo>
                <a:cubicBezTo>
                  <a:pt x="981641" y="611682"/>
                  <a:pt x="664069" y="557208"/>
                  <a:pt x="482495" y="574966"/>
                </a:cubicBezTo>
                <a:cubicBezTo>
                  <a:pt x="300921" y="592724"/>
                  <a:pt x="99914" y="559949"/>
                  <a:pt x="0" y="574966"/>
                </a:cubicBezTo>
                <a:cubicBezTo>
                  <a:pt x="-35751" y="313758"/>
                  <a:pt x="42965" y="1985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단지코드가 같아도 같은 답이 나오지 않음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8646D3-D701-73EB-B692-7247C75615C2}"/>
              </a:ext>
            </a:extLst>
          </p:cNvPr>
          <p:cNvSpPr/>
          <p:nvPr/>
        </p:nvSpPr>
        <p:spPr>
          <a:xfrm>
            <a:off x="685980" y="1783063"/>
            <a:ext cx="11231200" cy="1983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cross_val_predict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이용해 답이 잘 추출되는 지 확인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x_train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을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LinearRegression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에 적용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from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sklearn.model_selection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import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cross_val_predict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cross_val_predict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 x_train2,y_train,cv=5)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4FF7EC-1F12-4528-5F75-7C7C1B19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623" y="2137693"/>
            <a:ext cx="3781953" cy="26673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5D8BA7-3835-9881-6CFF-A5FDD253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42" y="4166134"/>
            <a:ext cx="6477440" cy="6389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38D582-1730-8F0F-D370-8BA362252C4F}"/>
              </a:ext>
            </a:extLst>
          </p:cNvPr>
          <p:cNvSpPr txBox="1"/>
          <p:nvPr/>
        </p:nvSpPr>
        <p:spPr>
          <a:xfrm>
            <a:off x="8169483" y="5632773"/>
            <a:ext cx="3357875" cy="574966"/>
          </a:xfrm>
          <a:custGeom>
            <a:avLst/>
            <a:gdLst>
              <a:gd name="connsiteX0" fmla="*/ 0 w 3357875"/>
              <a:gd name="connsiteY0" fmla="*/ 0 h 574966"/>
              <a:gd name="connsiteX1" fmla="*/ 458910 w 3357875"/>
              <a:gd name="connsiteY1" fmla="*/ 0 h 574966"/>
              <a:gd name="connsiteX2" fmla="*/ 951398 w 3357875"/>
              <a:gd name="connsiteY2" fmla="*/ 0 h 574966"/>
              <a:gd name="connsiteX3" fmla="*/ 1578201 w 3357875"/>
              <a:gd name="connsiteY3" fmla="*/ 0 h 574966"/>
              <a:gd name="connsiteX4" fmla="*/ 2205005 w 3357875"/>
              <a:gd name="connsiteY4" fmla="*/ 0 h 574966"/>
              <a:gd name="connsiteX5" fmla="*/ 2663914 w 3357875"/>
              <a:gd name="connsiteY5" fmla="*/ 0 h 574966"/>
              <a:gd name="connsiteX6" fmla="*/ 3357875 w 3357875"/>
              <a:gd name="connsiteY6" fmla="*/ 0 h 574966"/>
              <a:gd name="connsiteX7" fmla="*/ 3357875 w 3357875"/>
              <a:gd name="connsiteY7" fmla="*/ 574966 h 574966"/>
              <a:gd name="connsiteX8" fmla="*/ 2798229 w 3357875"/>
              <a:gd name="connsiteY8" fmla="*/ 574966 h 574966"/>
              <a:gd name="connsiteX9" fmla="*/ 2238583 w 3357875"/>
              <a:gd name="connsiteY9" fmla="*/ 574966 h 574966"/>
              <a:gd name="connsiteX10" fmla="*/ 1611780 w 3357875"/>
              <a:gd name="connsiteY10" fmla="*/ 574966 h 574966"/>
              <a:gd name="connsiteX11" fmla="*/ 1018555 w 3357875"/>
              <a:gd name="connsiteY11" fmla="*/ 574966 h 574966"/>
              <a:gd name="connsiteX12" fmla="*/ 492488 w 3357875"/>
              <a:gd name="connsiteY12" fmla="*/ 574966 h 574966"/>
              <a:gd name="connsiteX13" fmla="*/ 0 w 3357875"/>
              <a:gd name="connsiteY13" fmla="*/ 574966 h 574966"/>
              <a:gd name="connsiteX14" fmla="*/ 0 w 3357875"/>
              <a:gd name="connsiteY14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57875" h="574966" fill="none" extrusionOk="0">
                <a:moveTo>
                  <a:pt x="0" y="0"/>
                </a:moveTo>
                <a:cubicBezTo>
                  <a:pt x="145257" y="-53185"/>
                  <a:pt x="365521" y="51260"/>
                  <a:pt x="458910" y="0"/>
                </a:cubicBezTo>
                <a:cubicBezTo>
                  <a:pt x="552299" y="-51260"/>
                  <a:pt x="816143" y="10328"/>
                  <a:pt x="951398" y="0"/>
                </a:cubicBezTo>
                <a:cubicBezTo>
                  <a:pt x="1086653" y="-10328"/>
                  <a:pt x="1353061" y="31309"/>
                  <a:pt x="1578201" y="0"/>
                </a:cubicBezTo>
                <a:cubicBezTo>
                  <a:pt x="1803341" y="-31309"/>
                  <a:pt x="2025996" y="7813"/>
                  <a:pt x="2205005" y="0"/>
                </a:cubicBezTo>
                <a:cubicBezTo>
                  <a:pt x="2384014" y="-7813"/>
                  <a:pt x="2502396" y="42940"/>
                  <a:pt x="2663914" y="0"/>
                </a:cubicBezTo>
                <a:cubicBezTo>
                  <a:pt x="2825432" y="-42940"/>
                  <a:pt x="3088708" y="10783"/>
                  <a:pt x="3357875" y="0"/>
                </a:cubicBezTo>
                <a:cubicBezTo>
                  <a:pt x="3416867" y="286734"/>
                  <a:pt x="3356044" y="331487"/>
                  <a:pt x="3357875" y="574966"/>
                </a:cubicBezTo>
                <a:cubicBezTo>
                  <a:pt x="3122397" y="624600"/>
                  <a:pt x="3045589" y="529692"/>
                  <a:pt x="2798229" y="574966"/>
                </a:cubicBezTo>
                <a:cubicBezTo>
                  <a:pt x="2550869" y="620240"/>
                  <a:pt x="2459085" y="523874"/>
                  <a:pt x="2238583" y="574966"/>
                </a:cubicBezTo>
                <a:cubicBezTo>
                  <a:pt x="2018081" y="626058"/>
                  <a:pt x="1861783" y="527689"/>
                  <a:pt x="1611780" y="574966"/>
                </a:cubicBezTo>
                <a:cubicBezTo>
                  <a:pt x="1361777" y="622243"/>
                  <a:pt x="1210459" y="523782"/>
                  <a:pt x="1018555" y="574966"/>
                </a:cubicBezTo>
                <a:cubicBezTo>
                  <a:pt x="826652" y="626150"/>
                  <a:pt x="635064" y="515284"/>
                  <a:pt x="492488" y="574966"/>
                </a:cubicBezTo>
                <a:cubicBezTo>
                  <a:pt x="349912" y="634648"/>
                  <a:pt x="139792" y="557184"/>
                  <a:pt x="0" y="574966"/>
                </a:cubicBezTo>
                <a:cubicBezTo>
                  <a:pt x="-20389" y="419383"/>
                  <a:pt x="18897" y="281310"/>
                  <a:pt x="0" y="0"/>
                </a:cubicBezTo>
                <a:close/>
              </a:path>
              <a:path w="3357875" h="574966" stroke="0" extrusionOk="0">
                <a:moveTo>
                  <a:pt x="0" y="0"/>
                </a:moveTo>
                <a:cubicBezTo>
                  <a:pt x="184005" y="-18659"/>
                  <a:pt x="360156" y="47794"/>
                  <a:pt x="559646" y="0"/>
                </a:cubicBezTo>
                <a:cubicBezTo>
                  <a:pt x="759136" y="-47794"/>
                  <a:pt x="809413" y="41011"/>
                  <a:pt x="1052134" y="0"/>
                </a:cubicBezTo>
                <a:cubicBezTo>
                  <a:pt x="1294855" y="-41011"/>
                  <a:pt x="1333178" y="32844"/>
                  <a:pt x="1544623" y="0"/>
                </a:cubicBezTo>
                <a:cubicBezTo>
                  <a:pt x="1756068" y="-32844"/>
                  <a:pt x="2021579" y="34988"/>
                  <a:pt x="2171426" y="0"/>
                </a:cubicBezTo>
                <a:cubicBezTo>
                  <a:pt x="2321273" y="-34988"/>
                  <a:pt x="2454975" y="23185"/>
                  <a:pt x="2630335" y="0"/>
                </a:cubicBezTo>
                <a:cubicBezTo>
                  <a:pt x="2805695" y="-23185"/>
                  <a:pt x="3169769" y="46529"/>
                  <a:pt x="3357875" y="0"/>
                </a:cubicBezTo>
                <a:cubicBezTo>
                  <a:pt x="3391443" y="147938"/>
                  <a:pt x="3349160" y="296673"/>
                  <a:pt x="3357875" y="574966"/>
                </a:cubicBezTo>
                <a:cubicBezTo>
                  <a:pt x="3192341" y="575299"/>
                  <a:pt x="2956734" y="569265"/>
                  <a:pt x="2764650" y="574966"/>
                </a:cubicBezTo>
                <a:cubicBezTo>
                  <a:pt x="2572566" y="580667"/>
                  <a:pt x="2341789" y="553057"/>
                  <a:pt x="2205005" y="574966"/>
                </a:cubicBezTo>
                <a:cubicBezTo>
                  <a:pt x="2068221" y="596875"/>
                  <a:pt x="1865019" y="572449"/>
                  <a:pt x="1746095" y="574966"/>
                </a:cubicBezTo>
                <a:cubicBezTo>
                  <a:pt x="1627171" y="577483"/>
                  <a:pt x="1374323" y="507389"/>
                  <a:pt x="1119292" y="574966"/>
                </a:cubicBezTo>
                <a:cubicBezTo>
                  <a:pt x="864261" y="642543"/>
                  <a:pt x="813562" y="520160"/>
                  <a:pt x="660382" y="574966"/>
                </a:cubicBezTo>
                <a:cubicBezTo>
                  <a:pt x="507202" y="629772"/>
                  <a:pt x="308095" y="571259"/>
                  <a:pt x="0" y="574966"/>
                </a:cubicBezTo>
                <a:cubicBezTo>
                  <a:pt x="-45811" y="400232"/>
                  <a:pt x="36808" y="21621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8052150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단지코드 데이터 활용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25F9C30-5B14-80EF-B9EA-9176E9D41849}"/>
              </a:ext>
            </a:extLst>
          </p:cNvPr>
          <p:cNvSpPr/>
          <p:nvPr/>
        </p:nvSpPr>
        <p:spPr>
          <a:xfrm>
            <a:off x="6895475" y="5632773"/>
            <a:ext cx="989351" cy="57496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59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EE2D17-997D-32B0-516C-4533B4E89C48}"/>
              </a:ext>
            </a:extLst>
          </p:cNvPr>
          <p:cNvGrpSpPr/>
          <p:nvPr/>
        </p:nvGrpSpPr>
        <p:grpSpPr>
          <a:xfrm>
            <a:off x="4613728" y="451906"/>
            <a:ext cx="2964543" cy="545556"/>
            <a:chOff x="2519316" y="5721748"/>
            <a:chExt cx="2964543" cy="545556"/>
          </a:xfrm>
        </p:grpSpPr>
        <p:sp>
          <p:nvSpPr>
            <p:cNvPr id="16" name="사다리꼴 15"/>
            <p:cNvSpPr/>
            <p:nvPr/>
          </p:nvSpPr>
          <p:spPr>
            <a:xfrm flipV="1">
              <a:off x="2524759" y="572628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다리꼴 16"/>
            <p:cNvSpPr/>
            <p:nvPr/>
          </p:nvSpPr>
          <p:spPr>
            <a:xfrm flipV="1">
              <a:off x="2519316" y="607045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09123" y="5920051"/>
              <a:ext cx="2786743" cy="339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 rot="16200000">
              <a:off x="2295251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 rot="5400000" flipH="1">
              <a:off x="5156744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3627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1313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39000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6687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943736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2060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9746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7433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5120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원통 2"/>
            <p:cNvSpPr/>
            <p:nvPr/>
          </p:nvSpPr>
          <p:spPr>
            <a:xfrm>
              <a:off x="2885989" y="5742159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원통 43"/>
            <p:cNvSpPr/>
            <p:nvPr/>
          </p:nvSpPr>
          <p:spPr>
            <a:xfrm>
              <a:off x="4866194" y="5771370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평행 사변형 37"/>
          <p:cNvSpPr/>
          <p:nvPr/>
        </p:nvSpPr>
        <p:spPr>
          <a:xfrm>
            <a:off x="0" y="5561667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평행 사변형 38"/>
          <p:cNvSpPr/>
          <p:nvPr/>
        </p:nvSpPr>
        <p:spPr>
          <a:xfrm flipH="1">
            <a:off x="10772632" y="5565682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99038" y="5561667"/>
            <a:ext cx="10051074" cy="42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C0D0A-B722-0F63-36E2-0BBE502AEFAC}"/>
              </a:ext>
            </a:extLst>
          </p:cNvPr>
          <p:cNvSpPr txBox="1"/>
          <p:nvPr/>
        </p:nvSpPr>
        <p:spPr>
          <a:xfrm>
            <a:off x="4930684" y="1257965"/>
            <a:ext cx="3782493" cy="418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정의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데이터 분석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베이스라인 모델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800" b="1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성능 평가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결론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595B29-0F63-ABEB-0B2F-80F0184F6AB4}"/>
              </a:ext>
            </a:extLst>
          </p:cNvPr>
          <p:cNvSpPr/>
          <p:nvPr/>
        </p:nvSpPr>
        <p:spPr>
          <a:xfrm>
            <a:off x="4613728" y="3517869"/>
            <a:ext cx="2652997" cy="8792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4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4" y="1848631"/>
            <a:ext cx="8500999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 코드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ONE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HOT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인코딩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from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sklearn.preprocessing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import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OneHotEncoder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OneHotEncoder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(sparse=False)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x_train_code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onehot.fit_transform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[['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']])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x_train_code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onehot.categories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_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4224262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코드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HOT ENCODING</a:t>
            </a:r>
            <a:endParaRPr lang="ko-KR" altLang="en-US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AEC6FB-78EE-DBD0-1321-06A425AC7E16}"/>
              </a:ext>
            </a:extLst>
          </p:cNvPr>
          <p:cNvSpPr/>
          <p:nvPr/>
        </p:nvSpPr>
        <p:spPr>
          <a:xfrm>
            <a:off x="649357" y="5632773"/>
            <a:ext cx="4477284" cy="574966"/>
          </a:xfrm>
          <a:custGeom>
            <a:avLst/>
            <a:gdLst>
              <a:gd name="connsiteX0" fmla="*/ 0 w 4477284"/>
              <a:gd name="connsiteY0" fmla="*/ 0 h 574966"/>
              <a:gd name="connsiteX1" fmla="*/ 514888 w 4477284"/>
              <a:gd name="connsiteY1" fmla="*/ 0 h 574966"/>
              <a:gd name="connsiteX2" fmla="*/ 1074548 w 4477284"/>
              <a:gd name="connsiteY2" fmla="*/ 0 h 574966"/>
              <a:gd name="connsiteX3" fmla="*/ 1544663 w 4477284"/>
              <a:gd name="connsiteY3" fmla="*/ 0 h 574966"/>
              <a:gd name="connsiteX4" fmla="*/ 2059551 w 4477284"/>
              <a:gd name="connsiteY4" fmla="*/ 0 h 574966"/>
              <a:gd name="connsiteX5" fmla="*/ 2484893 w 4477284"/>
              <a:gd name="connsiteY5" fmla="*/ 0 h 574966"/>
              <a:gd name="connsiteX6" fmla="*/ 3089326 w 4477284"/>
              <a:gd name="connsiteY6" fmla="*/ 0 h 574966"/>
              <a:gd name="connsiteX7" fmla="*/ 3514668 w 4477284"/>
              <a:gd name="connsiteY7" fmla="*/ 0 h 574966"/>
              <a:gd name="connsiteX8" fmla="*/ 4477284 w 4477284"/>
              <a:gd name="connsiteY8" fmla="*/ 0 h 574966"/>
              <a:gd name="connsiteX9" fmla="*/ 4477284 w 4477284"/>
              <a:gd name="connsiteY9" fmla="*/ 574966 h 574966"/>
              <a:gd name="connsiteX10" fmla="*/ 3872851 w 4477284"/>
              <a:gd name="connsiteY10" fmla="*/ 574966 h 574966"/>
              <a:gd name="connsiteX11" fmla="*/ 3223644 w 4477284"/>
              <a:gd name="connsiteY11" fmla="*/ 574966 h 574966"/>
              <a:gd name="connsiteX12" fmla="*/ 2798303 w 4477284"/>
              <a:gd name="connsiteY12" fmla="*/ 574966 h 574966"/>
              <a:gd name="connsiteX13" fmla="*/ 2372961 w 4477284"/>
              <a:gd name="connsiteY13" fmla="*/ 574966 h 574966"/>
              <a:gd name="connsiteX14" fmla="*/ 1813300 w 4477284"/>
              <a:gd name="connsiteY14" fmla="*/ 574966 h 574966"/>
              <a:gd name="connsiteX15" fmla="*/ 1387958 w 4477284"/>
              <a:gd name="connsiteY15" fmla="*/ 574966 h 574966"/>
              <a:gd name="connsiteX16" fmla="*/ 962616 w 4477284"/>
              <a:gd name="connsiteY16" fmla="*/ 574966 h 574966"/>
              <a:gd name="connsiteX17" fmla="*/ 537274 w 4477284"/>
              <a:gd name="connsiteY17" fmla="*/ 574966 h 574966"/>
              <a:gd name="connsiteX18" fmla="*/ 0 w 4477284"/>
              <a:gd name="connsiteY18" fmla="*/ 574966 h 574966"/>
              <a:gd name="connsiteX19" fmla="*/ 0 w 4477284"/>
              <a:gd name="connsiteY19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77284" h="574966" fill="none" extrusionOk="0">
                <a:moveTo>
                  <a:pt x="0" y="0"/>
                </a:moveTo>
                <a:cubicBezTo>
                  <a:pt x="244207" y="-17927"/>
                  <a:pt x="318622" y="32037"/>
                  <a:pt x="514888" y="0"/>
                </a:cubicBezTo>
                <a:cubicBezTo>
                  <a:pt x="711154" y="-32037"/>
                  <a:pt x="832787" y="46388"/>
                  <a:pt x="1074548" y="0"/>
                </a:cubicBezTo>
                <a:cubicBezTo>
                  <a:pt x="1316309" y="-46388"/>
                  <a:pt x="1414061" y="39936"/>
                  <a:pt x="1544663" y="0"/>
                </a:cubicBezTo>
                <a:cubicBezTo>
                  <a:pt x="1675266" y="-39936"/>
                  <a:pt x="1886538" y="23234"/>
                  <a:pt x="2059551" y="0"/>
                </a:cubicBezTo>
                <a:cubicBezTo>
                  <a:pt x="2232564" y="-23234"/>
                  <a:pt x="2279912" y="41032"/>
                  <a:pt x="2484893" y="0"/>
                </a:cubicBezTo>
                <a:cubicBezTo>
                  <a:pt x="2689874" y="-41032"/>
                  <a:pt x="2930089" y="32116"/>
                  <a:pt x="3089326" y="0"/>
                </a:cubicBezTo>
                <a:cubicBezTo>
                  <a:pt x="3248563" y="-32116"/>
                  <a:pt x="3331600" y="31626"/>
                  <a:pt x="3514668" y="0"/>
                </a:cubicBezTo>
                <a:cubicBezTo>
                  <a:pt x="3697736" y="-31626"/>
                  <a:pt x="4062713" y="73382"/>
                  <a:pt x="4477284" y="0"/>
                </a:cubicBezTo>
                <a:cubicBezTo>
                  <a:pt x="4495283" y="266860"/>
                  <a:pt x="4408996" y="385210"/>
                  <a:pt x="4477284" y="574966"/>
                </a:cubicBezTo>
                <a:cubicBezTo>
                  <a:pt x="4204914" y="615838"/>
                  <a:pt x="4170134" y="506096"/>
                  <a:pt x="3872851" y="574966"/>
                </a:cubicBezTo>
                <a:cubicBezTo>
                  <a:pt x="3575568" y="643836"/>
                  <a:pt x="3514076" y="529651"/>
                  <a:pt x="3223644" y="574966"/>
                </a:cubicBezTo>
                <a:cubicBezTo>
                  <a:pt x="2933212" y="620281"/>
                  <a:pt x="2969508" y="557287"/>
                  <a:pt x="2798303" y="574966"/>
                </a:cubicBezTo>
                <a:cubicBezTo>
                  <a:pt x="2627098" y="592645"/>
                  <a:pt x="2493078" y="559015"/>
                  <a:pt x="2372961" y="574966"/>
                </a:cubicBezTo>
                <a:cubicBezTo>
                  <a:pt x="2252844" y="590917"/>
                  <a:pt x="1958344" y="542986"/>
                  <a:pt x="1813300" y="574966"/>
                </a:cubicBezTo>
                <a:cubicBezTo>
                  <a:pt x="1668256" y="606946"/>
                  <a:pt x="1569554" y="546965"/>
                  <a:pt x="1387958" y="574966"/>
                </a:cubicBezTo>
                <a:cubicBezTo>
                  <a:pt x="1206362" y="602967"/>
                  <a:pt x="1166914" y="560209"/>
                  <a:pt x="962616" y="574966"/>
                </a:cubicBezTo>
                <a:cubicBezTo>
                  <a:pt x="758318" y="589723"/>
                  <a:pt x="651775" y="533692"/>
                  <a:pt x="537274" y="574966"/>
                </a:cubicBezTo>
                <a:cubicBezTo>
                  <a:pt x="422773" y="616240"/>
                  <a:pt x="151284" y="538261"/>
                  <a:pt x="0" y="574966"/>
                </a:cubicBezTo>
                <a:cubicBezTo>
                  <a:pt x="-28098" y="349611"/>
                  <a:pt x="67578" y="228568"/>
                  <a:pt x="0" y="0"/>
                </a:cubicBezTo>
                <a:close/>
              </a:path>
              <a:path w="4477284" h="574966" stroke="0" extrusionOk="0">
                <a:moveTo>
                  <a:pt x="0" y="0"/>
                </a:moveTo>
                <a:cubicBezTo>
                  <a:pt x="275540" y="-77110"/>
                  <a:pt x="480838" y="22990"/>
                  <a:pt x="649206" y="0"/>
                </a:cubicBezTo>
                <a:cubicBezTo>
                  <a:pt x="817574" y="-22990"/>
                  <a:pt x="1025632" y="1903"/>
                  <a:pt x="1253640" y="0"/>
                </a:cubicBezTo>
                <a:cubicBezTo>
                  <a:pt x="1481648" y="-1903"/>
                  <a:pt x="1666936" y="35206"/>
                  <a:pt x="1902846" y="0"/>
                </a:cubicBezTo>
                <a:cubicBezTo>
                  <a:pt x="2138756" y="-35206"/>
                  <a:pt x="2312467" y="62484"/>
                  <a:pt x="2462506" y="0"/>
                </a:cubicBezTo>
                <a:cubicBezTo>
                  <a:pt x="2612545" y="-62484"/>
                  <a:pt x="2777654" y="54601"/>
                  <a:pt x="2932621" y="0"/>
                </a:cubicBezTo>
                <a:cubicBezTo>
                  <a:pt x="3087588" y="-54601"/>
                  <a:pt x="3250267" y="39589"/>
                  <a:pt x="3357963" y="0"/>
                </a:cubicBezTo>
                <a:cubicBezTo>
                  <a:pt x="3465659" y="-39589"/>
                  <a:pt x="3687081" y="14784"/>
                  <a:pt x="3783305" y="0"/>
                </a:cubicBezTo>
                <a:cubicBezTo>
                  <a:pt x="3879529" y="-14784"/>
                  <a:pt x="4151264" y="57858"/>
                  <a:pt x="4477284" y="0"/>
                </a:cubicBezTo>
                <a:cubicBezTo>
                  <a:pt x="4515103" y="220653"/>
                  <a:pt x="4418449" y="455360"/>
                  <a:pt x="4477284" y="574966"/>
                </a:cubicBezTo>
                <a:cubicBezTo>
                  <a:pt x="4209030" y="599816"/>
                  <a:pt x="4166259" y="540880"/>
                  <a:pt x="3917624" y="574966"/>
                </a:cubicBezTo>
                <a:cubicBezTo>
                  <a:pt x="3668989" y="609052"/>
                  <a:pt x="3592570" y="567911"/>
                  <a:pt x="3447509" y="574966"/>
                </a:cubicBezTo>
                <a:cubicBezTo>
                  <a:pt x="3302449" y="582021"/>
                  <a:pt x="3148240" y="532808"/>
                  <a:pt x="2887848" y="574966"/>
                </a:cubicBezTo>
                <a:cubicBezTo>
                  <a:pt x="2627456" y="617124"/>
                  <a:pt x="2645238" y="532184"/>
                  <a:pt x="2417733" y="574966"/>
                </a:cubicBezTo>
                <a:cubicBezTo>
                  <a:pt x="2190228" y="617748"/>
                  <a:pt x="2170757" y="564563"/>
                  <a:pt x="1992391" y="574966"/>
                </a:cubicBezTo>
                <a:cubicBezTo>
                  <a:pt x="1814025" y="585369"/>
                  <a:pt x="1663632" y="527681"/>
                  <a:pt x="1477504" y="574966"/>
                </a:cubicBezTo>
                <a:cubicBezTo>
                  <a:pt x="1291376" y="622251"/>
                  <a:pt x="1029094" y="527281"/>
                  <a:pt x="873070" y="574966"/>
                </a:cubicBezTo>
                <a:cubicBezTo>
                  <a:pt x="717046" y="622651"/>
                  <a:pt x="381415" y="504163"/>
                  <a:pt x="0" y="574966"/>
                </a:cubicBezTo>
                <a:cubicBezTo>
                  <a:pt x="-24267" y="329173"/>
                  <a:pt x="38552" y="255771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데이터의 컬럼수가 달라짐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BECF5-980C-4C2D-E590-8A0D5583DA5C}"/>
              </a:ext>
            </a:extLst>
          </p:cNvPr>
          <p:cNvSpPr txBox="1"/>
          <p:nvPr/>
        </p:nvSpPr>
        <p:spPr>
          <a:xfrm>
            <a:off x="7025395" y="5632773"/>
            <a:ext cx="4517247" cy="574966"/>
          </a:xfrm>
          <a:custGeom>
            <a:avLst/>
            <a:gdLst>
              <a:gd name="connsiteX0" fmla="*/ 0 w 4517247"/>
              <a:gd name="connsiteY0" fmla="*/ 0 h 574966"/>
              <a:gd name="connsiteX1" fmla="*/ 519483 w 4517247"/>
              <a:gd name="connsiteY1" fmla="*/ 0 h 574966"/>
              <a:gd name="connsiteX2" fmla="*/ 1174484 w 4517247"/>
              <a:gd name="connsiteY2" fmla="*/ 0 h 574966"/>
              <a:gd name="connsiteX3" fmla="*/ 1739140 w 4517247"/>
              <a:gd name="connsiteY3" fmla="*/ 0 h 574966"/>
              <a:gd name="connsiteX4" fmla="*/ 2258624 w 4517247"/>
              <a:gd name="connsiteY4" fmla="*/ 0 h 574966"/>
              <a:gd name="connsiteX5" fmla="*/ 2913624 w 4517247"/>
              <a:gd name="connsiteY5" fmla="*/ 0 h 574966"/>
              <a:gd name="connsiteX6" fmla="*/ 3523453 w 4517247"/>
              <a:gd name="connsiteY6" fmla="*/ 0 h 574966"/>
              <a:gd name="connsiteX7" fmla="*/ 4517247 w 4517247"/>
              <a:gd name="connsiteY7" fmla="*/ 0 h 574966"/>
              <a:gd name="connsiteX8" fmla="*/ 4517247 w 4517247"/>
              <a:gd name="connsiteY8" fmla="*/ 574966 h 574966"/>
              <a:gd name="connsiteX9" fmla="*/ 3997764 w 4517247"/>
              <a:gd name="connsiteY9" fmla="*/ 574966 h 574966"/>
              <a:gd name="connsiteX10" fmla="*/ 3387935 w 4517247"/>
              <a:gd name="connsiteY10" fmla="*/ 574966 h 574966"/>
              <a:gd name="connsiteX11" fmla="*/ 2778107 w 4517247"/>
              <a:gd name="connsiteY11" fmla="*/ 574966 h 574966"/>
              <a:gd name="connsiteX12" fmla="*/ 2123106 w 4517247"/>
              <a:gd name="connsiteY12" fmla="*/ 574966 h 574966"/>
              <a:gd name="connsiteX13" fmla="*/ 1468105 w 4517247"/>
              <a:gd name="connsiteY13" fmla="*/ 574966 h 574966"/>
              <a:gd name="connsiteX14" fmla="*/ 1038967 w 4517247"/>
              <a:gd name="connsiteY14" fmla="*/ 574966 h 574966"/>
              <a:gd name="connsiteX15" fmla="*/ 0 w 4517247"/>
              <a:gd name="connsiteY15" fmla="*/ 574966 h 574966"/>
              <a:gd name="connsiteX16" fmla="*/ 0 w 4517247"/>
              <a:gd name="connsiteY16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7247" h="574966" fill="none" extrusionOk="0">
                <a:moveTo>
                  <a:pt x="0" y="0"/>
                </a:moveTo>
                <a:cubicBezTo>
                  <a:pt x="256091" y="-52319"/>
                  <a:pt x="393687" y="9454"/>
                  <a:pt x="519483" y="0"/>
                </a:cubicBezTo>
                <a:cubicBezTo>
                  <a:pt x="645279" y="-9454"/>
                  <a:pt x="954305" y="35087"/>
                  <a:pt x="1174484" y="0"/>
                </a:cubicBezTo>
                <a:cubicBezTo>
                  <a:pt x="1394663" y="-35087"/>
                  <a:pt x="1489498" y="57355"/>
                  <a:pt x="1739140" y="0"/>
                </a:cubicBezTo>
                <a:cubicBezTo>
                  <a:pt x="1988782" y="-57355"/>
                  <a:pt x="2102484" y="21288"/>
                  <a:pt x="2258624" y="0"/>
                </a:cubicBezTo>
                <a:cubicBezTo>
                  <a:pt x="2414764" y="-21288"/>
                  <a:pt x="2766779" y="73566"/>
                  <a:pt x="2913624" y="0"/>
                </a:cubicBezTo>
                <a:cubicBezTo>
                  <a:pt x="3060469" y="-73566"/>
                  <a:pt x="3222861" y="8068"/>
                  <a:pt x="3523453" y="0"/>
                </a:cubicBezTo>
                <a:cubicBezTo>
                  <a:pt x="3824045" y="-8068"/>
                  <a:pt x="4101657" y="102733"/>
                  <a:pt x="4517247" y="0"/>
                </a:cubicBezTo>
                <a:cubicBezTo>
                  <a:pt x="4544000" y="120476"/>
                  <a:pt x="4502151" y="395922"/>
                  <a:pt x="4517247" y="574966"/>
                </a:cubicBezTo>
                <a:cubicBezTo>
                  <a:pt x="4328545" y="611203"/>
                  <a:pt x="4148614" y="514045"/>
                  <a:pt x="3997764" y="574966"/>
                </a:cubicBezTo>
                <a:cubicBezTo>
                  <a:pt x="3846914" y="635887"/>
                  <a:pt x="3513084" y="513683"/>
                  <a:pt x="3387935" y="574966"/>
                </a:cubicBezTo>
                <a:cubicBezTo>
                  <a:pt x="3262786" y="636249"/>
                  <a:pt x="3020017" y="548421"/>
                  <a:pt x="2778107" y="574966"/>
                </a:cubicBezTo>
                <a:cubicBezTo>
                  <a:pt x="2536197" y="601511"/>
                  <a:pt x="2370656" y="568147"/>
                  <a:pt x="2123106" y="574966"/>
                </a:cubicBezTo>
                <a:cubicBezTo>
                  <a:pt x="1875556" y="581785"/>
                  <a:pt x="1708238" y="508357"/>
                  <a:pt x="1468105" y="574966"/>
                </a:cubicBezTo>
                <a:cubicBezTo>
                  <a:pt x="1227972" y="641575"/>
                  <a:pt x="1198388" y="548966"/>
                  <a:pt x="1038967" y="574966"/>
                </a:cubicBezTo>
                <a:cubicBezTo>
                  <a:pt x="879546" y="600966"/>
                  <a:pt x="419983" y="529784"/>
                  <a:pt x="0" y="574966"/>
                </a:cubicBezTo>
                <a:cubicBezTo>
                  <a:pt x="-13835" y="290583"/>
                  <a:pt x="37748" y="255098"/>
                  <a:pt x="0" y="0"/>
                </a:cubicBezTo>
                <a:close/>
              </a:path>
              <a:path w="4517247" h="574966" stroke="0" extrusionOk="0">
                <a:moveTo>
                  <a:pt x="0" y="0"/>
                </a:moveTo>
                <a:cubicBezTo>
                  <a:pt x="169056" y="-59829"/>
                  <a:pt x="440881" y="43672"/>
                  <a:pt x="564656" y="0"/>
                </a:cubicBezTo>
                <a:cubicBezTo>
                  <a:pt x="688431" y="-43672"/>
                  <a:pt x="873261" y="21876"/>
                  <a:pt x="1038967" y="0"/>
                </a:cubicBezTo>
                <a:cubicBezTo>
                  <a:pt x="1204673" y="-21876"/>
                  <a:pt x="1294310" y="33521"/>
                  <a:pt x="1513278" y="0"/>
                </a:cubicBezTo>
                <a:cubicBezTo>
                  <a:pt x="1732246" y="-33521"/>
                  <a:pt x="1901649" y="62169"/>
                  <a:pt x="2168279" y="0"/>
                </a:cubicBezTo>
                <a:cubicBezTo>
                  <a:pt x="2434909" y="-62169"/>
                  <a:pt x="2391175" y="32173"/>
                  <a:pt x="2597417" y="0"/>
                </a:cubicBezTo>
                <a:cubicBezTo>
                  <a:pt x="2803659" y="-32173"/>
                  <a:pt x="3011785" y="23160"/>
                  <a:pt x="3162073" y="0"/>
                </a:cubicBezTo>
                <a:cubicBezTo>
                  <a:pt x="3312361" y="-23160"/>
                  <a:pt x="3506354" y="22852"/>
                  <a:pt x="3681556" y="0"/>
                </a:cubicBezTo>
                <a:cubicBezTo>
                  <a:pt x="3856758" y="-22852"/>
                  <a:pt x="4266771" y="93669"/>
                  <a:pt x="4517247" y="0"/>
                </a:cubicBezTo>
                <a:cubicBezTo>
                  <a:pt x="4565186" y="134793"/>
                  <a:pt x="4456451" y="314052"/>
                  <a:pt x="4517247" y="574966"/>
                </a:cubicBezTo>
                <a:cubicBezTo>
                  <a:pt x="4339460" y="649058"/>
                  <a:pt x="4074637" y="499887"/>
                  <a:pt x="3862246" y="574966"/>
                </a:cubicBezTo>
                <a:cubicBezTo>
                  <a:pt x="3649855" y="650045"/>
                  <a:pt x="3435071" y="565563"/>
                  <a:pt x="3207245" y="574966"/>
                </a:cubicBezTo>
                <a:cubicBezTo>
                  <a:pt x="2979419" y="584369"/>
                  <a:pt x="2977704" y="548726"/>
                  <a:pt x="2778107" y="574966"/>
                </a:cubicBezTo>
                <a:cubicBezTo>
                  <a:pt x="2578510" y="601206"/>
                  <a:pt x="2435151" y="550742"/>
                  <a:pt x="2213451" y="574966"/>
                </a:cubicBezTo>
                <a:cubicBezTo>
                  <a:pt x="1991751" y="599190"/>
                  <a:pt x="1823378" y="520209"/>
                  <a:pt x="1648795" y="574966"/>
                </a:cubicBezTo>
                <a:cubicBezTo>
                  <a:pt x="1474212" y="629723"/>
                  <a:pt x="1293217" y="545084"/>
                  <a:pt x="1174484" y="574966"/>
                </a:cubicBezTo>
                <a:cubicBezTo>
                  <a:pt x="1055751" y="604848"/>
                  <a:pt x="778015" y="557419"/>
                  <a:pt x="519483" y="574966"/>
                </a:cubicBezTo>
                <a:cubicBezTo>
                  <a:pt x="260951" y="592513"/>
                  <a:pt x="182995" y="517584"/>
                  <a:pt x="0" y="574966"/>
                </a:cubicBezTo>
                <a:cubicBezTo>
                  <a:pt x="-43598" y="385349"/>
                  <a:pt x="50345" y="22947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8052150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단지코드로 그룹화 후 진행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C78D759-18F7-D717-6588-38FD9D213E61}"/>
              </a:ext>
            </a:extLst>
          </p:cNvPr>
          <p:cNvSpPr/>
          <p:nvPr/>
        </p:nvSpPr>
        <p:spPr>
          <a:xfrm>
            <a:off x="5581343" y="5632773"/>
            <a:ext cx="989351" cy="57496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61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05096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값도 그룹화 하기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x, 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분리 전 데이터를 이용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']).mean())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’]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 그룹화</a:t>
            </a:r>
          </a:p>
        </p:txBody>
      </p:sp>
    </p:spTree>
    <p:extLst>
      <p:ext uri="{BB962C8B-B14F-4D97-AF65-F5344CB8AC3E}">
        <p14:creationId xmlns:p14="http://schemas.microsoft.com/office/powerpoint/2010/main" val="3414029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선형회귀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lin_reg,x_train_group,y_train_group,cv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 그룹화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51AFCF-C7E8-210B-26D5-4B67C8655320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130.96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662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랜덤포레스트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best_forest,x_train_group,y_train_group,cv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 그룹화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ABF453-354B-D1E2-3EBB-010CC37EA534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137.88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183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릿지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best_ridge,x_train_group,y_train_group,cv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 그룹화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AF2730-CB7D-EDAB-7E63-FF091A3D7F13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130.78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FD51A6-E8E0-A266-0E9A-615FA398C1B5}"/>
              </a:ext>
            </a:extLst>
          </p:cNvPr>
          <p:cNvSpPr/>
          <p:nvPr/>
        </p:nvSpPr>
        <p:spPr>
          <a:xfrm>
            <a:off x="9293903" y="4907967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231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8" y="1058560"/>
            <a:ext cx="4795037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단지코드와 임대건물 구분 후 그룹화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A62606-5F66-12EF-D8A6-893CFFA7A9D4}"/>
              </a:ext>
            </a:extLst>
          </p:cNvPr>
          <p:cNvSpPr/>
          <p:nvPr/>
        </p:nvSpPr>
        <p:spPr>
          <a:xfrm>
            <a:off x="1017755" y="1848631"/>
            <a:ext cx="105096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값도 그룹화 하기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x, y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분리 전 데이터를 이용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train_group2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','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임대건물구분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as_index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=False).mean())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x_train_group2 = train_group2.drop(['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'],axis=1)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y_train_group2 = train_group2['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등록차량수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’]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 이용을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ONE HOT ENCODING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code2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onehot.fit_transform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(x_train_group2[['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']])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code_data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(code2,columns=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onehot.categories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_)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x_train_pcode2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pd.concat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([code_data,x_train_group2],axis = 1)</a:t>
            </a:r>
          </a:p>
        </p:txBody>
      </p:sp>
    </p:spTree>
    <p:extLst>
      <p:ext uri="{BB962C8B-B14F-4D97-AF65-F5344CB8AC3E}">
        <p14:creationId xmlns:p14="http://schemas.microsoft.com/office/powerpoint/2010/main" val="2736671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선형회귀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lin_reg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LinearRegression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(lin_reg,x_train_pcode2,y_train_group2,cv=5,scoring='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51AFCF-C7E8-210B-26D5-4B67C8655320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138.02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1484D505-17F7-5EC2-6A88-A6E0FD2B62FC}"/>
              </a:ext>
            </a:extLst>
          </p:cNvPr>
          <p:cNvSpPr/>
          <p:nvPr/>
        </p:nvSpPr>
        <p:spPr>
          <a:xfrm>
            <a:off x="902378" y="1058560"/>
            <a:ext cx="4795037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단지코드와 임대건물 구분 후 그룹화</a:t>
            </a:r>
          </a:p>
        </p:txBody>
      </p:sp>
    </p:spTree>
    <p:extLst>
      <p:ext uri="{BB962C8B-B14F-4D97-AF65-F5344CB8AC3E}">
        <p14:creationId xmlns:p14="http://schemas.microsoft.com/office/powerpoint/2010/main" val="293075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정의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D61EB5-F4AE-AC99-9A12-4C9973B50389}"/>
              </a:ext>
            </a:extLst>
          </p:cNvPr>
          <p:cNvSpPr/>
          <p:nvPr/>
        </p:nvSpPr>
        <p:spPr>
          <a:xfrm>
            <a:off x="902379" y="1429872"/>
            <a:ext cx="10329535" cy="502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아파트 단지 내 필요한 주차 대수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산정법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①법정주차대수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②장래주차수요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 큰 값에 따라 결정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②장래주차수요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조사 방법</a:t>
            </a: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‘주차원단위’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‘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건축연면적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‘주차원단위’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신규 건축예정 부지 인근의 유사 단지를 피크 시간대 방문하여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주차된 차량대수를 세는 방법으로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사람이 직접 조사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인력조사로 인한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오차발생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현장조사 시점과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실제 건축시점과의 시간차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등의 문제로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과대 또는 과소 산정의 가능성 존재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226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2.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랜덤포레스트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(best_forest,x_train_pcode2,y_train_group2,cv=5,scoring='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ABF453-354B-D1E2-3EBB-010CC37EA534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131.93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C9D3F82C-14BA-A65F-D79C-271D3F4B1CA4}"/>
              </a:ext>
            </a:extLst>
          </p:cNvPr>
          <p:cNvSpPr/>
          <p:nvPr/>
        </p:nvSpPr>
        <p:spPr>
          <a:xfrm>
            <a:off x="902378" y="1058560"/>
            <a:ext cx="4795037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단지코드와 임대건물 구분 후 그룹화</a:t>
            </a:r>
          </a:p>
        </p:txBody>
      </p:sp>
    </p:spTree>
    <p:extLst>
      <p:ext uri="{BB962C8B-B14F-4D97-AF65-F5344CB8AC3E}">
        <p14:creationId xmlns:p14="http://schemas.microsoft.com/office/powerpoint/2010/main" val="4209995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11004356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그룹화한 데이터에 모델 적용하기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3.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릿지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score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cross_val_score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(best_ridge,x_train_pcode2,y_train_group2,cv=5,scoring='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neg_mean_absolute_error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np.mean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(-score)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AF2730-CB7D-EDAB-7E63-FF091A3D7F13}"/>
              </a:ext>
            </a:extLst>
          </p:cNvPr>
          <p:cNvSpPr/>
          <p:nvPr/>
        </p:nvSpPr>
        <p:spPr>
          <a:xfrm>
            <a:off x="9293903" y="5482933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129.99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FD51A6-E8E0-A266-0E9A-615FA398C1B5}"/>
              </a:ext>
            </a:extLst>
          </p:cNvPr>
          <p:cNvSpPr/>
          <p:nvPr/>
        </p:nvSpPr>
        <p:spPr>
          <a:xfrm>
            <a:off x="9293903" y="4907967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BEST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FE1355EF-E395-0EFF-6261-B737D927D4AC}"/>
              </a:ext>
            </a:extLst>
          </p:cNvPr>
          <p:cNvSpPr/>
          <p:nvPr/>
        </p:nvSpPr>
        <p:spPr>
          <a:xfrm>
            <a:off x="902378" y="1058560"/>
            <a:ext cx="4795037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단지코드와 임대건물 구분 후 그룹화</a:t>
            </a:r>
          </a:p>
        </p:txBody>
      </p:sp>
    </p:spTree>
    <p:extLst>
      <p:ext uri="{BB962C8B-B14F-4D97-AF65-F5344CB8AC3E}">
        <p14:creationId xmlns:p14="http://schemas.microsoft.com/office/powerpoint/2010/main" val="628512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5" y="1848631"/>
            <a:ext cx="8201196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test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가공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test_group_1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']).mean())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lin_reg.fit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x_train_group,y_train_group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lin_reg.predict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(test_group_1)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를 다시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데이터의 단지코드에 맞춰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분산시켜줘야함</a:t>
            </a:r>
            <a:endParaRPr lang="ko-KR" altLang="en-US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이를 위해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데이터와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데이터를 병합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test_group_1['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 추출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683"/>
          <a:stretch/>
        </p:blipFill>
        <p:spPr>
          <a:xfrm>
            <a:off x="8658225" y="1848631"/>
            <a:ext cx="3160881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12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017754" y="2173946"/>
            <a:ext cx="1049469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merge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를 위해 단지코드와 </a:t>
            </a:r>
            <a:r>
              <a:rPr lang="en-US" altLang="ko-KR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y_pred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로 이루어진 데이터프레임을 생성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test_group_code_y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pd.DataFrame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({'num':test_group_1['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y_pred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'].values,'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':test_group_1.index})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test_group_code_y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최종 테스트 데이터 작성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test_pryd_group1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pd.merge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(test,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test_group_code_y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     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how='left',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left_on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',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right_on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='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단지코드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 추출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910C67-795C-3AE1-29F7-2830CB85CB9A}"/>
              </a:ext>
            </a:extLst>
          </p:cNvPr>
          <p:cNvSpPr/>
          <p:nvPr/>
        </p:nvSpPr>
        <p:spPr>
          <a:xfrm>
            <a:off x="10024237" y="1158321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113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D29101-C4C1-F690-AFC1-9289FF33EEC0}"/>
              </a:ext>
            </a:extLst>
          </p:cNvPr>
          <p:cNvSpPr/>
          <p:nvPr/>
        </p:nvSpPr>
        <p:spPr>
          <a:xfrm>
            <a:off x="10024237" y="58335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997" y="4205146"/>
            <a:ext cx="22479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43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EE2D17-997D-32B0-516C-4533B4E89C48}"/>
              </a:ext>
            </a:extLst>
          </p:cNvPr>
          <p:cNvGrpSpPr/>
          <p:nvPr/>
        </p:nvGrpSpPr>
        <p:grpSpPr>
          <a:xfrm>
            <a:off x="4613728" y="451906"/>
            <a:ext cx="2964543" cy="545556"/>
            <a:chOff x="2519316" y="5721748"/>
            <a:chExt cx="2964543" cy="545556"/>
          </a:xfrm>
        </p:grpSpPr>
        <p:sp>
          <p:nvSpPr>
            <p:cNvPr id="16" name="사다리꼴 15"/>
            <p:cNvSpPr/>
            <p:nvPr/>
          </p:nvSpPr>
          <p:spPr>
            <a:xfrm flipV="1">
              <a:off x="2524759" y="572628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다리꼴 16"/>
            <p:cNvSpPr/>
            <p:nvPr/>
          </p:nvSpPr>
          <p:spPr>
            <a:xfrm flipV="1">
              <a:off x="2519316" y="607045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09123" y="5920051"/>
              <a:ext cx="2786743" cy="339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 rot="16200000">
              <a:off x="2295251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 rot="5400000" flipH="1">
              <a:off x="5156744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3627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1313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39000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6687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943736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2060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9746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7433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5120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원통 2"/>
            <p:cNvSpPr/>
            <p:nvPr/>
          </p:nvSpPr>
          <p:spPr>
            <a:xfrm>
              <a:off x="2885989" y="5742159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원통 43"/>
            <p:cNvSpPr/>
            <p:nvPr/>
          </p:nvSpPr>
          <p:spPr>
            <a:xfrm>
              <a:off x="4866194" y="5771370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평행 사변형 37"/>
          <p:cNvSpPr/>
          <p:nvPr/>
        </p:nvSpPr>
        <p:spPr>
          <a:xfrm>
            <a:off x="0" y="5561667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평행 사변형 38"/>
          <p:cNvSpPr/>
          <p:nvPr/>
        </p:nvSpPr>
        <p:spPr>
          <a:xfrm flipH="1">
            <a:off x="10772632" y="5565682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99038" y="5561667"/>
            <a:ext cx="10051074" cy="42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C0D0A-B722-0F63-36E2-0BBE502AEFAC}"/>
              </a:ext>
            </a:extLst>
          </p:cNvPr>
          <p:cNvSpPr txBox="1"/>
          <p:nvPr/>
        </p:nvSpPr>
        <p:spPr>
          <a:xfrm>
            <a:off x="4930684" y="1257965"/>
            <a:ext cx="3782493" cy="418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정의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데이터 분석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베이스라인 모델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성능 평가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800" b="1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성능 올리기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결론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3CB328-90C2-A408-565E-F432B573D2A9}"/>
              </a:ext>
            </a:extLst>
          </p:cNvPr>
          <p:cNvSpPr/>
          <p:nvPr/>
        </p:nvSpPr>
        <p:spPr>
          <a:xfrm>
            <a:off x="4613728" y="4088423"/>
            <a:ext cx="2959100" cy="8792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101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47241" y="1848631"/>
            <a:ext cx="9500903" cy="443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test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데이터에 버스정류장이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50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개인 말도 안되는 값이 존재</a:t>
            </a: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버스정류장 수의 평균값인 </a:t>
            </a: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로 변경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test_group_2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pd.DataFrame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test.groupby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']).mean())</a:t>
            </a: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test_group_2[test_group_2['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']!=50]['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'].mean()</a:t>
            </a:r>
          </a:p>
          <a:p>
            <a:pPr algn="l">
              <a:lnSpc>
                <a:spcPct val="200000"/>
              </a:lnSpc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test_group_2[test_group_2['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도보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분거리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내 버스정류장 수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']==50] = 4.0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시도</a:t>
            </a:r>
          </a:p>
        </p:txBody>
      </p:sp>
    </p:spTree>
    <p:extLst>
      <p:ext uri="{BB962C8B-B14F-4D97-AF65-F5344CB8AC3E}">
        <p14:creationId xmlns:p14="http://schemas.microsoft.com/office/powerpoint/2010/main" val="1730140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47241" y="1848631"/>
            <a:ext cx="11244759" cy="3882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('D:\data/sample_submission.csv’)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sample=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(['num'],axis=1)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최종 테스트 데이터 작성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pd.merge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(sample,test_group_code_y2,how='left',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left_on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='code',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right_on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='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’)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samples.drop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(['</a:t>
            </a: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'], axis=1)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samples.to_csv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('2</a:t>
            </a:r>
            <a:r>
              <a:rPr lang="ko-KR" altLang="en-US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번시도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.csv', index=False)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시도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제출용 샘플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169FC5-243A-1304-790A-A24E5879D6C9}"/>
              </a:ext>
            </a:extLst>
          </p:cNvPr>
          <p:cNvSpPr/>
          <p:nvPr/>
        </p:nvSpPr>
        <p:spPr>
          <a:xfrm>
            <a:off x="10024237" y="1158321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149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CFA3B4-11F8-DE6D-2874-1BA3D72EF1EE}"/>
              </a:ext>
            </a:extLst>
          </p:cNvPr>
          <p:cNvSpPr/>
          <p:nvPr/>
        </p:nvSpPr>
        <p:spPr>
          <a:xfrm>
            <a:off x="10024237" y="58335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1939339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47241" y="1848631"/>
            <a:ext cx="9500903" cy="1666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와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임대건물구분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의 값 이용하기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단지코드의 값을 숫자형 자료로 바꾸기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# 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코드 앞 </a:t>
            </a:r>
            <a:r>
              <a:rPr lang="en-US" altLang="ko-KR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lang="ko-KR" altLang="en-US" b="1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값을 제거 후 숫자형 자료로 변경</a:t>
            </a:r>
            <a:endParaRPr lang="en-US" altLang="ko-KR" b="1" dirty="0">
              <a:solidFill>
                <a:schemeClr val="bg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시도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1BE62AC-9ED8-A425-607D-2E72BE846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04295"/>
              </p:ext>
            </p:extLst>
          </p:nvPr>
        </p:nvGraphicFramePr>
        <p:xfrm>
          <a:off x="2032000" y="3882304"/>
          <a:ext cx="8128000" cy="19171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38350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8819176"/>
                    </a:ext>
                  </a:extLst>
                </a:gridCol>
              </a:tblGrid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694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선형회귀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128.15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7126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랜덤 포레스트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131.92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5124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릿지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129.99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8969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5817B48-62ED-17F6-B8CB-1CCF2D146651}"/>
              </a:ext>
            </a:extLst>
          </p:cNvPr>
          <p:cNvSpPr/>
          <p:nvPr/>
        </p:nvSpPr>
        <p:spPr>
          <a:xfrm>
            <a:off x="10024237" y="1158321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112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1F938-E914-0CA4-4532-CC2D6963187F}"/>
              </a:ext>
            </a:extLst>
          </p:cNvPr>
          <p:cNvSpPr/>
          <p:nvPr/>
        </p:nvSpPr>
        <p:spPr>
          <a:xfrm>
            <a:off x="10024237" y="58335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1786779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802101" y="1848631"/>
            <a:ext cx="11244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전용면적이 넓은 집일수록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가족구성원의 수가 늘어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차량을 소유 할 확률이 높다고 판단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전용면적을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cut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이용해 그룹으로 나누고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그룹에 속하는 세대 수의 개수를 구해서 컬럼 추가</a:t>
            </a: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시도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D1DD792-A33C-8EDA-2CEB-6C9F67B8C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52866"/>
              </p:ext>
            </p:extLst>
          </p:nvPr>
        </p:nvGraphicFramePr>
        <p:xfrm>
          <a:off x="1898605" y="3789656"/>
          <a:ext cx="8128000" cy="19171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38350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8819176"/>
                    </a:ext>
                  </a:extLst>
                </a:gridCol>
              </a:tblGrid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694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선형회귀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130.57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7126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랜덤 포레스트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135.53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5124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릿지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130.84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8969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DB765B6E-0CFA-D9B0-2047-CCBE2F49C685}"/>
              </a:ext>
            </a:extLst>
          </p:cNvPr>
          <p:cNvSpPr/>
          <p:nvPr/>
        </p:nvSpPr>
        <p:spPr>
          <a:xfrm>
            <a:off x="10024237" y="1158321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627B16-E5D1-D4EA-2963-97410C06A8DA}"/>
              </a:ext>
            </a:extLst>
          </p:cNvPr>
          <p:cNvSpPr/>
          <p:nvPr/>
        </p:nvSpPr>
        <p:spPr>
          <a:xfrm>
            <a:off x="10024237" y="58335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89898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802101" y="1848631"/>
            <a:ext cx="11244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전용면적별 세대수는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총세대수와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연관되어 있음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전용면적별세대수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 삭제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임대보증금은 임대료와 상관관계가 높음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임대보증금 삭제</a:t>
            </a:r>
            <a:endParaRPr lang="en-US" altLang="ko-KR" b="1" dirty="0">
              <a:solidFill>
                <a:schemeClr val="accent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시도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D1DD792-A33C-8EDA-2CEB-6C9F67B8C502}"/>
              </a:ext>
            </a:extLst>
          </p:cNvPr>
          <p:cNvGraphicFramePr>
            <a:graphicFrameLocks noGrp="1"/>
          </p:cNvGraphicFramePr>
          <p:nvPr/>
        </p:nvGraphicFramePr>
        <p:xfrm>
          <a:off x="1898605" y="3789656"/>
          <a:ext cx="8128000" cy="19171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38350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8819176"/>
                    </a:ext>
                  </a:extLst>
                </a:gridCol>
              </a:tblGrid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694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선형회귀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127.72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71268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랜덤 포레스트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131.36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5124"/>
                  </a:ext>
                </a:extLst>
              </a:tr>
              <a:tr h="479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릿지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127.42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8969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BC9BF642-199C-253D-8C6D-1C2F15F1FB9C}"/>
              </a:ext>
            </a:extLst>
          </p:cNvPr>
          <p:cNvSpPr/>
          <p:nvPr/>
        </p:nvSpPr>
        <p:spPr>
          <a:xfrm>
            <a:off x="10024237" y="1158321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113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75E210-7972-C358-2539-AA310DAA6F70}"/>
              </a:ext>
            </a:extLst>
          </p:cNvPr>
          <p:cNvSpPr/>
          <p:nvPr/>
        </p:nvSpPr>
        <p:spPr>
          <a:xfrm>
            <a:off x="10024237" y="583355"/>
            <a:ext cx="1653320" cy="574966"/>
          </a:xfrm>
          <a:custGeom>
            <a:avLst/>
            <a:gdLst>
              <a:gd name="connsiteX0" fmla="*/ 0 w 1653320"/>
              <a:gd name="connsiteY0" fmla="*/ 0 h 574966"/>
              <a:gd name="connsiteX1" fmla="*/ 518040 w 1653320"/>
              <a:gd name="connsiteY1" fmla="*/ 0 h 574966"/>
              <a:gd name="connsiteX2" fmla="*/ 1052614 w 1653320"/>
              <a:gd name="connsiteY2" fmla="*/ 0 h 574966"/>
              <a:gd name="connsiteX3" fmla="*/ 1653320 w 1653320"/>
              <a:gd name="connsiteY3" fmla="*/ 0 h 574966"/>
              <a:gd name="connsiteX4" fmla="*/ 1653320 w 1653320"/>
              <a:gd name="connsiteY4" fmla="*/ 574966 h 574966"/>
              <a:gd name="connsiteX5" fmla="*/ 1118747 w 1653320"/>
              <a:gd name="connsiteY5" fmla="*/ 574966 h 574966"/>
              <a:gd name="connsiteX6" fmla="*/ 551107 w 1653320"/>
              <a:gd name="connsiteY6" fmla="*/ 574966 h 574966"/>
              <a:gd name="connsiteX7" fmla="*/ 0 w 1653320"/>
              <a:gd name="connsiteY7" fmla="*/ 574966 h 574966"/>
              <a:gd name="connsiteX8" fmla="*/ 0 w 1653320"/>
              <a:gd name="connsiteY8" fmla="*/ 0 h 57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3320" h="574966" fill="none" extrusionOk="0">
                <a:moveTo>
                  <a:pt x="0" y="0"/>
                </a:moveTo>
                <a:cubicBezTo>
                  <a:pt x="222654" y="-48984"/>
                  <a:pt x="351784" y="26786"/>
                  <a:pt x="518040" y="0"/>
                </a:cubicBezTo>
                <a:cubicBezTo>
                  <a:pt x="684296" y="-26786"/>
                  <a:pt x="899087" y="54911"/>
                  <a:pt x="1052614" y="0"/>
                </a:cubicBezTo>
                <a:cubicBezTo>
                  <a:pt x="1206141" y="-54911"/>
                  <a:pt x="1504192" y="27506"/>
                  <a:pt x="1653320" y="0"/>
                </a:cubicBezTo>
                <a:cubicBezTo>
                  <a:pt x="1672852" y="220411"/>
                  <a:pt x="1599526" y="343429"/>
                  <a:pt x="1653320" y="574966"/>
                </a:cubicBezTo>
                <a:cubicBezTo>
                  <a:pt x="1485064" y="599337"/>
                  <a:pt x="1279622" y="525570"/>
                  <a:pt x="1118747" y="574966"/>
                </a:cubicBezTo>
                <a:cubicBezTo>
                  <a:pt x="957872" y="624362"/>
                  <a:pt x="743456" y="566896"/>
                  <a:pt x="551107" y="574966"/>
                </a:cubicBezTo>
                <a:cubicBezTo>
                  <a:pt x="358758" y="583036"/>
                  <a:pt x="219557" y="556880"/>
                  <a:pt x="0" y="574966"/>
                </a:cubicBezTo>
                <a:cubicBezTo>
                  <a:pt x="-30444" y="428261"/>
                  <a:pt x="16738" y="143008"/>
                  <a:pt x="0" y="0"/>
                </a:cubicBezTo>
                <a:close/>
              </a:path>
              <a:path w="1653320" h="574966" stroke="0" extrusionOk="0">
                <a:moveTo>
                  <a:pt x="0" y="0"/>
                </a:moveTo>
                <a:cubicBezTo>
                  <a:pt x="256080" y="-26521"/>
                  <a:pt x="395311" y="38372"/>
                  <a:pt x="584173" y="0"/>
                </a:cubicBezTo>
                <a:cubicBezTo>
                  <a:pt x="773035" y="-38372"/>
                  <a:pt x="1023575" y="14741"/>
                  <a:pt x="1151813" y="0"/>
                </a:cubicBezTo>
                <a:cubicBezTo>
                  <a:pt x="1280051" y="-14741"/>
                  <a:pt x="1415950" y="17580"/>
                  <a:pt x="1653320" y="0"/>
                </a:cubicBezTo>
                <a:cubicBezTo>
                  <a:pt x="1676955" y="225030"/>
                  <a:pt x="1627936" y="301105"/>
                  <a:pt x="1653320" y="574966"/>
                </a:cubicBezTo>
                <a:cubicBezTo>
                  <a:pt x="1436191" y="605269"/>
                  <a:pt x="1309628" y="504934"/>
                  <a:pt x="1069147" y="574966"/>
                </a:cubicBezTo>
                <a:cubicBezTo>
                  <a:pt x="828666" y="644998"/>
                  <a:pt x="800134" y="543481"/>
                  <a:pt x="551107" y="574966"/>
                </a:cubicBezTo>
                <a:cubicBezTo>
                  <a:pt x="302080" y="606451"/>
                  <a:pt x="181184" y="543532"/>
                  <a:pt x="0" y="574966"/>
                </a:cubicBezTo>
                <a:cubicBezTo>
                  <a:pt x="-15871" y="297140"/>
                  <a:pt x="62667" y="16533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19820387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제출결과</a:t>
            </a:r>
          </a:p>
        </p:txBody>
      </p:sp>
    </p:spTree>
    <p:extLst>
      <p:ext uri="{BB962C8B-B14F-4D97-AF65-F5344CB8AC3E}">
        <p14:creationId xmlns:p14="http://schemas.microsoft.com/office/powerpoint/2010/main" val="420643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정의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37DFBD-3D84-D997-D204-2841B94A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82" y="4606537"/>
            <a:ext cx="11193437" cy="1848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1E2F1-FD03-7A2E-D68E-1CC648060B24}"/>
              </a:ext>
            </a:extLst>
          </p:cNvPr>
          <p:cNvSpPr txBox="1"/>
          <p:nvPr/>
        </p:nvSpPr>
        <p:spPr>
          <a:xfrm>
            <a:off x="514548" y="1213385"/>
            <a:ext cx="80898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bg1"/>
                </a:solidFill>
              </a:rPr>
              <a:t>문제 해결 목적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🏠 유형별 임대주택 설계 시 단지 내 적정 🅿️ 주차 수요를 예측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bg1"/>
                </a:solidFill>
              </a:rPr>
              <a:t>주최</a:t>
            </a:r>
            <a:r>
              <a:rPr lang="en-US" altLang="ko-KR" b="1" dirty="0">
                <a:solidFill>
                  <a:schemeClr val="bg1"/>
                </a:solidFill>
              </a:rPr>
              <a:t> : </a:t>
            </a:r>
            <a:r>
              <a:rPr lang="ko-KR" altLang="en-US" b="1" dirty="0">
                <a:solidFill>
                  <a:schemeClr val="bg1"/>
                </a:solidFill>
              </a:rPr>
              <a:t>한국토지주택공사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bg1"/>
                </a:solidFill>
              </a:rPr>
              <a:t>주관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 err="1">
                <a:solidFill>
                  <a:schemeClr val="bg1"/>
                </a:solidFill>
              </a:rPr>
              <a:t>데이콘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280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EE2D17-997D-32B0-516C-4533B4E89C48}"/>
              </a:ext>
            </a:extLst>
          </p:cNvPr>
          <p:cNvGrpSpPr/>
          <p:nvPr/>
        </p:nvGrpSpPr>
        <p:grpSpPr>
          <a:xfrm>
            <a:off x="4613728" y="451906"/>
            <a:ext cx="2964543" cy="545556"/>
            <a:chOff x="2519316" y="5721748"/>
            <a:chExt cx="2964543" cy="545556"/>
          </a:xfrm>
        </p:grpSpPr>
        <p:sp>
          <p:nvSpPr>
            <p:cNvPr id="16" name="사다리꼴 15"/>
            <p:cNvSpPr/>
            <p:nvPr/>
          </p:nvSpPr>
          <p:spPr>
            <a:xfrm flipV="1">
              <a:off x="2524759" y="572628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다리꼴 16"/>
            <p:cNvSpPr/>
            <p:nvPr/>
          </p:nvSpPr>
          <p:spPr>
            <a:xfrm flipV="1">
              <a:off x="2519316" y="607045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09123" y="5920051"/>
              <a:ext cx="2786743" cy="339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 rot="16200000">
              <a:off x="2295251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 rot="5400000" flipH="1">
              <a:off x="5156744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3627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1313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39000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6687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943736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2060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9746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7433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5120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원통 2"/>
            <p:cNvSpPr/>
            <p:nvPr/>
          </p:nvSpPr>
          <p:spPr>
            <a:xfrm>
              <a:off x="2885989" y="5742159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원통 43"/>
            <p:cNvSpPr/>
            <p:nvPr/>
          </p:nvSpPr>
          <p:spPr>
            <a:xfrm>
              <a:off x="4866194" y="5771370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평행 사변형 37"/>
          <p:cNvSpPr/>
          <p:nvPr/>
        </p:nvSpPr>
        <p:spPr>
          <a:xfrm>
            <a:off x="0" y="5561667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평행 사변형 38"/>
          <p:cNvSpPr/>
          <p:nvPr/>
        </p:nvSpPr>
        <p:spPr>
          <a:xfrm flipH="1">
            <a:off x="10772632" y="5565682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99038" y="5561667"/>
            <a:ext cx="10051074" cy="42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C0D0A-B722-0F63-36E2-0BBE502AEFAC}"/>
              </a:ext>
            </a:extLst>
          </p:cNvPr>
          <p:cNvSpPr txBox="1"/>
          <p:nvPr/>
        </p:nvSpPr>
        <p:spPr>
          <a:xfrm>
            <a:off x="4930684" y="1257965"/>
            <a:ext cx="3782493" cy="41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정의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데이터 분석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베이스라인 모델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800" b="1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최종 결론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285BAC-1AD9-B6C1-08CE-2DF81DCAD3DD}"/>
              </a:ext>
            </a:extLst>
          </p:cNvPr>
          <p:cNvSpPr/>
          <p:nvPr/>
        </p:nvSpPr>
        <p:spPr>
          <a:xfrm>
            <a:off x="4613728" y="4608140"/>
            <a:ext cx="2631318" cy="8792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538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결과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DACON</a:t>
            </a: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제출 결과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34BB296-4F88-0337-8447-E0B43FC8F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81716"/>
              </p:ext>
            </p:extLst>
          </p:nvPr>
        </p:nvGraphicFramePr>
        <p:xfrm>
          <a:off x="1465807" y="2050763"/>
          <a:ext cx="9248365" cy="40100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2478">
                  <a:extLst>
                    <a:ext uri="{9D8B030D-6E8A-4147-A177-3AD203B41FA5}">
                      <a16:colId xmlns:a16="http://schemas.microsoft.com/office/drawing/2014/main" val="831358663"/>
                    </a:ext>
                  </a:extLst>
                </a:gridCol>
                <a:gridCol w="4731658">
                  <a:extLst>
                    <a:ext uri="{9D8B030D-6E8A-4147-A177-3AD203B41FA5}">
                      <a16:colId xmlns:a16="http://schemas.microsoft.com/office/drawing/2014/main" val="3668223039"/>
                    </a:ext>
                  </a:extLst>
                </a:gridCol>
                <a:gridCol w="2264229">
                  <a:extLst>
                    <a:ext uri="{9D8B030D-6E8A-4147-A177-3AD203B41FA5}">
                      <a16:colId xmlns:a16="http://schemas.microsoft.com/office/drawing/2014/main" val="1071768518"/>
                    </a:ext>
                  </a:extLst>
                </a:gridCol>
              </a:tblGrid>
              <a:tr h="64506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 결과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731386"/>
                  </a:ext>
                </a:extLst>
              </a:tr>
              <a:tr h="6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단지코드 그룹화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113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695416"/>
                  </a:ext>
                </a:extLst>
              </a:tr>
              <a:tr h="784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일부 데이터 값 수정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dirty="0"/>
                        <a:t>버스정류장 수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평균값으로 수정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149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232400"/>
                  </a:ext>
                </a:extLst>
              </a:tr>
              <a:tr h="6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단지코드와 임대건물구분의 값 이용</a:t>
                      </a:r>
                      <a:endParaRPr lang="en-US" altLang="ko-KR" sz="18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그룹화</a:t>
                      </a:r>
                      <a:r>
                        <a:rPr lang="en-US" altLang="ko-KR" sz="18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ko-KR" sz="1800" b="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800" b="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자료형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112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972730"/>
                  </a:ext>
                </a:extLst>
              </a:tr>
              <a:tr h="6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전용면적 및 </a:t>
                      </a:r>
                      <a:r>
                        <a:rPr lang="ko-KR" altLang="en-US" b="1" dirty="0" err="1"/>
                        <a:t>전용면적별</a:t>
                      </a:r>
                      <a:r>
                        <a:rPr lang="ko-KR" altLang="en-US" b="1" dirty="0"/>
                        <a:t> 세대 수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120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395034"/>
                  </a:ext>
                </a:extLst>
              </a:tr>
              <a:tr h="645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차 시도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차 시도 일부 데이터 값 수정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0" dirty="0" err="1"/>
                        <a:t>전용면적별</a:t>
                      </a:r>
                      <a:r>
                        <a:rPr lang="ko-KR" altLang="en-US" b="0" dirty="0"/>
                        <a:t> </a:t>
                      </a:r>
                      <a:r>
                        <a:rPr lang="ko-KR" altLang="en-US" b="0" dirty="0" err="1"/>
                        <a:t>세대수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임대보증금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113</a:t>
                      </a:r>
                      <a:r>
                        <a:rPr lang="ko-KR" altLang="en-US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40002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BDC5BB-87B4-F4E3-77AC-690CBC8FA9EB}"/>
              </a:ext>
            </a:extLst>
          </p:cNvPr>
          <p:cNvSpPr/>
          <p:nvPr/>
        </p:nvSpPr>
        <p:spPr>
          <a:xfrm>
            <a:off x="947241" y="4049486"/>
            <a:ext cx="10335802" cy="8164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5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결과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77">
            <a:extLst>
              <a:ext uri="{FF2B5EF4-FFF2-40B4-BE49-F238E27FC236}">
                <a16:creationId xmlns:a16="http://schemas.microsoft.com/office/drawing/2014/main" id="{073AE7AF-EDA6-D840-3F90-B3B7DF2F2E1D}"/>
              </a:ext>
            </a:extLst>
          </p:cNvPr>
          <p:cNvSpPr/>
          <p:nvPr/>
        </p:nvSpPr>
        <p:spPr>
          <a:xfrm>
            <a:off x="1664395" y="1155888"/>
            <a:ext cx="1343256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 시도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4D0384-382B-412D-026C-33FA1798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1" y="1815664"/>
            <a:ext cx="2155865" cy="30997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9A396E-ABB1-3706-6F30-A0946CE02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41" y="1815664"/>
            <a:ext cx="2145973" cy="30902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424736-B877-D455-B679-CC92BF702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063" y="1796611"/>
            <a:ext cx="2187199" cy="3109254"/>
          </a:xfrm>
          <a:prstGeom prst="rect">
            <a:avLst/>
          </a:prstGeom>
        </p:spPr>
      </p:pic>
      <p:sp>
        <p:nvSpPr>
          <p:cNvPr id="20" name="자유형 177">
            <a:extLst>
              <a:ext uri="{FF2B5EF4-FFF2-40B4-BE49-F238E27FC236}">
                <a16:creationId xmlns:a16="http://schemas.microsoft.com/office/drawing/2014/main" id="{09490BDE-3222-481D-EA22-F094D3086060}"/>
              </a:ext>
            </a:extLst>
          </p:cNvPr>
          <p:cNvSpPr/>
          <p:nvPr/>
        </p:nvSpPr>
        <p:spPr>
          <a:xfrm>
            <a:off x="4164957" y="1204874"/>
            <a:ext cx="1343256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 시도</a:t>
            </a:r>
          </a:p>
        </p:txBody>
      </p:sp>
      <p:sp>
        <p:nvSpPr>
          <p:cNvPr id="22" name="자유형 177">
            <a:extLst>
              <a:ext uri="{FF2B5EF4-FFF2-40B4-BE49-F238E27FC236}">
                <a16:creationId xmlns:a16="http://schemas.microsoft.com/office/drawing/2014/main" id="{487B970A-E9CC-2FB2-091C-B3341CDEF5C2}"/>
              </a:ext>
            </a:extLst>
          </p:cNvPr>
          <p:cNvSpPr/>
          <p:nvPr/>
        </p:nvSpPr>
        <p:spPr>
          <a:xfrm>
            <a:off x="6948948" y="1214400"/>
            <a:ext cx="1343256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 시도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AEBCA23-8E23-2064-0E9F-102C44002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7795" y="1839289"/>
            <a:ext cx="2096151" cy="3090201"/>
          </a:xfrm>
          <a:prstGeom prst="rect">
            <a:avLst/>
          </a:prstGeom>
        </p:spPr>
      </p:pic>
      <p:sp>
        <p:nvSpPr>
          <p:cNvPr id="25" name="자유형 177">
            <a:extLst>
              <a:ext uri="{FF2B5EF4-FFF2-40B4-BE49-F238E27FC236}">
                <a16:creationId xmlns:a16="http://schemas.microsoft.com/office/drawing/2014/main" id="{625984C1-AF90-5B6A-D7C0-3EB4E5C3C38D}"/>
              </a:ext>
            </a:extLst>
          </p:cNvPr>
          <p:cNvSpPr/>
          <p:nvPr/>
        </p:nvSpPr>
        <p:spPr>
          <a:xfrm>
            <a:off x="10028264" y="1218972"/>
            <a:ext cx="1343256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 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72742A-4894-1B85-B06F-463C10520236}"/>
              </a:ext>
            </a:extLst>
          </p:cNvPr>
          <p:cNvSpPr txBox="1"/>
          <p:nvPr/>
        </p:nvSpPr>
        <p:spPr>
          <a:xfrm>
            <a:off x="2521603" y="5781375"/>
            <a:ext cx="820734" cy="454292"/>
          </a:xfrm>
          <a:custGeom>
            <a:avLst/>
            <a:gdLst>
              <a:gd name="connsiteX0" fmla="*/ 0 w 820734"/>
              <a:gd name="connsiteY0" fmla="*/ 0 h 454292"/>
              <a:gd name="connsiteX1" fmla="*/ 410367 w 820734"/>
              <a:gd name="connsiteY1" fmla="*/ 0 h 454292"/>
              <a:gd name="connsiteX2" fmla="*/ 820734 w 820734"/>
              <a:gd name="connsiteY2" fmla="*/ 0 h 454292"/>
              <a:gd name="connsiteX3" fmla="*/ 820734 w 820734"/>
              <a:gd name="connsiteY3" fmla="*/ 454292 h 454292"/>
              <a:gd name="connsiteX4" fmla="*/ 418574 w 820734"/>
              <a:gd name="connsiteY4" fmla="*/ 454292 h 454292"/>
              <a:gd name="connsiteX5" fmla="*/ 0 w 820734"/>
              <a:gd name="connsiteY5" fmla="*/ 454292 h 454292"/>
              <a:gd name="connsiteX6" fmla="*/ 0 w 820734"/>
              <a:gd name="connsiteY6" fmla="*/ 0 h 45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0734" h="454292" fill="none" extrusionOk="0">
                <a:moveTo>
                  <a:pt x="0" y="0"/>
                </a:moveTo>
                <a:cubicBezTo>
                  <a:pt x="153420" y="-32052"/>
                  <a:pt x="308660" y="2692"/>
                  <a:pt x="410367" y="0"/>
                </a:cubicBezTo>
                <a:cubicBezTo>
                  <a:pt x="512074" y="-2692"/>
                  <a:pt x="642791" y="42805"/>
                  <a:pt x="820734" y="0"/>
                </a:cubicBezTo>
                <a:cubicBezTo>
                  <a:pt x="851234" y="174177"/>
                  <a:pt x="813264" y="360310"/>
                  <a:pt x="820734" y="454292"/>
                </a:cubicBezTo>
                <a:cubicBezTo>
                  <a:pt x="688709" y="490270"/>
                  <a:pt x="539440" y="409900"/>
                  <a:pt x="418574" y="454292"/>
                </a:cubicBezTo>
                <a:cubicBezTo>
                  <a:pt x="297708" y="498684"/>
                  <a:pt x="148623" y="432319"/>
                  <a:pt x="0" y="454292"/>
                </a:cubicBezTo>
                <a:cubicBezTo>
                  <a:pt x="-49739" y="282410"/>
                  <a:pt x="5474" y="119221"/>
                  <a:pt x="0" y="0"/>
                </a:cubicBezTo>
                <a:close/>
              </a:path>
              <a:path w="820734" h="454292" stroke="0" extrusionOk="0">
                <a:moveTo>
                  <a:pt x="0" y="0"/>
                </a:moveTo>
                <a:cubicBezTo>
                  <a:pt x="89051" y="-31265"/>
                  <a:pt x="314668" y="14368"/>
                  <a:pt x="426782" y="0"/>
                </a:cubicBezTo>
                <a:cubicBezTo>
                  <a:pt x="538896" y="-14368"/>
                  <a:pt x="740894" y="45083"/>
                  <a:pt x="820734" y="0"/>
                </a:cubicBezTo>
                <a:cubicBezTo>
                  <a:pt x="853221" y="151718"/>
                  <a:pt x="815081" y="248756"/>
                  <a:pt x="820734" y="454292"/>
                </a:cubicBezTo>
                <a:cubicBezTo>
                  <a:pt x="736297" y="469215"/>
                  <a:pt x="623152" y="442346"/>
                  <a:pt x="426782" y="454292"/>
                </a:cubicBezTo>
                <a:cubicBezTo>
                  <a:pt x="230412" y="466238"/>
                  <a:pt x="119495" y="419657"/>
                  <a:pt x="0" y="454292"/>
                </a:cubicBezTo>
                <a:cubicBezTo>
                  <a:pt x="-52616" y="253827"/>
                  <a:pt x="15951" y="196352"/>
                  <a:pt x="0" y="0"/>
                </a:cubicBezTo>
                <a:close/>
              </a:path>
            </a:pathLst>
          </a:custGeom>
          <a:ln w="28575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868373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/>
              <a:t>713</a:t>
            </a:r>
            <a:r>
              <a:rPr lang="ko-KR" altLang="en-US" sz="1800" dirty="0"/>
              <a:t>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CB02E6-F7AD-F0A1-1A77-A2408BBB9E43}"/>
              </a:ext>
            </a:extLst>
          </p:cNvPr>
          <p:cNvSpPr txBox="1"/>
          <p:nvPr/>
        </p:nvSpPr>
        <p:spPr>
          <a:xfrm>
            <a:off x="5071089" y="5781658"/>
            <a:ext cx="820734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711</a:t>
            </a:r>
            <a:r>
              <a:rPr lang="ko-KR" altLang="en-US" dirty="0"/>
              <a:t>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3A0D9D-7B5D-D303-B846-41CDF69E3DE8}"/>
              </a:ext>
            </a:extLst>
          </p:cNvPr>
          <p:cNvSpPr txBox="1"/>
          <p:nvPr/>
        </p:nvSpPr>
        <p:spPr>
          <a:xfrm>
            <a:off x="7620576" y="5795927"/>
            <a:ext cx="820734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702</a:t>
            </a:r>
            <a:r>
              <a:rPr lang="ko-KR" altLang="en-US" dirty="0"/>
              <a:t>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5D22D4-591A-C460-A626-D16B180D970D}"/>
              </a:ext>
            </a:extLst>
          </p:cNvPr>
          <p:cNvSpPr txBox="1"/>
          <p:nvPr/>
        </p:nvSpPr>
        <p:spPr>
          <a:xfrm>
            <a:off x="10699892" y="5795927"/>
            <a:ext cx="820734" cy="454292"/>
          </a:xfrm>
          <a:ln w="28575">
            <a:solidFill>
              <a:schemeClr val="accent4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715</a:t>
            </a:r>
            <a:r>
              <a:rPr lang="ko-KR" altLang="en-US" dirty="0"/>
              <a:t>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CE151B-FB0B-55E0-9494-2870DAC4DAE1}"/>
              </a:ext>
            </a:extLst>
          </p:cNvPr>
          <p:cNvSpPr txBox="1"/>
          <p:nvPr/>
        </p:nvSpPr>
        <p:spPr>
          <a:xfrm>
            <a:off x="592314" y="6023073"/>
            <a:ext cx="95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C1072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DCF904-5190-36F1-E943-F1FF2E732E80}"/>
              </a:ext>
            </a:extLst>
          </p:cNvPr>
          <p:cNvSpPr txBox="1"/>
          <p:nvPr/>
        </p:nvSpPr>
        <p:spPr>
          <a:xfrm>
            <a:off x="514443" y="5627332"/>
            <a:ext cx="111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단지코드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58E32E-7CBD-4365-A0E6-00A4725B96D6}"/>
              </a:ext>
            </a:extLst>
          </p:cNvPr>
          <p:cNvSpPr/>
          <p:nvPr/>
        </p:nvSpPr>
        <p:spPr>
          <a:xfrm>
            <a:off x="1071945" y="2118946"/>
            <a:ext cx="10648201" cy="2836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853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다리꼴 15"/>
          <p:cNvSpPr/>
          <p:nvPr/>
        </p:nvSpPr>
        <p:spPr>
          <a:xfrm flipV="1">
            <a:off x="2524759" y="489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다리꼴 16"/>
          <p:cNvSpPr/>
          <p:nvPr/>
        </p:nvSpPr>
        <p:spPr>
          <a:xfrm flipV="1">
            <a:off x="2519316" y="349067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09123" y="198663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 rot="16200000">
            <a:off x="2295251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 rot="5400000" flipH="1">
            <a:off x="5156744" y="224425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3627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1313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000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687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43736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20602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97468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74334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1200" y="206282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원통 2"/>
          <p:cNvSpPr/>
          <p:nvPr/>
        </p:nvSpPr>
        <p:spPr>
          <a:xfrm>
            <a:off x="2885989" y="20771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원통 43"/>
          <p:cNvSpPr/>
          <p:nvPr/>
        </p:nvSpPr>
        <p:spPr>
          <a:xfrm>
            <a:off x="4866194" y="49982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사다리꼴 44"/>
          <p:cNvSpPr/>
          <p:nvPr/>
        </p:nvSpPr>
        <p:spPr>
          <a:xfrm flipV="1">
            <a:off x="6723312" y="1968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사다리꼴 45"/>
          <p:cNvSpPr/>
          <p:nvPr/>
        </p:nvSpPr>
        <p:spPr>
          <a:xfrm flipV="1">
            <a:off x="6717869" y="363850"/>
            <a:ext cx="2959100" cy="193766"/>
          </a:xfrm>
          <a:prstGeom prst="trapezoid">
            <a:avLst>
              <a:gd name="adj" fmla="val 4745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7676" y="213446"/>
            <a:ext cx="2786743" cy="339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평행 사변형 47"/>
          <p:cNvSpPr/>
          <p:nvPr/>
        </p:nvSpPr>
        <p:spPr>
          <a:xfrm rot="16200000">
            <a:off x="6493804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평행 사변형 48"/>
          <p:cNvSpPr/>
          <p:nvPr/>
        </p:nvSpPr>
        <p:spPr>
          <a:xfrm rot="5400000" flipH="1">
            <a:off x="9355297" y="239208"/>
            <a:ext cx="537936" cy="89806"/>
          </a:xfrm>
          <a:prstGeom prst="parallelogram">
            <a:avLst>
              <a:gd name="adj" fmla="val 21450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3482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31169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8855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6542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42289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19155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6021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72887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9753" y="221065"/>
            <a:ext cx="99434" cy="3396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원통 58"/>
          <p:cNvSpPr/>
          <p:nvPr/>
        </p:nvSpPr>
        <p:spPr>
          <a:xfrm>
            <a:off x="7084542" y="35554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원통 59"/>
          <p:cNvSpPr/>
          <p:nvPr/>
        </p:nvSpPr>
        <p:spPr>
          <a:xfrm>
            <a:off x="9064747" y="64765"/>
            <a:ext cx="179812" cy="103596"/>
          </a:xfrm>
          <a:prstGeom prst="can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평행 사변형 5"/>
          <p:cNvSpPr/>
          <p:nvPr/>
        </p:nvSpPr>
        <p:spPr>
          <a:xfrm>
            <a:off x="0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 flipH="1">
            <a:off x="10070582" y="0"/>
            <a:ext cx="2130696" cy="6858000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0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자유형 41"/>
          <p:cNvSpPr/>
          <p:nvPr/>
        </p:nvSpPr>
        <p:spPr>
          <a:xfrm flipH="1">
            <a:off x="11607007" y="0"/>
            <a:ext cx="598090" cy="2347482"/>
          </a:xfrm>
          <a:custGeom>
            <a:avLst/>
            <a:gdLst>
              <a:gd name="connsiteX0" fmla="*/ 214671 w 598090"/>
              <a:gd name="connsiteY0" fmla="*/ 0 h 2347482"/>
              <a:gd name="connsiteX1" fmla="*/ 598090 w 598090"/>
              <a:gd name="connsiteY1" fmla="*/ 0 h 2347482"/>
              <a:gd name="connsiteX2" fmla="*/ 0 w 598090"/>
              <a:gd name="connsiteY2" fmla="*/ 2347482 h 2347482"/>
              <a:gd name="connsiteX3" fmla="*/ 0 w 598090"/>
              <a:gd name="connsiteY3" fmla="*/ 842576 h 234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090" h="2347482">
                <a:moveTo>
                  <a:pt x="214671" y="0"/>
                </a:moveTo>
                <a:lnTo>
                  <a:pt x="598090" y="0"/>
                </a:lnTo>
                <a:lnTo>
                  <a:pt x="0" y="2347482"/>
                </a:lnTo>
                <a:lnTo>
                  <a:pt x="0" y="842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47331" y="1177836"/>
            <a:ext cx="3164152" cy="450892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7200000">
                <a:rot lat="20390634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28700" b="1" dirty="0">
                <a:solidFill>
                  <a:prstClr val="white"/>
                </a:solidFill>
              </a:rPr>
              <a:t>P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28231" y="3998358"/>
            <a:ext cx="3362802" cy="81624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7200000">
                <a:rot lat="20390634" lon="0" rev="0"/>
              </a:camera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prstClr val="white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6065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EE2D17-997D-32B0-516C-4533B4E89C48}"/>
              </a:ext>
            </a:extLst>
          </p:cNvPr>
          <p:cNvGrpSpPr/>
          <p:nvPr/>
        </p:nvGrpSpPr>
        <p:grpSpPr>
          <a:xfrm>
            <a:off x="4613728" y="451906"/>
            <a:ext cx="2964543" cy="545556"/>
            <a:chOff x="2519316" y="5721748"/>
            <a:chExt cx="2964543" cy="545556"/>
          </a:xfrm>
        </p:grpSpPr>
        <p:sp>
          <p:nvSpPr>
            <p:cNvPr id="16" name="사다리꼴 15"/>
            <p:cNvSpPr/>
            <p:nvPr/>
          </p:nvSpPr>
          <p:spPr>
            <a:xfrm flipV="1">
              <a:off x="2524759" y="572628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사다리꼴 16"/>
            <p:cNvSpPr/>
            <p:nvPr/>
          </p:nvSpPr>
          <p:spPr>
            <a:xfrm flipV="1">
              <a:off x="2519316" y="6070455"/>
              <a:ext cx="2959100" cy="193766"/>
            </a:xfrm>
            <a:prstGeom prst="trapezoid">
              <a:avLst>
                <a:gd name="adj" fmla="val 4745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09123" y="5920051"/>
              <a:ext cx="2786743" cy="3396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 rot="16200000">
              <a:off x="2295251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 rot="5400000" flipH="1">
              <a:off x="5156744" y="5945813"/>
              <a:ext cx="537936" cy="89806"/>
            </a:xfrm>
            <a:prstGeom prst="parallelogram">
              <a:avLst>
                <a:gd name="adj" fmla="val 214506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3627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1313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39000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6687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943736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20602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97468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74334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051200" y="5927670"/>
              <a:ext cx="99434" cy="3396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원통 2"/>
            <p:cNvSpPr/>
            <p:nvPr/>
          </p:nvSpPr>
          <p:spPr>
            <a:xfrm>
              <a:off x="2885989" y="5742159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원통 43"/>
            <p:cNvSpPr/>
            <p:nvPr/>
          </p:nvSpPr>
          <p:spPr>
            <a:xfrm>
              <a:off x="4866194" y="5771370"/>
              <a:ext cx="179812" cy="103596"/>
            </a:xfrm>
            <a:prstGeom prst="can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평행 사변형 37"/>
          <p:cNvSpPr/>
          <p:nvPr/>
        </p:nvSpPr>
        <p:spPr>
          <a:xfrm>
            <a:off x="0" y="5561667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평행 사변형 38"/>
          <p:cNvSpPr/>
          <p:nvPr/>
        </p:nvSpPr>
        <p:spPr>
          <a:xfrm flipH="1">
            <a:off x="10772632" y="5565682"/>
            <a:ext cx="1459523" cy="1296332"/>
          </a:xfrm>
          <a:prstGeom prst="parallelogram">
            <a:avLst>
              <a:gd name="adj" fmla="val 820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99038" y="5561667"/>
            <a:ext cx="10051074" cy="42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C0D0A-B722-0F63-36E2-0BBE502AEFAC}"/>
              </a:ext>
            </a:extLst>
          </p:cNvPr>
          <p:cNvSpPr txBox="1"/>
          <p:nvPr/>
        </p:nvSpPr>
        <p:spPr>
          <a:xfrm>
            <a:off x="4930684" y="1257965"/>
            <a:ext cx="3782493" cy="418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문제 정의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800" b="1" dirty="0">
                <a:solidFill>
                  <a:schemeClr val="accent4"/>
                </a:solidFill>
                <a:latin typeface="맑은 고딕" panose="020F0502020204030204"/>
                <a:ea typeface="맑은 고딕" panose="020B0503020000020004" pitchFamily="50" charset="-127"/>
              </a:rPr>
              <a:t>탐색적 데이터 분석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전처리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베이스라인 모델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평가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 올리기</a:t>
            </a: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결론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46DC45-143D-CA0E-D7F8-961FD207AC11}"/>
              </a:ext>
            </a:extLst>
          </p:cNvPr>
          <p:cNvSpPr/>
          <p:nvPr/>
        </p:nvSpPr>
        <p:spPr>
          <a:xfrm>
            <a:off x="4613727" y="1864915"/>
            <a:ext cx="4099449" cy="87923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9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탐색적 데이터 분석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불러오기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2245635" y="1848631"/>
            <a:ext cx="851077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test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('./dataset/test.csv')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train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('./dataset/train.csv')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age_gender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=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pd.read_csv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('./dataset/age_gender_info.csv')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자유형 177">
            <a:extLst>
              <a:ext uri="{FF2B5EF4-FFF2-40B4-BE49-F238E27FC236}">
                <a16:creationId xmlns:a16="http://schemas.microsoft.com/office/drawing/2014/main" id="{B1A0B841-F92C-B83E-390E-193AAB965342}"/>
              </a:ext>
            </a:extLst>
          </p:cNvPr>
          <p:cNvSpPr/>
          <p:nvPr/>
        </p:nvSpPr>
        <p:spPr>
          <a:xfrm>
            <a:off x="902379" y="3724081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중복데이터 제거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DCBFCF-D8D0-9874-7948-0F053EE3F05E}"/>
              </a:ext>
            </a:extLst>
          </p:cNvPr>
          <p:cNvSpPr/>
          <p:nvPr/>
        </p:nvSpPr>
        <p:spPr>
          <a:xfrm>
            <a:off x="2245635" y="4514152"/>
            <a:ext cx="851077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 = </a:t>
            </a: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train.drop_duplicates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()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train.shape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lang="en-US" altLang="ko-KR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 (2632, 15)</a:t>
            </a:r>
            <a:endParaRPr lang="ko-KR" altLang="en-US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89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83813" y="336447"/>
            <a:ext cx="2959100" cy="313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21301142" lon="301140" rev="21573786"/>
            </a:camera>
            <a:lightRig rig="threePt" dir="t"/>
          </a:scene3d>
          <a:sp3d extrusionH="11049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탐색적 데이터 분석</a:t>
            </a:r>
          </a:p>
        </p:txBody>
      </p:sp>
      <p:sp>
        <p:nvSpPr>
          <p:cNvPr id="61" name="타원 60"/>
          <p:cNvSpPr/>
          <p:nvPr/>
        </p:nvSpPr>
        <p:spPr>
          <a:xfrm>
            <a:off x="603211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892632" y="403355"/>
            <a:ext cx="179812" cy="180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rthographicFront">
              <a:rot lat="21299999" lon="300000" rev="0"/>
            </a:camera>
            <a:lightRig rig="threePt" dir="t"/>
          </a:scene3d>
          <a:sp3d extrusionH="120650">
            <a:extrusionClr>
              <a:schemeClr val="tx1">
                <a:lumMod val="95000"/>
                <a:lumOff val="5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평행 사변형 62"/>
          <p:cNvSpPr/>
          <p:nvPr/>
        </p:nvSpPr>
        <p:spPr>
          <a:xfrm flipH="1">
            <a:off x="51444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평행 사변형 63"/>
          <p:cNvSpPr/>
          <p:nvPr/>
        </p:nvSpPr>
        <p:spPr>
          <a:xfrm flipH="1">
            <a:off x="73084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평행 사변형 64"/>
          <p:cNvSpPr/>
          <p:nvPr/>
        </p:nvSpPr>
        <p:spPr>
          <a:xfrm flipH="1">
            <a:off x="94724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평행 사변형 65"/>
          <p:cNvSpPr/>
          <p:nvPr/>
        </p:nvSpPr>
        <p:spPr>
          <a:xfrm flipH="1">
            <a:off x="1163640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평행 사변형 66"/>
          <p:cNvSpPr/>
          <p:nvPr/>
        </p:nvSpPr>
        <p:spPr>
          <a:xfrm flipH="1">
            <a:off x="1380039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평행 사변형 67"/>
          <p:cNvSpPr/>
          <p:nvPr/>
        </p:nvSpPr>
        <p:spPr>
          <a:xfrm flipH="1">
            <a:off x="1596438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평행 사변형 68"/>
          <p:cNvSpPr/>
          <p:nvPr/>
        </p:nvSpPr>
        <p:spPr>
          <a:xfrm flipH="1">
            <a:off x="1812837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평행 사변형 69"/>
          <p:cNvSpPr/>
          <p:nvPr/>
        </p:nvSpPr>
        <p:spPr>
          <a:xfrm flipH="1">
            <a:off x="2029236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평행 사변형 70"/>
          <p:cNvSpPr/>
          <p:nvPr/>
        </p:nvSpPr>
        <p:spPr>
          <a:xfrm flipH="1">
            <a:off x="2245635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평행 사변형 71"/>
          <p:cNvSpPr/>
          <p:nvPr/>
        </p:nvSpPr>
        <p:spPr>
          <a:xfrm flipH="1">
            <a:off x="2462034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평행 사변형 72"/>
          <p:cNvSpPr/>
          <p:nvPr/>
        </p:nvSpPr>
        <p:spPr>
          <a:xfrm flipH="1">
            <a:off x="2678433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평행 사변형 73"/>
          <p:cNvSpPr/>
          <p:nvPr/>
        </p:nvSpPr>
        <p:spPr>
          <a:xfrm flipH="1">
            <a:off x="2894832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평행 사변형 74"/>
          <p:cNvSpPr/>
          <p:nvPr/>
        </p:nvSpPr>
        <p:spPr>
          <a:xfrm flipH="1">
            <a:off x="3111231" y="650261"/>
            <a:ext cx="171537" cy="94485"/>
          </a:xfrm>
          <a:prstGeom prst="parallelogram">
            <a:avLst>
              <a:gd name="adj" fmla="val 10685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자유형 177"/>
          <p:cNvSpPr/>
          <p:nvPr/>
        </p:nvSpPr>
        <p:spPr>
          <a:xfrm>
            <a:off x="902379" y="1058560"/>
            <a:ext cx="3135818" cy="476257"/>
          </a:xfrm>
          <a:custGeom>
            <a:avLst/>
            <a:gdLst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31927 w 3467288"/>
              <a:gd name="connsiteY14" fmla="*/ 762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84227 w 3467288"/>
              <a:gd name="connsiteY16" fmla="*/ 8894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36627 w 3467288"/>
              <a:gd name="connsiteY15" fmla="*/ 762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543 h 330357"/>
              <a:gd name="connsiteX1" fmla="*/ 1627 w 3467288"/>
              <a:gd name="connsiteY1" fmla="*/ 177843 h 330357"/>
              <a:gd name="connsiteX2" fmla="*/ 154027 w 3467288"/>
              <a:gd name="connsiteY2" fmla="*/ 279443 h 330357"/>
              <a:gd name="connsiteX3" fmla="*/ 674727 w 3467288"/>
              <a:gd name="connsiteY3" fmla="*/ 330243 h 330357"/>
              <a:gd name="connsiteX4" fmla="*/ 1271627 w 3467288"/>
              <a:gd name="connsiteY4" fmla="*/ 266743 h 330357"/>
              <a:gd name="connsiteX5" fmla="*/ 2122527 w 3467288"/>
              <a:gd name="connsiteY5" fmla="*/ 317543 h 330357"/>
              <a:gd name="connsiteX6" fmla="*/ 2376527 w 3467288"/>
              <a:gd name="connsiteY6" fmla="*/ 215943 h 330357"/>
              <a:gd name="connsiteX7" fmla="*/ 3049627 w 3467288"/>
              <a:gd name="connsiteY7" fmla="*/ 254043 h 330357"/>
              <a:gd name="connsiteX8" fmla="*/ 3430627 w 3467288"/>
              <a:gd name="connsiteY8" fmla="*/ 266743 h 330357"/>
              <a:gd name="connsiteX9" fmla="*/ 3430627 w 3467288"/>
              <a:gd name="connsiteY9" fmla="*/ 139743 h 330357"/>
              <a:gd name="connsiteX10" fmla="*/ 3240127 w 3467288"/>
              <a:gd name="connsiteY10" fmla="*/ 12743 h 330357"/>
              <a:gd name="connsiteX11" fmla="*/ 2998827 w 3467288"/>
              <a:gd name="connsiteY11" fmla="*/ 76243 h 330357"/>
              <a:gd name="connsiteX12" fmla="*/ 2351127 w 3467288"/>
              <a:gd name="connsiteY12" fmla="*/ 43 h 330357"/>
              <a:gd name="connsiteX13" fmla="*/ 1690727 w 3467288"/>
              <a:gd name="connsiteY13" fmla="*/ 88943 h 330357"/>
              <a:gd name="connsiteX14" fmla="*/ 1125577 w 3467288"/>
              <a:gd name="connsiteY14" fmla="*/ 38143 h 330357"/>
              <a:gd name="connsiteX15" fmla="*/ 655677 w 3467288"/>
              <a:gd name="connsiteY15" fmla="*/ 50843 h 330357"/>
              <a:gd name="connsiteX16" fmla="*/ 477877 w 3467288"/>
              <a:gd name="connsiteY16" fmla="*/ 44493 h 330357"/>
              <a:gd name="connsiteX17" fmla="*/ 344527 w 3467288"/>
              <a:gd name="connsiteY17" fmla="*/ 12743 h 330357"/>
              <a:gd name="connsiteX18" fmla="*/ 90527 w 3467288"/>
              <a:gd name="connsiteY18" fmla="*/ 63543 h 330357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376527 w 3467288"/>
              <a:gd name="connsiteY6" fmla="*/ 2163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3946 h 330760"/>
              <a:gd name="connsiteX1" fmla="*/ 1627 w 3467288"/>
              <a:gd name="connsiteY1" fmla="*/ 178246 h 330760"/>
              <a:gd name="connsiteX2" fmla="*/ 154027 w 3467288"/>
              <a:gd name="connsiteY2" fmla="*/ 279846 h 330760"/>
              <a:gd name="connsiteX3" fmla="*/ 674727 w 3467288"/>
              <a:gd name="connsiteY3" fmla="*/ 330646 h 330760"/>
              <a:gd name="connsiteX4" fmla="*/ 1271627 w 3467288"/>
              <a:gd name="connsiteY4" fmla="*/ 267146 h 330760"/>
              <a:gd name="connsiteX5" fmla="*/ 2122527 w 3467288"/>
              <a:gd name="connsiteY5" fmla="*/ 317946 h 330760"/>
              <a:gd name="connsiteX6" fmla="*/ 2433677 w 3467288"/>
              <a:gd name="connsiteY6" fmla="*/ 254446 h 330760"/>
              <a:gd name="connsiteX7" fmla="*/ 3049627 w 3467288"/>
              <a:gd name="connsiteY7" fmla="*/ 254446 h 330760"/>
              <a:gd name="connsiteX8" fmla="*/ 3430627 w 3467288"/>
              <a:gd name="connsiteY8" fmla="*/ 267146 h 330760"/>
              <a:gd name="connsiteX9" fmla="*/ 3430627 w 3467288"/>
              <a:gd name="connsiteY9" fmla="*/ 140146 h 330760"/>
              <a:gd name="connsiteX10" fmla="*/ 3240127 w 3467288"/>
              <a:gd name="connsiteY10" fmla="*/ 13146 h 330760"/>
              <a:gd name="connsiteX11" fmla="*/ 2998827 w 3467288"/>
              <a:gd name="connsiteY11" fmla="*/ 76646 h 330760"/>
              <a:gd name="connsiteX12" fmla="*/ 2351127 w 3467288"/>
              <a:gd name="connsiteY12" fmla="*/ 446 h 330760"/>
              <a:gd name="connsiteX13" fmla="*/ 1709777 w 3467288"/>
              <a:gd name="connsiteY13" fmla="*/ 44896 h 330760"/>
              <a:gd name="connsiteX14" fmla="*/ 1125577 w 3467288"/>
              <a:gd name="connsiteY14" fmla="*/ 38546 h 330760"/>
              <a:gd name="connsiteX15" fmla="*/ 655677 w 3467288"/>
              <a:gd name="connsiteY15" fmla="*/ 51246 h 330760"/>
              <a:gd name="connsiteX16" fmla="*/ 477877 w 3467288"/>
              <a:gd name="connsiteY16" fmla="*/ 44896 h 330760"/>
              <a:gd name="connsiteX17" fmla="*/ 344527 w 3467288"/>
              <a:gd name="connsiteY17" fmla="*/ 13146 h 330760"/>
              <a:gd name="connsiteX18" fmla="*/ 90527 w 3467288"/>
              <a:gd name="connsiteY18" fmla="*/ 63946 h 330760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433677 w 3467288"/>
              <a:gd name="connsiteY6" fmla="*/ 2545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7288"/>
              <a:gd name="connsiteY0" fmla="*/ 64058 h 330872"/>
              <a:gd name="connsiteX1" fmla="*/ 1627 w 3467288"/>
              <a:gd name="connsiteY1" fmla="*/ 178358 h 330872"/>
              <a:gd name="connsiteX2" fmla="*/ 154027 w 3467288"/>
              <a:gd name="connsiteY2" fmla="*/ 279958 h 330872"/>
              <a:gd name="connsiteX3" fmla="*/ 674727 w 3467288"/>
              <a:gd name="connsiteY3" fmla="*/ 330758 h 330872"/>
              <a:gd name="connsiteX4" fmla="*/ 1271627 w 3467288"/>
              <a:gd name="connsiteY4" fmla="*/ 267258 h 330872"/>
              <a:gd name="connsiteX5" fmla="*/ 2122527 w 3467288"/>
              <a:gd name="connsiteY5" fmla="*/ 318058 h 330872"/>
              <a:gd name="connsiteX6" fmla="*/ 2535277 w 3467288"/>
              <a:gd name="connsiteY6" fmla="*/ 292658 h 330872"/>
              <a:gd name="connsiteX7" fmla="*/ 3049627 w 3467288"/>
              <a:gd name="connsiteY7" fmla="*/ 254558 h 330872"/>
              <a:gd name="connsiteX8" fmla="*/ 3430627 w 3467288"/>
              <a:gd name="connsiteY8" fmla="*/ 267258 h 330872"/>
              <a:gd name="connsiteX9" fmla="*/ 3430627 w 3467288"/>
              <a:gd name="connsiteY9" fmla="*/ 140258 h 330872"/>
              <a:gd name="connsiteX10" fmla="*/ 3240127 w 3467288"/>
              <a:gd name="connsiteY10" fmla="*/ 13258 h 330872"/>
              <a:gd name="connsiteX11" fmla="*/ 2960727 w 3467288"/>
              <a:gd name="connsiteY11" fmla="*/ 19608 h 330872"/>
              <a:gd name="connsiteX12" fmla="*/ 2351127 w 3467288"/>
              <a:gd name="connsiteY12" fmla="*/ 558 h 330872"/>
              <a:gd name="connsiteX13" fmla="*/ 1709777 w 3467288"/>
              <a:gd name="connsiteY13" fmla="*/ 45008 h 330872"/>
              <a:gd name="connsiteX14" fmla="*/ 1125577 w 3467288"/>
              <a:gd name="connsiteY14" fmla="*/ 38658 h 330872"/>
              <a:gd name="connsiteX15" fmla="*/ 655677 w 3467288"/>
              <a:gd name="connsiteY15" fmla="*/ 51358 h 330872"/>
              <a:gd name="connsiteX16" fmla="*/ 477877 w 3467288"/>
              <a:gd name="connsiteY16" fmla="*/ 45008 h 330872"/>
              <a:gd name="connsiteX17" fmla="*/ 344527 w 3467288"/>
              <a:gd name="connsiteY17" fmla="*/ 13258 h 330872"/>
              <a:gd name="connsiteX18" fmla="*/ 90527 w 3467288"/>
              <a:gd name="connsiteY18" fmla="*/ 64058 h 330872"/>
              <a:gd name="connsiteX0" fmla="*/ 90527 w 3465950"/>
              <a:gd name="connsiteY0" fmla="*/ 64058 h 330872"/>
              <a:gd name="connsiteX1" fmla="*/ 1627 w 3465950"/>
              <a:gd name="connsiteY1" fmla="*/ 178358 h 330872"/>
              <a:gd name="connsiteX2" fmla="*/ 154027 w 3465950"/>
              <a:gd name="connsiteY2" fmla="*/ 279958 h 330872"/>
              <a:gd name="connsiteX3" fmla="*/ 674727 w 3465950"/>
              <a:gd name="connsiteY3" fmla="*/ 330758 h 330872"/>
              <a:gd name="connsiteX4" fmla="*/ 1271627 w 3465950"/>
              <a:gd name="connsiteY4" fmla="*/ 267258 h 330872"/>
              <a:gd name="connsiteX5" fmla="*/ 2122527 w 3465950"/>
              <a:gd name="connsiteY5" fmla="*/ 318058 h 330872"/>
              <a:gd name="connsiteX6" fmla="*/ 2535277 w 3465950"/>
              <a:gd name="connsiteY6" fmla="*/ 292658 h 330872"/>
              <a:gd name="connsiteX7" fmla="*/ 3068677 w 3465950"/>
              <a:gd name="connsiteY7" fmla="*/ 318058 h 330872"/>
              <a:gd name="connsiteX8" fmla="*/ 3430627 w 3465950"/>
              <a:gd name="connsiteY8" fmla="*/ 267258 h 330872"/>
              <a:gd name="connsiteX9" fmla="*/ 3430627 w 3465950"/>
              <a:gd name="connsiteY9" fmla="*/ 140258 h 330872"/>
              <a:gd name="connsiteX10" fmla="*/ 3240127 w 3465950"/>
              <a:gd name="connsiteY10" fmla="*/ 13258 h 330872"/>
              <a:gd name="connsiteX11" fmla="*/ 2960727 w 3465950"/>
              <a:gd name="connsiteY11" fmla="*/ 19608 h 330872"/>
              <a:gd name="connsiteX12" fmla="*/ 2351127 w 3465950"/>
              <a:gd name="connsiteY12" fmla="*/ 558 h 330872"/>
              <a:gd name="connsiteX13" fmla="*/ 1709777 w 3465950"/>
              <a:gd name="connsiteY13" fmla="*/ 45008 h 330872"/>
              <a:gd name="connsiteX14" fmla="*/ 1125577 w 3465950"/>
              <a:gd name="connsiteY14" fmla="*/ 38658 h 330872"/>
              <a:gd name="connsiteX15" fmla="*/ 655677 w 3465950"/>
              <a:gd name="connsiteY15" fmla="*/ 51358 h 330872"/>
              <a:gd name="connsiteX16" fmla="*/ 477877 w 3465950"/>
              <a:gd name="connsiteY16" fmla="*/ 45008 h 330872"/>
              <a:gd name="connsiteX17" fmla="*/ 344527 w 3465950"/>
              <a:gd name="connsiteY17" fmla="*/ 13258 h 330872"/>
              <a:gd name="connsiteX18" fmla="*/ 90527 w 3465950"/>
              <a:gd name="connsiteY18" fmla="*/ 64058 h 330872"/>
              <a:gd name="connsiteX0" fmla="*/ 90527 w 3465950"/>
              <a:gd name="connsiteY0" fmla="*/ 64058 h 332174"/>
              <a:gd name="connsiteX1" fmla="*/ 1627 w 3465950"/>
              <a:gd name="connsiteY1" fmla="*/ 178358 h 332174"/>
              <a:gd name="connsiteX2" fmla="*/ 154027 w 3465950"/>
              <a:gd name="connsiteY2" fmla="*/ 279958 h 332174"/>
              <a:gd name="connsiteX3" fmla="*/ 674727 w 3465950"/>
              <a:gd name="connsiteY3" fmla="*/ 330758 h 332174"/>
              <a:gd name="connsiteX4" fmla="*/ 1271627 w 3465950"/>
              <a:gd name="connsiteY4" fmla="*/ 318058 h 332174"/>
              <a:gd name="connsiteX5" fmla="*/ 2122527 w 3465950"/>
              <a:gd name="connsiteY5" fmla="*/ 318058 h 332174"/>
              <a:gd name="connsiteX6" fmla="*/ 2535277 w 3465950"/>
              <a:gd name="connsiteY6" fmla="*/ 292658 h 332174"/>
              <a:gd name="connsiteX7" fmla="*/ 3068677 w 3465950"/>
              <a:gd name="connsiteY7" fmla="*/ 318058 h 332174"/>
              <a:gd name="connsiteX8" fmla="*/ 3430627 w 3465950"/>
              <a:gd name="connsiteY8" fmla="*/ 267258 h 332174"/>
              <a:gd name="connsiteX9" fmla="*/ 3430627 w 3465950"/>
              <a:gd name="connsiteY9" fmla="*/ 140258 h 332174"/>
              <a:gd name="connsiteX10" fmla="*/ 3240127 w 3465950"/>
              <a:gd name="connsiteY10" fmla="*/ 13258 h 332174"/>
              <a:gd name="connsiteX11" fmla="*/ 2960727 w 3465950"/>
              <a:gd name="connsiteY11" fmla="*/ 19608 h 332174"/>
              <a:gd name="connsiteX12" fmla="*/ 2351127 w 3465950"/>
              <a:gd name="connsiteY12" fmla="*/ 558 h 332174"/>
              <a:gd name="connsiteX13" fmla="*/ 1709777 w 3465950"/>
              <a:gd name="connsiteY13" fmla="*/ 45008 h 332174"/>
              <a:gd name="connsiteX14" fmla="*/ 1125577 w 3465950"/>
              <a:gd name="connsiteY14" fmla="*/ 38658 h 332174"/>
              <a:gd name="connsiteX15" fmla="*/ 655677 w 3465950"/>
              <a:gd name="connsiteY15" fmla="*/ 51358 h 332174"/>
              <a:gd name="connsiteX16" fmla="*/ 477877 w 3465950"/>
              <a:gd name="connsiteY16" fmla="*/ 45008 h 332174"/>
              <a:gd name="connsiteX17" fmla="*/ 344527 w 3465950"/>
              <a:gd name="connsiteY17" fmla="*/ 13258 h 332174"/>
              <a:gd name="connsiteX18" fmla="*/ 90527 w 3465950"/>
              <a:gd name="connsiteY18" fmla="*/ 64058 h 332174"/>
              <a:gd name="connsiteX0" fmla="*/ 90527 w 3465950"/>
              <a:gd name="connsiteY0" fmla="*/ 64058 h 363140"/>
              <a:gd name="connsiteX1" fmla="*/ 1627 w 3465950"/>
              <a:gd name="connsiteY1" fmla="*/ 178358 h 363140"/>
              <a:gd name="connsiteX2" fmla="*/ 154027 w 3465950"/>
              <a:gd name="connsiteY2" fmla="*/ 279958 h 363140"/>
              <a:gd name="connsiteX3" fmla="*/ 579477 w 3465950"/>
              <a:gd name="connsiteY3" fmla="*/ 362508 h 363140"/>
              <a:gd name="connsiteX4" fmla="*/ 1271627 w 3465950"/>
              <a:gd name="connsiteY4" fmla="*/ 318058 h 363140"/>
              <a:gd name="connsiteX5" fmla="*/ 2122527 w 3465950"/>
              <a:gd name="connsiteY5" fmla="*/ 318058 h 363140"/>
              <a:gd name="connsiteX6" fmla="*/ 2535277 w 3465950"/>
              <a:gd name="connsiteY6" fmla="*/ 292658 h 363140"/>
              <a:gd name="connsiteX7" fmla="*/ 3068677 w 3465950"/>
              <a:gd name="connsiteY7" fmla="*/ 318058 h 363140"/>
              <a:gd name="connsiteX8" fmla="*/ 3430627 w 3465950"/>
              <a:gd name="connsiteY8" fmla="*/ 267258 h 363140"/>
              <a:gd name="connsiteX9" fmla="*/ 3430627 w 3465950"/>
              <a:gd name="connsiteY9" fmla="*/ 140258 h 363140"/>
              <a:gd name="connsiteX10" fmla="*/ 3240127 w 3465950"/>
              <a:gd name="connsiteY10" fmla="*/ 13258 h 363140"/>
              <a:gd name="connsiteX11" fmla="*/ 2960727 w 3465950"/>
              <a:gd name="connsiteY11" fmla="*/ 19608 h 363140"/>
              <a:gd name="connsiteX12" fmla="*/ 2351127 w 3465950"/>
              <a:gd name="connsiteY12" fmla="*/ 558 h 363140"/>
              <a:gd name="connsiteX13" fmla="*/ 1709777 w 3465950"/>
              <a:gd name="connsiteY13" fmla="*/ 45008 h 363140"/>
              <a:gd name="connsiteX14" fmla="*/ 1125577 w 3465950"/>
              <a:gd name="connsiteY14" fmla="*/ 38658 h 363140"/>
              <a:gd name="connsiteX15" fmla="*/ 655677 w 3465950"/>
              <a:gd name="connsiteY15" fmla="*/ 51358 h 363140"/>
              <a:gd name="connsiteX16" fmla="*/ 477877 w 3465950"/>
              <a:gd name="connsiteY16" fmla="*/ 45008 h 363140"/>
              <a:gd name="connsiteX17" fmla="*/ 344527 w 3465950"/>
              <a:gd name="connsiteY17" fmla="*/ 13258 h 363140"/>
              <a:gd name="connsiteX18" fmla="*/ 90527 w 3465950"/>
              <a:gd name="connsiteY18" fmla="*/ 64058 h 363140"/>
              <a:gd name="connsiteX0" fmla="*/ 89402 w 3464825"/>
              <a:gd name="connsiteY0" fmla="*/ 64058 h 362529"/>
              <a:gd name="connsiteX1" fmla="*/ 502 w 3464825"/>
              <a:gd name="connsiteY1" fmla="*/ 178358 h 362529"/>
              <a:gd name="connsiteX2" fmla="*/ 121152 w 3464825"/>
              <a:gd name="connsiteY2" fmla="*/ 311708 h 362529"/>
              <a:gd name="connsiteX3" fmla="*/ 578352 w 3464825"/>
              <a:gd name="connsiteY3" fmla="*/ 362508 h 362529"/>
              <a:gd name="connsiteX4" fmla="*/ 1270502 w 3464825"/>
              <a:gd name="connsiteY4" fmla="*/ 318058 h 362529"/>
              <a:gd name="connsiteX5" fmla="*/ 2121402 w 3464825"/>
              <a:gd name="connsiteY5" fmla="*/ 318058 h 362529"/>
              <a:gd name="connsiteX6" fmla="*/ 2534152 w 3464825"/>
              <a:gd name="connsiteY6" fmla="*/ 292658 h 362529"/>
              <a:gd name="connsiteX7" fmla="*/ 3067552 w 3464825"/>
              <a:gd name="connsiteY7" fmla="*/ 318058 h 362529"/>
              <a:gd name="connsiteX8" fmla="*/ 3429502 w 3464825"/>
              <a:gd name="connsiteY8" fmla="*/ 267258 h 362529"/>
              <a:gd name="connsiteX9" fmla="*/ 3429502 w 3464825"/>
              <a:gd name="connsiteY9" fmla="*/ 140258 h 362529"/>
              <a:gd name="connsiteX10" fmla="*/ 3239002 w 3464825"/>
              <a:gd name="connsiteY10" fmla="*/ 13258 h 362529"/>
              <a:gd name="connsiteX11" fmla="*/ 2959602 w 3464825"/>
              <a:gd name="connsiteY11" fmla="*/ 19608 h 362529"/>
              <a:gd name="connsiteX12" fmla="*/ 2350002 w 3464825"/>
              <a:gd name="connsiteY12" fmla="*/ 558 h 362529"/>
              <a:gd name="connsiteX13" fmla="*/ 1708652 w 3464825"/>
              <a:gd name="connsiteY13" fmla="*/ 45008 h 362529"/>
              <a:gd name="connsiteX14" fmla="*/ 1124452 w 3464825"/>
              <a:gd name="connsiteY14" fmla="*/ 38658 h 362529"/>
              <a:gd name="connsiteX15" fmla="*/ 654552 w 3464825"/>
              <a:gd name="connsiteY15" fmla="*/ 51358 h 362529"/>
              <a:gd name="connsiteX16" fmla="*/ 476752 w 3464825"/>
              <a:gd name="connsiteY16" fmla="*/ 45008 h 362529"/>
              <a:gd name="connsiteX17" fmla="*/ 343402 w 3464825"/>
              <a:gd name="connsiteY17" fmla="*/ 13258 h 362529"/>
              <a:gd name="connsiteX18" fmla="*/ 89402 w 3464825"/>
              <a:gd name="connsiteY18" fmla="*/ 64058 h 36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64825" h="362529">
                <a:moveTo>
                  <a:pt x="89402" y="64058"/>
                </a:moveTo>
                <a:cubicBezTo>
                  <a:pt x="32252" y="91575"/>
                  <a:pt x="-4790" y="137083"/>
                  <a:pt x="502" y="178358"/>
                </a:cubicBezTo>
                <a:cubicBezTo>
                  <a:pt x="5794" y="219633"/>
                  <a:pt x="24844" y="281016"/>
                  <a:pt x="121152" y="311708"/>
                </a:cubicBezTo>
                <a:cubicBezTo>
                  <a:pt x="217460" y="342400"/>
                  <a:pt x="386794" y="361450"/>
                  <a:pt x="578352" y="362508"/>
                </a:cubicBezTo>
                <a:cubicBezTo>
                  <a:pt x="769910" y="363566"/>
                  <a:pt x="1013327" y="325466"/>
                  <a:pt x="1270502" y="318058"/>
                </a:cubicBezTo>
                <a:cubicBezTo>
                  <a:pt x="1527677" y="310650"/>
                  <a:pt x="1837769" y="318058"/>
                  <a:pt x="2121402" y="318058"/>
                </a:cubicBezTo>
                <a:cubicBezTo>
                  <a:pt x="2332010" y="313825"/>
                  <a:pt x="2376460" y="292658"/>
                  <a:pt x="2534152" y="292658"/>
                </a:cubicBezTo>
                <a:cubicBezTo>
                  <a:pt x="2691844" y="292658"/>
                  <a:pt x="2918327" y="322291"/>
                  <a:pt x="3067552" y="318058"/>
                </a:cubicBezTo>
                <a:cubicBezTo>
                  <a:pt x="3216777" y="313825"/>
                  <a:pt x="3369177" y="296891"/>
                  <a:pt x="3429502" y="267258"/>
                </a:cubicBezTo>
                <a:cubicBezTo>
                  <a:pt x="3489827" y="237625"/>
                  <a:pt x="3461252" y="182591"/>
                  <a:pt x="3429502" y="140258"/>
                </a:cubicBezTo>
                <a:cubicBezTo>
                  <a:pt x="3397752" y="97925"/>
                  <a:pt x="3317319" y="33366"/>
                  <a:pt x="3239002" y="13258"/>
                </a:cubicBezTo>
                <a:cubicBezTo>
                  <a:pt x="3160685" y="-6850"/>
                  <a:pt x="3107769" y="21725"/>
                  <a:pt x="2959602" y="19608"/>
                </a:cubicBezTo>
                <a:cubicBezTo>
                  <a:pt x="2811435" y="17491"/>
                  <a:pt x="2558494" y="-3675"/>
                  <a:pt x="2350002" y="558"/>
                </a:cubicBezTo>
                <a:cubicBezTo>
                  <a:pt x="2141510" y="4791"/>
                  <a:pt x="1912910" y="38658"/>
                  <a:pt x="1708652" y="45008"/>
                </a:cubicBezTo>
                <a:cubicBezTo>
                  <a:pt x="1504394" y="51358"/>
                  <a:pt x="1300135" y="37600"/>
                  <a:pt x="1124452" y="38658"/>
                </a:cubicBezTo>
                <a:cubicBezTo>
                  <a:pt x="948769" y="39716"/>
                  <a:pt x="811185" y="47125"/>
                  <a:pt x="654552" y="51358"/>
                </a:cubicBezTo>
                <a:cubicBezTo>
                  <a:pt x="546602" y="52416"/>
                  <a:pt x="525435" y="55591"/>
                  <a:pt x="476752" y="45008"/>
                </a:cubicBezTo>
                <a:cubicBezTo>
                  <a:pt x="428069" y="34425"/>
                  <a:pt x="407960" y="10083"/>
                  <a:pt x="343402" y="13258"/>
                </a:cubicBezTo>
                <a:cubicBezTo>
                  <a:pt x="278844" y="16433"/>
                  <a:pt x="146552" y="36541"/>
                  <a:pt x="89402" y="64058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훑어보기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58FC97-BB66-019B-BD98-64F484A0D270}"/>
              </a:ext>
            </a:extLst>
          </p:cNvPr>
          <p:cNvSpPr/>
          <p:nvPr/>
        </p:nvSpPr>
        <p:spPr>
          <a:xfrm>
            <a:off x="1596438" y="1848631"/>
            <a:ext cx="8510770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train.head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train.shape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test.head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test.shape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age_gender.head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age_gender.shape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0BA50E-D46A-E77A-E226-8228E007C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88"/>
          <a:stretch/>
        </p:blipFill>
        <p:spPr>
          <a:xfrm>
            <a:off x="4417056" y="1274488"/>
            <a:ext cx="7150829" cy="1251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67FD94-64B9-27DF-01C5-5CA4D1FBF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209"/>
          <a:stretch/>
        </p:blipFill>
        <p:spPr>
          <a:xfrm>
            <a:off x="4417056" y="2839987"/>
            <a:ext cx="7150829" cy="1251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A186E1-EAC0-D6B3-25AF-00E9F56316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426"/>
          <a:stretch/>
        </p:blipFill>
        <p:spPr>
          <a:xfrm>
            <a:off x="4417056" y="4432260"/>
            <a:ext cx="7150829" cy="20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9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6555</TotalTime>
  <Words>4141</Words>
  <Application>Microsoft Office PowerPoint</Application>
  <PresentationFormat>와이드스크린</PresentationFormat>
  <Paragraphs>656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jeon yujin</cp:lastModifiedBy>
  <cp:revision>968</cp:revision>
  <dcterms:created xsi:type="dcterms:W3CDTF">2018-08-02T07:05:36Z</dcterms:created>
  <dcterms:modified xsi:type="dcterms:W3CDTF">2022-09-20T04:31:33Z</dcterms:modified>
</cp:coreProperties>
</file>